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4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676"/>
  </p:normalViewPr>
  <p:slideViewPr>
    <p:cSldViewPr snapToGrid="0">
      <p:cViewPr varScale="1">
        <p:scale>
          <a:sx n="106" d="100"/>
          <a:sy n="106" d="100"/>
        </p:scale>
        <p:origin x="1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3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2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7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5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3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1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February 27,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5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February 27,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3445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exagonal background with blue neon lights">
            <a:extLst>
              <a:ext uri="{FF2B5EF4-FFF2-40B4-BE49-F238E27FC236}">
                <a16:creationId xmlns:a16="http://schemas.microsoft.com/office/drawing/2014/main" id="{7A80ABEB-D9CF-2B61-4597-FA4A152C86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32" r="32338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A7C6B-5C86-8C82-D991-3663D6041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2502837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 JAKO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Politický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systém</a:t>
            </a:r>
            <a:endParaRPr lang="en-SK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E155B-C0F3-4E4B-9B50-7FF01D9A0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SK" sz="1400" dirty="0">
                <a:solidFill>
                  <a:schemeClr val="bg1"/>
                </a:solidFill>
              </a:rPr>
              <a:t>Evropská unie a mezinárodní organizace</a:t>
            </a:r>
          </a:p>
          <a:p>
            <a:pPr algn="r"/>
            <a:r>
              <a:rPr lang="en-SK" sz="1400" dirty="0">
                <a:solidFill>
                  <a:schemeClr val="bg1"/>
                </a:solidFill>
              </a:rPr>
              <a:t>Doc. Marek Rybář, PhD.</a:t>
            </a:r>
          </a:p>
          <a:p>
            <a:pPr algn="r"/>
            <a:r>
              <a:rPr lang="en-SK" sz="1400" dirty="0">
                <a:solidFill>
                  <a:schemeClr val="bg1"/>
                </a:solidFill>
              </a:rPr>
              <a:t>JARO 2024</a:t>
            </a:r>
          </a:p>
          <a:p>
            <a:pPr algn="r"/>
            <a:endParaRPr lang="en-SK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3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48773-D610-22FF-01AE-C8B4C732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Vertikální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"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regulativní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stát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"(3/5)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600F9-5DF8-C95D-F58E-F9D0CBE90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Hospodářská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měnová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unie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Evropské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unie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(HMU):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Institucionální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uspořádání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HMU: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(1)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Evropská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centrální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banka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(ECB): 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Výhradní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odpovědnost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za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definování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provádění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měnové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(2)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Pakt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stability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růstu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(SGP): 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Rozpočtové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schodky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&lt; 3 % HDP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Sporná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důvěryhodnost</a:t>
            </a:r>
            <a:endParaRPr lang="en-SK" sz="2400" dirty="0"/>
          </a:p>
        </p:txBody>
      </p:sp>
    </p:spTree>
    <p:extLst>
      <p:ext uri="{BB962C8B-B14F-4D97-AF65-F5344CB8AC3E}">
        <p14:creationId xmlns:p14="http://schemas.microsoft.com/office/powerpoint/2010/main" val="202419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F979-5720-B44D-375C-2EFBE139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Vertikální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"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regulativní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stát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"(4/5)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C46FA-11B6-01EB-952E-7EB520F4F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3"/>
            <a:ext cx="10241280" cy="4130881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b="1" dirty="0" err="1">
                <a:solidFill>
                  <a:srgbClr val="000000"/>
                </a:solidFill>
                <a:latin typeface="Arial" charset="0"/>
              </a:rPr>
              <a:t>Výdajové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 EU: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Přímé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výdaje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relativně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malé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cca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1 % HDP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členských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států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Hlavními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oblastmi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výdajů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Společná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zemědělská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(SZP)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Regionální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hospodářská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soudržnost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Vědecký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výzkum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Výdaje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kombinací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"solidarity" a "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vedlejších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plateb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". 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Výdaje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je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obtížné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zastavit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protože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rozhodnutí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o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rozpočtu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vyžadují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jednomyslnou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shodu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211557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9245D-85A4-6F5E-8B2B-A28C318D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Vertikální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"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regulativní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stát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"(5/5)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27FA-B380-5900-C562-8D295F65B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Vnitřní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vnější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vztahy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Existují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dvě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oblasti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tvorby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EU,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které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s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hlavními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hospodářskými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politikami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úzce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nesouvisejí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Spravedlnost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vnitro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přistěhovalectví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azyl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policejní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soudní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spolupráce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vnějších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vztahů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EU (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mezinárodního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obchodu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společná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zahraniční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bezpečnostní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(SZBP),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evropská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bezpečnostní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obranná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spolupráce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(EBOP)).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EU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rozvíjí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prvky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"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bezpečnostního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státu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".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Bezpečnostní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zahraniční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však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mezi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členskými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státy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nadále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značně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konfliktní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1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52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1B26-6420-DBBB-47DA-073E1B20A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Horizontální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hyperkonsensu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(1/3)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E49BB-EF4C-9EC6-661E-D1FA26DA1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3"/>
            <a:ext cx="10241280" cy="4078329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V EU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existuje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rozdělení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pravomocí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při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určování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agendy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více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hráčů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s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právem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veta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  <a:cs typeface="Arial" charset="0"/>
                <a:sym typeface="Wingdings 3" charset="0"/>
              </a:rPr>
              <a:t>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hyperkonsenzuální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systém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vlády</a:t>
            </a:r>
            <a:endParaRPr lang="en-GB" sz="2100" dirty="0">
              <a:solidFill>
                <a:srgbClr val="000000"/>
              </a:solidFill>
              <a:latin typeface="Arial" charset="0"/>
              <a:sym typeface="Symbo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Tento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systém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brzd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protivah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znamená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že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legislativa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může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být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přijata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pouze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s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podporou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různých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aktérů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s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právem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veta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.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Riziko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"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patové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situace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".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Exekutivní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politiky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-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Konkurující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si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subjekty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určující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agendu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Rada: Agenda je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silně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ovlivňována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předsednictvím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členského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státu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Komise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: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ačkoli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je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považována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za "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integrační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",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zůstává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viditelná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příslušnost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k "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domovské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straně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".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Politické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preference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Komise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jsou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blízké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mediánu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členských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zemí</a:t>
            </a:r>
            <a:r>
              <a:rPr lang="en-GB" sz="2100" dirty="0">
                <a:solidFill>
                  <a:srgbClr val="000000"/>
                </a:solidFill>
                <a:latin typeface="Arial" charset="0"/>
                <a:sym typeface="Symbol" charset="0"/>
              </a:rPr>
              <a:t> EU.</a:t>
            </a:r>
          </a:p>
        </p:txBody>
      </p:sp>
    </p:spTree>
    <p:extLst>
      <p:ext uri="{BB962C8B-B14F-4D97-AF65-F5344CB8AC3E}">
        <p14:creationId xmlns:p14="http://schemas.microsoft.com/office/powerpoint/2010/main" val="102959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D0CF-4580-1734-3FBE-B40F103D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Horizontální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hyperkonsensu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(2/3)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C9BBC-A7B3-2CAE-9997-9B42F7F9A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b="1" dirty="0" err="1">
                <a:solidFill>
                  <a:srgbClr val="000000"/>
                </a:solidFill>
                <a:latin typeface="Arial" charset="0"/>
              </a:rPr>
              <a:t>Dvoukomorová</a:t>
            </a:r>
            <a:r>
              <a:rPr lang="en-GB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Arial" charset="0"/>
              </a:rPr>
              <a:t>legislativní</a:t>
            </a:r>
            <a:r>
              <a:rPr lang="en-GB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sz="2400" b="1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400" b="1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>
                <a:solidFill>
                  <a:srgbClr val="000000"/>
                </a:solidFill>
                <a:latin typeface="Arial" charset="0"/>
              </a:rPr>
              <a:t>EP: "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standardní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legislativní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proces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"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zaručuje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rovnost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mezi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EP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Radou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Politické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preference EP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odpovídají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levo-pravé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dimenzi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>
                <a:solidFill>
                  <a:srgbClr val="000000"/>
                </a:solidFill>
                <a:latin typeface="Arial" charset="0"/>
              </a:rPr>
              <a:t>Rada: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kvalifikovaná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většina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nebo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jednomyslné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hlasování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Rozdělení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politických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preferencí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podle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mnoha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dimenzí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geopolitické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ekonomické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čistí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plátci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vs.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čistí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příjemci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levicové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vs.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pravicové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vlády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atd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.)</a:t>
            </a:r>
            <a:endParaRPr lang="en-SK" sz="2200" dirty="0"/>
          </a:p>
        </p:txBody>
      </p:sp>
    </p:spTree>
    <p:extLst>
      <p:ext uri="{BB962C8B-B14F-4D97-AF65-F5344CB8AC3E}">
        <p14:creationId xmlns:p14="http://schemas.microsoft.com/office/powerpoint/2010/main" val="279255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B219-43E3-3333-4653-3B8845D9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Horizontální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hyperkonsensu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(3/3)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1EE28-0E3F-EEA6-64F8-A6F757E92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charset="0"/>
              <a:buNone/>
            </a:pPr>
            <a:r>
              <a:rPr lang="en-GB" sz="2400" b="1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Politika</a:t>
            </a:r>
            <a:r>
              <a:rPr lang="en-GB" sz="2400" b="1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Arial" charset="0"/>
                <a:sym typeface="Symbol" charset="0"/>
              </a:rPr>
              <a:t>soudnictví</a:t>
            </a:r>
            <a:r>
              <a:rPr lang="en-GB" sz="2400" b="1" dirty="0">
                <a:solidFill>
                  <a:srgbClr val="000000"/>
                </a:solidFill>
                <a:latin typeface="Arial" charset="0"/>
                <a:sym typeface="Symbol" charset="0"/>
              </a:rPr>
              <a:t>:</a:t>
            </a:r>
          </a:p>
          <a:p>
            <a:pPr>
              <a:lnSpc>
                <a:spcPct val="120000"/>
              </a:lnSpc>
              <a:buFont typeface="Wingdings" charset="0"/>
              <a:buNone/>
            </a:pPr>
            <a:endParaRPr lang="en-GB" sz="2400" b="1" dirty="0">
              <a:solidFill>
                <a:srgbClr val="000000"/>
              </a:solidFill>
              <a:latin typeface="Arial" charset="0"/>
              <a:sym typeface="Symbo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Byl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to SDEU,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kdo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vyvinul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doktríny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přímého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účinku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nadřazenosti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práva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EU.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SDEU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často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rušil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právní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předpisy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přijaté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Radou</a:t>
            </a:r>
            <a:r>
              <a:rPr lang="en-GB" sz="2400" dirty="0">
                <a:solidFill>
                  <a:srgbClr val="000000"/>
                </a:solidFill>
                <a:latin typeface="Arial" charset="0"/>
                <a:sym typeface="Symbol" charset="0"/>
              </a:rPr>
              <a:t> a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  <a:sym typeface="Symbol" charset="0"/>
              </a:rPr>
              <a:t>Parlamentem</a:t>
            </a:r>
            <a:endParaRPr lang="en-GB" sz="2400" dirty="0">
              <a:solidFill>
                <a:srgbClr val="000000"/>
              </a:solidFill>
              <a:latin typeface="Arial" charset="0"/>
              <a:sym typeface="Symbol" charset="0"/>
            </a:endParaRPr>
          </a:p>
          <a:p>
            <a:pPr marL="0" indent="0">
              <a:buNone/>
            </a:pPr>
            <a:endParaRPr lang="en-SK" sz="2400" dirty="0"/>
          </a:p>
        </p:txBody>
      </p:sp>
    </p:spTree>
    <p:extLst>
      <p:ext uri="{BB962C8B-B14F-4D97-AF65-F5344CB8AC3E}">
        <p14:creationId xmlns:p14="http://schemas.microsoft.com/office/powerpoint/2010/main" val="2871018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B0E5-28F0-B533-5300-30654ABB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28472"/>
          </a:xfrm>
        </p:spPr>
        <p:txBody>
          <a:bodyPr/>
          <a:lstStyle/>
          <a:p>
            <a:pPr algn="ctr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politika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každá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jiná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?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97D38-F452-1031-5B63-69CD3D55B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neexistuje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každodenních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politických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("policy")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rozhodnutí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politických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rozhodnutí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úrovni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("politics").</a:t>
            </a:r>
          </a:p>
          <a:p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integrace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výhodná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vlády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které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zůstávají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klíčovými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aktéry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vlády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dohlížejí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integraci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mohou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měnit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smlouvy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EU, jak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uznají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vhodné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Orgány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nemají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nezávislé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slovo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systémových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rozhodnutích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která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týkají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EU: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rozdíl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"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normálních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federálních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systémů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(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kvazifederální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orgány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nepodílejí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rozhodování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době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krize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vedoucí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představitelé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(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Evropská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viditelně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řídí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směr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integrace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EU.</a:t>
            </a:r>
          </a:p>
          <a:p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1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DEDCE-D707-1E75-D5C0-C5063B365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86431"/>
          </a:xfrm>
        </p:spPr>
        <p:txBody>
          <a:bodyPr>
            <a:normAutofit/>
          </a:bodyPr>
          <a:lstStyle/>
          <a:p>
            <a:pPr algn="ctr"/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Demokratický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deficit v EU</a:t>
            </a:r>
            <a:endParaRPr lang="en-S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2493-D8CA-7F63-1561-DD762F3F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Jan-Werner Müller: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demokratický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deficit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zmizet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tehdy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budou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-li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mít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občané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dostatek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příležitostí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tomu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aby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prostřednictvím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společných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komunikačních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prostředků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vytvořili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společné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politické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názory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nakonec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politické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požadavky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současné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době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existují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slabě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europeizované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NÁRODNÍ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veřejné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sféry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 algn="just"/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Donedávna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vládl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záležitostech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EU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permisivní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konsensus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" -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fungovala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protože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voliči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neměli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námitky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politických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lídrů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prosazujících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integrační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už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neplatí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!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finanční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migrační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krize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Pokusy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vytvoření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společné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evropské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veřejné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sféry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 90.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letech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20.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století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The European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evropské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národní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noviny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"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zřízení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televizního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kanálu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Euronews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neúspěch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418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AE99-5914-21FD-DB2F-BD39F0AB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581327"/>
          </a:xfrm>
        </p:spPr>
        <p:txBody>
          <a:bodyPr>
            <a:normAutofit/>
          </a:bodyPr>
          <a:lstStyle/>
          <a:p>
            <a:pPr algn="ctr"/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Evropský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veřejný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prostor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?</a:t>
            </a:r>
            <a:endParaRPr lang="en-S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0C0F6-2E3A-8F9C-432A-B6BA418B1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jediná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skutečně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evropská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média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jsou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britská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The Economist, The Financial Times a BBC: a to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Spojené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království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členským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státem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EU!</a:t>
            </a:r>
          </a:p>
          <a:p>
            <a:pPr algn="just"/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Snad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stačí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sféry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citlivé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záležitosti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-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občané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debatují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otázkách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stejnou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Evropeizace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sfér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vertikální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horizontální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vertikální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týká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viditelnosti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aktérů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témat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v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sférách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horizontální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odkazuje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představu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Evropané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měli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mimo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svůj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vlastní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měli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diskutovat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stejných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tématech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otázkách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stejnou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dobu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9871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BA336-9BCF-5BA7-BE13-53D1C5A1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9539"/>
            <a:ext cx="10241280" cy="664558"/>
          </a:xfrm>
        </p:spPr>
        <p:txBody>
          <a:bodyPr>
            <a:normAutofit/>
          </a:bodyPr>
          <a:lstStyle/>
          <a:p>
            <a:pPr algn="ctr"/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Evropský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veřejný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prostor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?</a:t>
            </a:r>
            <a:endParaRPr lang="en-S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FC0AB-3B6C-80D8-531C-5282619E2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8630"/>
            <a:ext cx="10241280" cy="4387391"/>
          </a:xfrm>
        </p:spPr>
        <p:txBody>
          <a:bodyPr>
            <a:noAutofit/>
          </a:bodyPr>
          <a:lstStyle/>
          <a:p>
            <a:pPr algn="just"/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problémem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jsou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konkrétní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které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politizace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dosud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přijala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mnohé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konfliktů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byly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formulovány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konflikt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což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přesně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to,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čemu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integrace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snaží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zabránit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tyto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konflikty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Německo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vs.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Řecko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krizi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eurozóny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oslabily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stávající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pocity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solidarity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napříč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hranicemi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vznikající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stav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vysoce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fragmentovaných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národně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ohraničených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sfér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Evropě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skutečnosti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odráží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to, co se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objevilo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uvnitř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těchto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sfér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ty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jsou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vzhledem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klesajícímu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vlivu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kvalitních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médií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nástupu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nových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sociálních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médií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sociálních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sítí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vysoce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fragmentované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stále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menší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občanů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čte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kvalitní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tisk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s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tím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souvisí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obava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kvalitní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tisk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ztrácí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čtenáře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ale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redakční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nezávislost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to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kvůli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investorům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významnými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politickými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zájmy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5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C9B3-CDE6-807A-2F8C-62A8884B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pPr algn="ctr"/>
            <a:r>
              <a:rPr lang="en-GB" altLang="zh-CN" sz="40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ÚVOD</a:t>
            </a:r>
            <a:endParaRPr lang="en-SK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55D28-6063-C51F-05FE-483576A5E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887967"/>
            <a:ext cx="9448800" cy="4302625"/>
          </a:xfrm>
        </p:spPr>
        <p:txBody>
          <a:bodyPr>
            <a:noAutofit/>
          </a:bodyPr>
          <a:lstStyle/>
          <a:p>
            <a:pPr algn="just"/>
            <a:r>
              <a:rPr lang="en-GB" sz="2600" dirty="0">
                <a:solidFill>
                  <a:srgbClr val="000000"/>
                </a:solidFill>
                <a:latin typeface="Arial" charset="0"/>
              </a:rPr>
              <a:t>EU je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prvním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skutečně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nadnárodním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politickým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systémem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sz="2600" dirty="0">
                <a:solidFill>
                  <a:srgbClr val="000000"/>
                </a:solidFill>
                <a:latin typeface="Arial" charset="0"/>
              </a:rPr>
              <a:t>EU se za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půl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století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vyvinula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z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organizace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která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řídila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uhelný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energetický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průmysl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společný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trh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až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po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politickou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organizaci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kontinentálního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rozsahu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, s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rozsáhlými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výkonnými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zákonodárnými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soudními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pravomocemi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sz="2600" dirty="0">
                <a:solidFill>
                  <a:srgbClr val="000000"/>
                </a:solidFill>
                <a:latin typeface="Arial" charset="0"/>
              </a:rPr>
              <a:t>EU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má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mnoho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společných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rysů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s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jinými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víceúrovňovými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politickými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systémy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což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umožňuje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použít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analytické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nástroje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vyvinuté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srovnávací</a:t>
            </a:r>
            <a:r>
              <a:rPr lang="en-GB" sz="26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600" dirty="0" err="1">
                <a:solidFill>
                  <a:srgbClr val="000000"/>
                </a:solidFill>
                <a:latin typeface="Arial" charset="0"/>
              </a:rPr>
              <a:t>politologií</a:t>
            </a:r>
            <a:endParaRPr lang="en-GB" sz="26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600" dirty="0">
              <a:solidFill>
                <a:srgbClr val="000000"/>
              </a:solidFill>
              <a:latin typeface="Arial" charset="0"/>
            </a:endParaRPr>
          </a:p>
          <a:p>
            <a:endParaRPr lang="en-SK" sz="2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3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508429-8F98-AA97-FBB8-D249B8380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53790"/>
            <a:ext cx="10241280" cy="1234440"/>
          </a:xfrm>
        </p:spPr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Vysvětlení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evropské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integrace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(1/2)</a:t>
            </a:r>
            <a:endParaRPr lang="en-SK" sz="32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888145-02C2-2822-8765-2EE3E98A5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3077"/>
            <a:ext cx="10241280" cy="4509253"/>
          </a:xfrm>
        </p:spPr>
        <p:txBody>
          <a:bodyPr>
            <a:noAutofit/>
          </a:bodyPr>
          <a:lstStyle/>
          <a:p>
            <a:pPr algn="just"/>
            <a:r>
              <a:rPr lang="en-GB" dirty="0">
                <a:solidFill>
                  <a:srgbClr val="000000"/>
                </a:solidFill>
                <a:latin typeface="Arial" charset="0"/>
              </a:rPr>
              <a:t>V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rané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fázi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EU se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tento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jev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vysvětloval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pomocí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teorií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"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regionální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".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Již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v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polovině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60. let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byla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intenzita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politicko-ekonomické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spolupráce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mnohem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větší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než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v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jakémkoli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jiném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regionu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Bylo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zapotřebí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nové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vysvětlení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teorie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(1)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Mezivládní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přístupy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/>
            <a:r>
              <a:rPr lang="en-GB" dirty="0" err="1">
                <a:solidFill>
                  <a:srgbClr val="000000"/>
                </a:solidFill>
                <a:latin typeface="Arial" charset="0"/>
              </a:rPr>
              <a:t>Hlavními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aktéry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v 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vlády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členských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států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s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jasným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souborem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preferencí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dirty="0" err="1">
                <a:solidFill>
                  <a:srgbClr val="000000"/>
                </a:solidFill>
                <a:latin typeface="Arial" charset="0"/>
              </a:rPr>
              <a:t>Dřívější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přístupy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předpokládaly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že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nemůže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pokročit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dále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než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minimální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úroveň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Hlubší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delegování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pravomocí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však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může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být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v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zájmu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národních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vlád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např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jednotný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trh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algn="just"/>
            <a:r>
              <a:rPr lang="en-GB" dirty="0">
                <a:solidFill>
                  <a:srgbClr val="000000"/>
                </a:solidFill>
                <a:latin typeface="Arial" charset="0"/>
              </a:rPr>
              <a:t>Model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odpovídá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'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velkým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dohodám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’ (Grand Bargains), ale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méně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každodennímu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rozhodování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5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13E0-0B77-760F-2921-5ACCDE09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20110"/>
            <a:ext cx="10241280" cy="1103587"/>
          </a:xfrm>
        </p:spPr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Vysvětlení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evropské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2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integrace</a:t>
            </a:r>
            <a:r>
              <a:rPr lang="en-GB" altLang="zh-CN" sz="32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(2/2)</a:t>
            </a:r>
            <a:endParaRPr lang="en-SK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2D19-BDF4-F51D-BB66-7E520DD5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4"/>
            <a:ext cx="10241280" cy="412562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>
                <a:solidFill>
                  <a:srgbClr val="000000"/>
                </a:solidFill>
                <a:latin typeface="Arial" charset="0"/>
              </a:rPr>
              <a:t>(2)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Nadnárodní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přístupy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/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EU je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deterministický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proces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jehož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hybnou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silou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základní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ekonomické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síly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Neofunkcionalistické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teorie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ekonomické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Určité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opatření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vyžaduje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další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opatření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k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dosažení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původního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cíle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Jiné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nadnárodní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přístupy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zdůrazňují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roli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"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nestátních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"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aktérů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v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procesu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integrace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jako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ekonomické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zájmové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skupiny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Tento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model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odpovídá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vysvětlení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integračního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procesu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ale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nedokáže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vysvětlit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oblasti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"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neintegrace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"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2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0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5580-C917-FDF5-5116-911EB1B3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Chápání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politického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(1/3)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B5029-048A-0163-62C4-7C7FA6536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dirty="0" err="1">
                <a:solidFill>
                  <a:srgbClr val="000000"/>
                </a:solidFill>
                <a:latin typeface="Arial" charset="0"/>
              </a:rPr>
              <a:t>Podle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Eastona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(1957)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existují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čtyři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základní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charakteristiky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všech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demokratických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systémů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0" indent="0" algn="just"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(1)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Jasně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vymezený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soubor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institucí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pro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kolektivní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rozhodování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soubor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pravidel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jimiž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se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řídí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vztahy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mezi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institucemi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uvnitř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nich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0" indent="0" algn="just"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(2)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Občané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se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snaží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dosáhnout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svých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cílů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prostřednictvím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politického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systému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0" indent="0" algn="just"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(3)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Kolektivní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rozhodnutí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mají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vliv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rozdělování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alokaci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0" indent="0" algn="just">
              <a:buNone/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(4)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Nepřetržitá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interakce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mezi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vstupy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výstupy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politického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systému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GB" dirty="0">
                <a:solidFill>
                  <a:srgbClr val="000000"/>
                </a:solidFill>
                <a:latin typeface="Arial" charset="0"/>
              </a:rPr>
              <a:t>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všechny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tyto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charakteristiky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. Proto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lze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označit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za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politický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systém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nikoli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však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za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stát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9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D9DD6-CF74-AC5D-9765-6AC0D551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Chápání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politického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(2/3)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3DE6E-3509-3AF5-7D0B-C9E242153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Ústavní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architektura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EU: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4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Katalog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pravomocí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EU: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Výlučné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EU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Sdílené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pravomoci</a:t>
            </a:r>
            <a:endParaRPr lang="en-GB" sz="24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Koordinované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pravomoci</a:t>
            </a:r>
            <a:endParaRPr lang="en-GB" sz="24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Výlučné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pravomoci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členských</a:t>
            </a:r>
            <a:r>
              <a:rPr lang="en-GB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charset="0"/>
              </a:rPr>
              <a:t>států</a:t>
            </a:r>
            <a:endParaRPr lang="en-SK" sz="2400" dirty="0"/>
          </a:p>
        </p:txBody>
      </p:sp>
    </p:spTree>
    <p:extLst>
      <p:ext uri="{BB962C8B-B14F-4D97-AF65-F5344CB8AC3E}">
        <p14:creationId xmlns:p14="http://schemas.microsoft.com/office/powerpoint/2010/main" val="335944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C640-E944-7CFA-F377-9849CB134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43279"/>
            <a:ext cx="10241280" cy="1234440"/>
          </a:xfrm>
        </p:spPr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Chápání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politického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systému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(3/3)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492B4-54A7-AE76-711B-397773D85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081"/>
            <a:ext cx="10241280" cy="439364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Sdílené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výkonné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pravomoci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Rada: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Střednědobý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dlouhodobý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politický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program</a:t>
            </a: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Komise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Formální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monopol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zákonodárnou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iniciativu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Sdílené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legislativní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pravomoci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000000"/>
                </a:solidFill>
                <a:latin typeface="Arial" charset="0"/>
              </a:rPr>
              <a:t>Rada: V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rámci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postupů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konzultace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spolurozhodování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Evropský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parlament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(EP): v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rámci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postupu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spolurozhodování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Sdílené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soudní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b="1" dirty="0" err="1">
                <a:solidFill>
                  <a:srgbClr val="000000"/>
                </a:solidFill>
                <a:latin typeface="Arial" charset="0"/>
              </a:rPr>
              <a:t>pravomoci</a:t>
            </a:r>
            <a:r>
              <a:rPr lang="en-GB" sz="2100" b="1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Evropský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soudní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dvůr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Národní</a:t>
            </a:r>
            <a:r>
              <a:rPr lang="en-GB" sz="21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100" dirty="0" err="1">
                <a:solidFill>
                  <a:srgbClr val="000000"/>
                </a:solidFill>
                <a:latin typeface="Arial" charset="0"/>
              </a:rPr>
              <a:t>soudy</a:t>
            </a:r>
            <a:endParaRPr lang="en-GB" sz="21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31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79E6-0FD1-B6D6-4A1F-2062EB42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Vertikální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"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regulativní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stát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"(1/5)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9AE5B-E1D0-0B33-83C8-8EBFBBC91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3"/>
            <a:ext cx="10241280" cy="4172923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>
                <a:solidFill>
                  <a:srgbClr val="000000"/>
                </a:solidFill>
                <a:latin typeface="Arial" charset="0"/>
              </a:rPr>
              <a:t>Na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rozdíl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od "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států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zabezpečení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"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národních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úrovních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je EU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často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popisována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jako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"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regulační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stát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". Je to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dáno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nadřazeností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jednotného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trhu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ústředním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postavením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EU v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oblasti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regulace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trhu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Jednotný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trh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má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deregulační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regulační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prvky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Deregulační</a:t>
            </a:r>
            <a:r>
              <a:rPr lang="en-GB" sz="22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stránka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Odstranění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překážek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volného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pohybu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zboží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služeb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kapitálu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pracovních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sil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Fiskální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překážky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např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harmonizace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DPH).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Fyzické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překážky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např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celní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formality,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hraniční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kontroly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Technické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překážky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netarifní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překážky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just">
              <a:lnSpc>
                <a:spcPct val="120000"/>
              </a:lnSpc>
              <a:buFont typeface="Wingdings" charset="0"/>
              <a:buNone/>
            </a:pPr>
            <a:endParaRPr lang="en-GB" sz="22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17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CD3D-B39B-8A58-9E4E-AD93E41E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 eaLnBrk="1" hangingPunct="1"/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Vertikální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dimenze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: EU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jako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"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regulativní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GB" altLang="zh-CN" sz="3600" dirty="0" err="1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stát</a:t>
            </a:r>
            <a:r>
              <a:rPr lang="en-GB" altLang="zh-CN" sz="3600" dirty="0">
                <a:solidFill>
                  <a:srgbClr val="E40000"/>
                </a:solidFill>
                <a:latin typeface="Arial" charset="0"/>
                <a:ea typeface="宋体" charset="0"/>
                <a:cs typeface="宋体" charset="0"/>
              </a:rPr>
              <a:t>"(2/5)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72004-E120-EBAB-91D3-19F907BCA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charset="0"/>
              <a:buChar char="§"/>
            </a:pP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Regulační</a:t>
            </a:r>
            <a:r>
              <a:rPr lang="en-GB" sz="22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Arial" charset="0"/>
              </a:rPr>
              <a:t>stránka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Nahrazení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národní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regulace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celoevropskou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200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hospodářské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soutěže</a:t>
            </a:r>
            <a:endParaRPr lang="en-GB" sz="2200" dirty="0">
              <a:solidFill>
                <a:srgbClr val="000000"/>
              </a:solidFill>
              <a:latin typeface="Arial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200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životního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prostředí</a:t>
            </a:r>
            <a:endParaRPr lang="en-GB" sz="2200" dirty="0">
              <a:solidFill>
                <a:srgbClr val="000000"/>
              </a:solidFill>
              <a:latin typeface="Arial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200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politika</a:t>
            </a:r>
            <a:endParaRPr lang="en-GB" sz="22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20000"/>
              </a:lnSpc>
              <a:buFont typeface="Wingdings" charset="0"/>
              <a:buChar char="§"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Zatímco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EU se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zaměřují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zefektivnění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trhů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práce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národní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politiky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jsou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zaměřeny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poskytování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výhod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určitým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sociálním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skupinám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charset="0"/>
              <a:buChar char="§"/>
            </a:pP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Nařízení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EU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omezují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přerozdělovací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možnosti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národních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sociálních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Arial" charset="0"/>
              </a:rPr>
              <a:t>států</a:t>
            </a:r>
            <a:r>
              <a:rPr lang="en-GB" sz="2200" dirty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7759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7431</TotalTime>
  <Words>1507</Words>
  <Application>Microsoft Macintosh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Avenir Next LT Pro</vt:lpstr>
      <vt:lpstr>Calibri</vt:lpstr>
      <vt:lpstr>Courier New</vt:lpstr>
      <vt:lpstr>Wingdings</vt:lpstr>
      <vt:lpstr>GradientRiseVTI</vt:lpstr>
      <vt:lpstr>EU JAKO Politický systém</vt:lpstr>
      <vt:lpstr>ÚVOD</vt:lpstr>
      <vt:lpstr>Vysvětlení evropské integrace (1/2)</vt:lpstr>
      <vt:lpstr>Vysvětlení evropské integrace (2/2)</vt:lpstr>
      <vt:lpstr>Chápání EU jako politického systému (1/3)</vt:lpstr>
      <vt:lpstr>Chápání EU jako politického systému(2/3)</vt:lpstr>
      <vt:lpstr>Chápání EU jako politického systému(3/3)</vt:lpstr>
      <vt:lpstr>Vertikální dimenze: EU jako " regulativní stát"(1/5)</vt:lpstr>
      <vt:lpstr>Vertikální dimenze: EU jako " regulativní stát"(2/5)</vt:lpstr>
      <vt:lpstr>Vertikální dimenze: EU jako " regulativní stát"(3/5)</vt:lpstr>
      <vt:lpstr>Vertikální dimenze: EU jako " regulativní stát"(4/5)</vt:lpstr>
      <vt:lpstr>Vertikální dimenze: EU jako " regulativní stát"(5/5)</vt:lpstr>
      <vt:lpstr>Horizontální dimenze: Systém hyperkonsensu (1/3)</vt:lpstr>
      <vt:lpstr>Horizontální dimenze: Systém hyperkonsensu (2/3)</vt:lpstr>
      <vt:lpstr>Horizontální dimenze: Systém hyperkonsensu (3/3)</vt:lpstr>
      <vt:lpstr>politika jako každá jiná?</vt:lpstr>
      <vt:lpstr>Demokratický deficit v EU</vt:lpstr>
      <vt:lpstr>Evropský veřejný prostor?</vt:lpstr>
      <vt:lpstr>Evropský veřejný prostor?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Rybar</dc:creator>
  <cp:lastModifiedBy>Marek Rybar</cp:lastModifiedBy>
  <cp:revision>39</cp:revision>
  <dcterms:created xsi:type="dcterms:W3CDTF">2023-03-01T10:14:29Z</dcterms:created>
  <dcterms:modified xsi:type="dcterms:W3CDTF">2024-02-27T08:43:47Z</dcterms:modified>
</cp:coreProperties>
</file>