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9"/>
  </p:notesMasterIdLst>
  <p:handoutMasterIdLst>
    <p:handoutMasterId r:id="rId30"/>
  </p:handoutMasterIdLst>
  <p:sldIdLst>
    <p:sldId id="322" r:id="rId4"/>
    <p:sldId id="283" r:id="rId5"/>
    <p:sldId id="321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9" r:id="rId16"/>
    <p:sldId id="332" r:id="rId17"/>
    <p:sldId id="333" r:id="rId18"/>
    <p:sldId id="334" r:id="rId19"/>
    <p:sldId id="335" r:id="rId20"/>
    <p:sldId id="336" r:id="rId21"/>
    <p:sldId id="340" r:id="rId22"/>
    <p:sldId id="343" r:id="rId23"/>
    <p:sldId id="337" r:id="rId24"/>
    <p:sldId id="341" r:id="rId25"/>
    <p:sldId id="344" r:id="rId26"/>
    <p:sldId id="338" r:id="rId27"/>
    <p:sldId id="342" r:id="rId28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9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95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761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530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58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559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844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628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780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29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81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659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389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122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83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0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67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37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96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25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8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91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47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Kritická teorie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036005" cy="856545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Tradiční a kritická teorie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Max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Horkheimer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(1937):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b="1" dirty="0">
                <a:latin typeface="Sylfaen"/>
                <a:cs typeface="Times New Roman"/>
              </a:rPr>
              <a:t>tradiční teorie</a:t>
            </a:r>
            <a:r>
              <a:rPr lang="cs-CZ" sz="3000" dirty="0">
                <a:latin typeface="Sylfaen"/>
                <a:cs typeface="Times New Roman"/>
              </a:rPr>
              <a:t>: fakty vs. hodnoty. Nezpochybňuje 	status quo vs. emancipace.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b="1" dirty="0">
                <a:latin typeface="Sylfaen"/>
                <a:cs typeface="Times New Roman"/>
              </a:rPr>
              <a:t>kritická teorie</a:t>
            </a:r>
            <a:r>
              <a:rPr lang="cs-CZ" sz="3000" dirty="0">
                <a:latin typeface="Sylfaen"/>
                <a:cs typeface="Times New Roman"/>
              </a:rPr>
              <a:t>: podmínky vědění. Imanentní 	sociální kritika.</a:t>
            </a:r>
          </a:p>
        </p:txBody>
      </p:sp>
    </p:spTree>
    <p:extLst>
      <p:ext uri="{BB962C8B-B14F-4D97-AF65-F5344CB8AC3E}">
        <p14:creationId xmlns:p14="http://schemas.microsoft.com/office/powerpoint/2010/main" val="755894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089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099"/>
            <a:ext cx="8103738" cy="958145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Pesimismus a kulturní kritika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iracionalita celku a patologie, až sebedestrukce 	společnosti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osvícenský projekt končí nadvládou člověka nad 	člověkem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patologické důsledky rozumu (Holocaust, Gulag)</a:t>
            </a:r>
          </a:p>
          <a:p>
            <a:pPr defTabSz="288000"/>
            <a:r>
              <a:rPr lang="cs-CZ" sz="3000" dirty="0">
                <a:latin typeface="Sylfae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701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099"/>
            <a:ext cx="8103738" cy="958145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Pesimismus a kulturní kritika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odmítnutí masové společnosti a nadvlády médií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kulturní průmysl a nepravé potřeby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jednorozměrné myšlení a chování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represivní morálky</a:t>
            </a:r>
          </a:p>
          <a:p>
            <a:pPr defTabSz="288000"/>
            <a:r>
              <a:rPr lang="cs-CZ" sz="3000" dirty="0">
                <a:latin typeface="Sylfae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352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3978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100"/>
            <a:ext cx="8103738" cy="811390"/>
          </a:xfrm>
        </p:spPr>
        <p:txBody>
          <a:bodyPr/>
          <a:lstStyle/>
          <a:p>
            <a:pPr algn="ctr"/>
            <a:br>
              <a:rPr lang="cs-CZ" sz="4000" dirty="0">
                <a:latin typeface="Sylfaen" pitchFamily="18" charset="0"/>
              </a:rPr>
            </a:br>
            <a:br>
              <a:rPr lang="cs-CZ" sz="4000" dirty="0">
                <a:latin typeface="Sylfaen" pitchFamily="18" charset="0"/>
              </a:rPr>
            </a:br>
            <a:br>
              <a:rPr lang="cs-CZ" sz="4000" dirty="0"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Stát blahobytu jako nástroj kontroly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represe vs. osvobozující uspokojování pudů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rebelující mládež a osvobozenecké hnutí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welfare</a:t>
            </a: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state</a:t>
            </a:r>
            <a:r>
              <a:rPr lang="cs-CZ" sz="3000" dirty="0">
                <a:latin typeface="Sylfaen"/>
                <a:cs typeface="Times New Roman"/>
              </a:rPr>
              <a:t> a produkce nepravých potřeb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nová levice a kulturní války</a:t>
            </a:r>
          </a:p>
        </p:txBody>
      </p:sp>
    </p:spTree>
    <p:extLst>
      <p:ext uri="{BB962C8B-B14F-4D97-AF65-F5344CB8AC3E}">
        <p14:creationId xmlns:p14="http://schemas.microsoft.com/office/powerpoint/2010/main" val="3544592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poziční válka a represivní tolerance</a:t>
            </a:r>
            <a:endParaRPr lang="cs-CZ" sz="3000" dirty="0">
              <a:solidFill>
                <a:srgbClr val="FF0000"/>
              </a:solidFill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41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15027" cy="1014590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Poziční válka a represivní tolerance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klíčový střet v nadstavbě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občanská a politická společnost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hegemonie a dlouhý pochod institucemi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represivní vs. liberální </a:t>
            </a:r>
            <a:r>
              <a:rPr lang="cs-CZ" sz="3000" dirty="0" err="1">
                <a:latin typeface="Sylfaen"/>
                <a:cs typeface="Times New Roman"/>
              </a:rPr>
              <a:t>tolerace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018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69522" y="6237111"/>
            <a:ext cx="4032250" cy="457200"/>
          </a:xfrm>
        </p:spPr>
        <p:txBody>
          <a:bodyPr/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Jürgen </a:t>
            </a:r>
            <a:r>
              <a:rPr lang="cs-CZ" sz="1600" dirty="0" err="1">
                <a:solidFill>
                  <a:srgbClr val="FF0000"/>
                </a:solidFill>
                <a:latin typeface="Sylfaen" panose="010A0502050306030303" pitchFamily="18" charset="0"/>
              </a:rPr>
              <a:t>Habermas</a:t>
            </a:r>
            <a:endParaRPr lang="cs-CZ" sz="16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cs typeface="Times New Roman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FAB2342-4010-4374-A663-87DA2BA64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147" y="2334683"/>
            <a:ext cx="31750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30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711201"/>
            <a:ext cx="8058582" cy="9934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generace FŠ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1919112"/>
            <a:ext cx="83387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distance od Dialektiky osvícenství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otevření debaty s mainstreamem filosofie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východiska normativní teorie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komunikativní rozum / racionalita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systém a svět našeho života</a:t>
            </a:r>
          </a:p>
        </p:txBody>
      </p:sp>
    </p:spTree>
    <p:extLst>
      <p:ext uri="{BB962C8B-B14F-4D97-AF65-F5344CB8AC3E}">
        <p14:creationId xmlns:p14="http://schemas.microsoft.com/office/powerpoint/2010/main" val="191694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079" y="928049"/>
            <a:ext cx="8057921" cy="169097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Kritická teorie Frankfurtské školy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05078" y="2765778"/>
            <a:ext cx="80579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První generace KTFŠ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Druhá generace: Jürgen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Habermas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Třetí generace: Axel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Honneth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Čtvrtá generace: Rainer Forst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711201"/>
            <a:ext cx="8058582" cy="99342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Druhá generace FŠ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3467" y="2133600"/>
            <a:ext cx="82275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idea občanské veřejnosti a její úpadek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krize legitimity kapitalismu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deliberativní demokracie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transnacionální přesahy </a:t>
            </a:r>
          </a:p>
        </p:txBody>
      </p:sp>
    </p:spTree>
    <p:extLst>
      <p:ext uri="{BB962C8B-B14F-4D97-AF65-F5344CB8AC3E}">
        <p14:creationId xmlns:p14="http://schemas.microsoft.com/office/powerpoint/2010/main" val="2877090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37605" cy="974237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Třetí generace FŠ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Honneth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Axel </a:t>
            </a:r>
            <a:r>
              <a:rPr lang="cs-CZ" sz="1600" dirty="0" err="1">
                <a:solidFill>
                  <a:srgbClr val="FF0000"/>
                </a:solidFill>
                <a:latin typeface="Sylfaen" panose="010A0502050306030303" pitchFamily="18" charset="0"/>
              </a:rPr>
              <a:t>Honneth</a:t>
            </a:r>
            <a:endParaRPr lang="cs-CZ" sz="1600" dirty="0">
              <a:solidFill>
                <a:srgbClr val="FF0000"/>
              </a:solidFill>
              <a:latin typeface="Sylfaen" panose="010A0502050306030303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37BBDB9-E90B-4071-81A7-256FD2F9DA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473" y="2002936"/>
            <a:ext cx="2826362" cy="433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536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Třetí generace FŠ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Honneth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sociálněteoretický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negativismus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kapitalismu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seberealizace jednotlivce i všech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skupinové boje za uznání</a:t>
            </a:r>
          </a:p>
        </p:txBody>
      </p:sp>
    </p:spTree>
    <p:extLst>
      <p:ext uri="{BB962C8B-B14F-4D97-AF65-F5344CB8AC3E}">
        <p14:creationId xmlns:p14="http://schemas.microsoft.com/office/powerpoint/2010/main" val="74202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Třetí generace FŠ (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Honneth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r>
              <a:rPr lang="cs-CZ" sz="3000" u="sng" dirty="0">
                <a:latin typeface="Sylfaen"/>
                <a:ea typeface="Calibri"/>
                <a:cs typeface="Times New Roman"/>
              </a:rPr>
              <a:t>3 sféry uznání: </a:t>
            </a:r>
          </a:p>
          <a:p>
            <a:pPr marL="457200" indent="-457200" defTabSz="2880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intimní/osobní</a:t>
            </a:r>
          </a:p>
          <a:p>
            <a:pPr marL="457200" indent="-457200" defTabSz="2880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právní vztahy</a:t>
            </a:r>
          </a:p>
          <a:p>
            <a:pPr marL="457200" indent="-457200" defTabSz="288000">
              <a:buFontTx/>
              <a:buChar char="-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společenské vztahy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kulturní a hospodářská stránka uznání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zneuznání</a:t>
            </a:r>
          </a:p>
        </p:txBody>
      </p:sp>
    </p:spTree>
    <p:extLst>
      <p:ext uri="{BB962C8B-B14F-4D97-AF65-F5344CB8AC3E}">
        <p14:creationId xmlns:p14="http://schemas.microsoft.com/office/powerpoint/2010/main" val="1763362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Čtvrtá generace FŠ (Forst)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Rainer Forst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6B7F211-AC74-4699-BD0B-45CD41A3F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25" y="2031016"/>
            <a:ext cx="6254044" cy="416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14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Čtvrtá generace FŠ (Forst)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princip ospravedlnění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schopnost odpovídat na praktické otázky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spravedlnost základní ctností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morální právo na ospravedlnění</a:t>
            </a:r>
          </a:p>
        </p:txBody>
      </p:sp>
    </p:spTree>
    <p:extLst>
      <p:ext uri="{BB962C8B-B14F-4D97-AF65-F5344CB8AC3E}">
        <p14:creationId xmlns:p14="http://schemas.microsoft.com/office/powerpoint/2010/main" val="324670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875" y="6248400"/>
            <a:ext cx="3991681" cy="457200"/>
          </a:xfrm>
        </p:spPr>
        <p:txBody>
          <a:bodyPr/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Max </a:t>
            </a:r>
            <a:r>
              <a:rPr lang="cs-CZ" sz="1600" dirty="0" err="1">
                <a:solidFill>
                  <a:srgbClr val="FF0000"/>
                </a:solidFill>
                <a:latin typeface="Sylfaen" panose="010A0502050306030303" pitchFamily="18" charset="0"/>
              </a:rPr>
              <a:t>Horkheimer</a:t>
            </a: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 (L) a Theodor </a:t>
            </a:r>
            <a:r>
              <a:rPr lang="cs-CZ" sz="1600" dirty="0" err="1">
                <a:solidFill>
                  <a:srgbClr val="FF0000"/>
                </a:solidFill>
                <a:latin typeface="Sylfaen" panose="010A0502050306030303" pitchFamily="18" charset="0"/>
              </a:rPr>
              <a:t>Adorno</a:t>
            </a:r>
            <a:r>
              <a:rPr lang="cs-CZ" sz="1600" dirty="0">
                <a:solidFill>
                  <a:srgbClr val="FF0000"/>
                </a:solidFill>
                <a:latin typeface="Sylfaen" panose="010A0502050306030303" pitchFamily="18" charset="0"/>
              </a:rPr>
              <a:t> (P)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cs typeface="Times New Roman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EDB2F6-FAD2-466F-861A-51561626E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77" y="1919657"/>
            <a:ext cx="5965613" cy="389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6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1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9911" y="927100"/>
            <a:ext cx="7936089" cy="833967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Sociální věda jako lidská konstrukce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9289" y="1919112"/>
            <a:ext cx="83517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selhání vědeckých předpovědí marxismu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humánní odpor jen v teorii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Hegel</a:t>
            </a:r>
            <a:r>
              <a:rPr lang="cs-CZ" sz="3000" dirty="0">
                <a:latin typeface="Sylfaen"/>
                <a:cs typeface="Times New Roman"/>
              </a:rPr>
              <a:t> a Marx a idea emancipace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analýza ideologie a kulturních fenoménů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vliv psychoanalýzy</a:t>
            </a:r>
          </a:p>
        </p:txBody>
      </p:sp>
    </p:spTree>
    <p:extLst>
      <p:ext uri="{BB962C8B-B14F-4D97-AF65-F5344CB8AC3E}">
        <p14:creationId xmlns:p14="http://schemas.microsoft.com/office/powerpoint/2010/main" val="333139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9022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100"/>
            <a:ext cx="8047294" cy="912990"/>
          </a:xfrm>
        </p:spPr>
        <p:txBody>
          <a:bodyPr/>
          <a:lstStyle/>
          <a:p>
            <a:pPr algn="ctr"/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Reflexivní sociální věda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vliv Webera: racionalizace a byrokratizace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zakotvena ve filosofii: role rozumu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uchopení společnosti v jejím celku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empirická podloženost</a:t>
            </a:r>
          </a:p>
        </p:txBody>
      </p:sp>
    </p:spTree>
    <p:extLst>
      <p:ext uri="{BB962C8B-B14F-4D97-AF65-F5344CB8AC3E}">
        <p14:creationId xmlns:p14="http://schemas.microsoft.com/office/powerpoint/2010/main" val="340036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06771" cy="105182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První generace FŠ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Velká témata současné politické filosofie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2" y="2235200"/>
            <a:ext cx="8338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sociální věda jako lidská konstrukce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reflexivní sociální věda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tradiční a kritická teorie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pesimismus a kulturní kritika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blahobytu jako nástroj kontroly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poziční válka a represivní tolerance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80291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2326</TotalTime>
  <Words>876</Words>
  <Application>Microsoft Office PowerPoint</Application>
  <PresentationFormat>Předvádění na obrazovce (4:3)</PresentationFormat>
  <Paragraphs>235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Kritická teorie  Jiří Baroš</vt:lpstr>
      <vt:lpstr>  Kritická teorie Frankfurtské školy</vt:lpstr>
      <vt:lpstr>   První generace FŠ</vt:lpstr>
      <vt:lpstr>   První generace FŠ</vt:lpstr>
      <vt:lpstr>   První generace FŠ</vt:lpstr>
      <vt:lpstr>   Sociální věda jako lidská konstrukce</vt:lpstr>
      <vt:lpstr>   První generace FŠ</vt:lpstr>
      <vt:lpstr>   Reflexivní sociální věda</vt:lpstr>
      <vt:lpstr>   První generace FŠ</vt:lpstr>
      <vt:lpstr>   Tradiční a kritická teorie</vt:lpstr>
      <vt:lpstr>   První generace FŠ</vt:lpstr>
      <vt:lpstr>   Pesimismus a kulturní kritika I</vt:lpstr>
      <vt:lpstr>   Pesimismus a kulturní kritika II</vt:lpstr>
      <vt:lpstr>   První generace FŠ</vt:lpstr>
      <vt:lpstr>   Stát blahobytu jako nástroj kontroly</vt:lpstr>
      <vt:lpstr>   První generace FŠ</vt:lpstr>
      <vt:lpstr>   Poziční válka a represivní tolerance</vt:lpstr>
      <vt:lpstr>   Druhá generace FŠ</vt:lpstr>
      <vt:lpstr>   Druhá generace FŠ I</vt:lpstr>
      <vt:lpstr>   Druhá generace FŠ II</vt:lpstr>
      <vt:lpstr>   Třetí generace FŠ (Honneth)</vt:lpstr>
      <vt:lpstr>   Třetí generace FŠ (Honneth)</vt:lpstr>
      <vt:lpstr>   Třetí generace FŠ (Honneth)</vt:lpstr>
      <vt:lpstr>   Čtvrtá generace FŠ (Forst)</vt:lpstr>
      <vt:lpstr>   Čtvrtá generace FŠ (Forst)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156</cp:revision>
  <cp:lastPrinted>2014-10-15T14:35:53Z</cp:lastPrinted>
  <dcterms:created xsi:type="dcterms:W3CDTF">2013-12-10T20:26:31Z</dcterms:created>
  <dcterms:modified xsi:type="dcterms:W3CDTF">2023-02-22T20:08:41Z</dcterms:modified>
</cp:coreProperties>
</file>