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9"/>
  </p:notesMasterIdLst>
  <p:handoutMasterIdLst>
    <p:handoutMasterId r:id="rId30"/>
  </p:handoutMasterIdLst>
  <p:sldIdLst>
    <p:sldId id="322" r:id="rId4"/>
    <p:sldId id="283" r:id="rId5"/>
    <p:sldId id="321" r:id="rId6"/>
    <p:sldId id="320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61" r:id="rId23"/>
    <p:sldId id="359" r:id="rId24"/>
    <p:sldId id="362" r:id="rId25"/>
    <p:sldId id="363" r:id="rId26"/>
    <p:sldId id="364" r:id="rId27"/>
    <p:sldId id="365" r:id="rId28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96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547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7446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15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140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779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338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3482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538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530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9120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918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4681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9788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369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9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427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365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30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25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95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55875" y="1774210"/>
            <a:ext cx="5638800" cy="2668990"/>
          </a:xfrm>
        </p:spPr>
        <p:txBody>
          <a:bodyPr/>
          <a:lstStyle/>
          <a:p>
            <a:pPr algn="ctr"/>
            <a:r>
              <a:rPr lang="cs-CZ" sz="2800" dirty="0" err="1">
                <a:solidFill>
                  <a:schemeClr val="tx1"/>
                </a:solidFill>
              </a:rPr>
              <a:t>Isaiah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Berlin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pic>
        <p:nvPicPr>
          <p:cNvPr id="7" name="Picture 2" descr="\\Osnt1\wagnerova\Jiří\Přednášky\Politická filosofie 20. století\2015\Berlin a Hayek\isaiahberl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2914650"/>
            <a:ext cx="32956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Ústup do vnitřní svobody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4" y="2765234"/>
            <a:ext cx="7958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osvobození se od žádostí: stoický ideál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asketické popření sebe sama X svoboda</a:t>
            </a:r>
          </a:p>
        </p:txBody>
      </p:sp>
    </p:spTree>
    <p:extLst>
      <p:ext uri="{BB962C8B-B14F-4D97-AF65-F5344CB8AC3E}">
        <p14:creationId xmlns:p14="http://schemas.microsoft.com/office/powerpoint/2010/main" val="468220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Dva pojmy svobody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svoboda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pozitivní svoboda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ústup do vnitřní pevnosti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seberealizace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Sarastrův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chrám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úsilí o společenské postavení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svoboda a suverenita</a:t>
            </a:r>
          </a:p>
        </p:txBody>
      </p:sp>
    </p:spTree>
    <p:extLst>
      <p:ext uri="{BB962C8B-B14F-4D97-AF65-F5344CB8AC3E}">
        <p14:creationId xmlns:p14="http://schemas.microsoft.com/office/powerpoint/2010/main" val="1944082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Seberealizace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565778"/>
            <a:ext cx="77792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racionální je to, co odpovídá nutnosti věcí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poznání osvobozuje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dějiny a postupný růst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2606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Dva pojmy svobody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svoboda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pozitivní svoboda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ústup do vnitřní pevnosti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seberealizace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Sarastrův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chrám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úsilí o společenské postavení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svoboda a suverenita</a:t>
            </a:r>
          </a:p>
        </p:txBody>
      </p:sp>
    </p:spTree>
    <p:extLst>
      <p:ext uri="{BB962C8B-B14F-4D97-AF65-F5344CB8AC3E}">
        <p14:creationId xmlns:p14="http://schemas.microsoft.com/office/powerpoint/2010/main" val="127326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Sarastrův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chrám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634018"/>
            <a:ext cx="77792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svoboda jako racionální řízení sebe sama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existence jednoho pravého řešení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vláda expertů </a:t>
            </a:r>
          </a:p>
        </p:txBody>
      </p:sp>
    </p:spTree>
    <p:extLst>
      <p:ext uri="{BB962C8B-B14F-4D97-AF65-F5344CB8AC3E}">
        <p14:creationId xmlns:p14="http://schemas.microsoft.com/office/powerpoint/2010/main" val="3090034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Dva pojmy svobody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svoboda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pozitivní svoboda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ústup do vnitřní pevnosti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seberealizace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Sarastrův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chrám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cs typeface="Times New Roman"/>
              </a:rPr>
              <a:t>úsilí o společenské postavení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svoboda a suverenita</a:t>
            </a:r>
          </a:p>
        </p:txBody>
      </p:sp>
    </p:spTree>
    <p:extLst>
      <p:ext uri="{BB962C8B-B14F-4D97-AF65-F5344CB8AC3E}">
        <p14:creationId xmlns:p14="http://schemas.microsoft.com/office/powerpoint/2010/main" val="608356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Úsilí o společenské postavení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853369"/>
            <a:ext cx="76535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potřeba být uznáván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touha po uznání není touhou po svobodě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organický blud </a:t>
            </a:r>
          </a:p>
        </p:txBody>
      </p:sp>
    </p:spTree>
    <p:extLst>
      <p:ext uri="{BB962C8B-B14F-4D97-AF65-F5344CB8AC3E}">
        <p14:creationId xmlns:p14="http://schemas.microsoft.com/office/powerpoint/2010/main" val="1215064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Dva pojmy svobody 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svoboda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pozitivní svoboda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ústup do vnitřní pevnosti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seberealizace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Sarastrův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chrám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úsilí o společenské postavení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cs typeface="Times New Roman"/>
              </a:rPr>
              <a:t>svoboda a suverenita</a:t>
            </a:r>
          </a:p>
        </p:txBody>
      </p:sp>
    </p:spTree>
    <p:extLst>
      <p:ext uri="{BB962C8B-B14F-4D97-AF65-F5344CB8AC3E}">
        <p14:creationId xmlns:p14="http://schemas.microsoft.com/office/powerpoint/2010/main" val="3059461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5"/>
            <a:ext cx="8189795" cy="110546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Svoboda a suverenita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91569" y="2390659"/>
            <a:ext cx="77575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revoluce: touha po kolektivním řízení sebe 	sama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suverenita lidu v. suverenita jednotlivců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potřeba práv a hranic svobody</a:t>
            </a:r>
          </a:p>
        </p:txBody>
      </p:sp>
    </p:spTree>
    <p:extLst>
      <p:ext uri="{BB962C8B-B14F-4D97-AF65-F5344CB8AC3E}">
        <p14:creationId xmlns:p14="http://schemas.microsoft.com/office/powerpoint/2010/main" val="3024207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MacCallumova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kritika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Berlina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Triadický koncept svobody: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 X je (není) osvobozen od Y, aby mohl dělat (nedělat, stát se, nestát se) Z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r>
              <a:rPr lang="cs-CZ" sz="3000" u="sng" dirty="0">
                <a:latin typeface="Sylfaen"/>
                <a:ea typeface="Calibri"/>
                <a:cs typeface="Times New Roman"/>
              </a:rPr>
              <a:t>Proměnné: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X (aktér, subjekt svobody), Y (omezení, vměšování, překážka), Z (cíl, účel)</a:t>
            </a:r>
          </a:p>
        </p:txBody>
      </p:sp>
    </p:spTree>
    <p:extLst>
      <p:ext uri="{BB962C8B-B14F-4D97-AF65-F5344CB8AC3E}">
        <p14:creationId xmlns:p14="http://schemas.microsoft.com/office/powerpoint/2010/main" val="104966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50125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Kdo je liberál?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80" y="3193578"/>
            <a:ext cx="82205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ten, kdo věří ve svobodu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od klasického k sociálnímu liberalismu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062" y="1009934"/>
            <a:ext cx="8068937" cy="100615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Negativní v. pozitivní svoboda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2" y="2555913"/>
            <a:ext cx="80689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X: NS – individuum X PS – i kolektivita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Y: NS – jen vnější omezení X PS – i vnitřní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Z: NS – cokoliv, co jednotlivec může chtít X PS 	– jen něco, co je racionální, autentické, 	ctnostné</a:t>
            </a:r>
          </a:p>
        </p:txBody>
      </p:sp>
    </p:spTree>
    <p:extLst>
      <p:ext uri="{BB962C8B-B14F-4D97-AF65-F5344CB8AC3E}">
        <p14:creationId xmlns:p14="http://schemas.microsoft.com/office/powerpoint/2010/main" val="1259663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818866"/>
            <a:ext cx="8189794" cy="119722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Monismus v. pluralismus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434729"/>
            <a:ext cx="77637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harmonizace a slučitelnost hodnot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zdrojem intelektuálního a citového 	uspokojení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				X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jde o metafyzickou chiméru…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ospravedlňuje tyrany… </a:t>
            </a:r>
          </a:p>
        </p:txBody>
      </p:sp>
    </p:spTree>
    <p:extLst>
      <p:ext uri="{BB962C8B-B14F-4D97-AF65-F5344CB8AC3E}">
        <p14:creationId xmlns:p14="http://schemas.microsoft.com/office/powerpoint/2010/main" val="2602031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818866"/>
            <a:ext cx="8189794" cy="119722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Monismus v. pluralismus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86219" y="2313544"/>
            <a:ext cx="77637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neslučitelnost hodnot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uskutečnění jedněch obětováním druhých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nutnost volby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pluralismus je pravdivější a humánnější</a:t>
            </a:r>
          </a:p>
        </p:txBody>
      </p:sp>
    </p:spTree>
    <p:extLst>
      <p:ext uri="{BB962C8B-B14F-4D97-AF65-F5344CB8AC3E}">
        <p14:creationId xmlns:p14="http://schemas.microsoft.com/office/powerpoint/2010/main" val="3109459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818866"/>
            <a:ext cx="8189794" cy="119722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Monismus v. pluralismus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82198" y="2524836"/>
            <a:ext cx="77885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konflikt mezi hodnotami usměrňován tak, 	aby nedošlo k extrémům utrpení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pluralismus argumentem pro svobodu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 pluralismus relativismem? </a:t>
            </a:r>
          </a:p>
        </p:txBody>
      </p:sp>
    </p:spTree>
    <p:extLst>
      <p:ext uri="{BB962C8B-B14F-4D97-AF65-F5344CB8AC3E}">
        <p14:creationId xmlns:p14="http://schemas.microsoft.com/office/powerpoint/2010/main" val="3605248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818866"/>
            <a:ext cx="8189794" cy="119722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Monismus v. pluralismus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82198" y="2524836"/>
            <a:ext cx="77885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konflikt mezi hodnotami usměrňován tak, 	aby nedošlo k extrémům utrpení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pluralismus argumentem pro svobodu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 pluralismus relativismem? </a:t>
            </a:r>
          </a:p>
        </p:txBody>
      </p:sp>
    </p:spTree>
    <p:extLst>
      <p:ext uri="{BB962C8B-B14F-4D97-AF65-F5344CB8AC3E}">
        <p14:creationId xmlns:p14="http://schemas.microsoft.com/office/powerpoint/2010/main" val="1785164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6854" y="818867"/>
            <a:ext cx="8176146" cy="88710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Nesouměřitelnost hodnot (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Gray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)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86855" y="1897040"/>
            <a:ext cx="79839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hodnoty nelze srovnávat na základě jejich 	celkové hodnoty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hodnotový pluralismus se nesnaží učinit 	všechny formy dobra souměřitelnými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není ale relativismem, ani subjektivismem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kritika hodnotového pluralismu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Gaus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171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Berlinova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filosofie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1446" y="2647666"/>
            <a:ext cx="82432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nejen politická filosofie, ale i filosofie poznání a 	sociálních věd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kritika positivismu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historie idejí 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Dva pojmy svobody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svoboda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pozitivní svoboda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ústup do vnitřní pevnosti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seberealizace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Sarastrův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chrám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úsilí o společenské postavení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svoboda a suverenita</a:t>
            </a: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Dva pojmy svobody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negativní svoboda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pozitivní svoboda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ústup do vnitřní pevnosti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seberealizace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Sarastrův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chrám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úsilí o společenské postavení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svoboda a suverenita</a:t>
            </a:r>
          </a:p>
        </p:txBody>
      </p:sp>
    </p:spTree>
    <p:extLst>
      <p:ext uri="{BB962C8B-B14F-4D97-AF65-F5344CB8AC3E}">
        <p14:creationId xmlns:p14="http://schemas.microsoft.com/office/powerpoint/2010/main" val="290247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Negativní svoboda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456597"/>
            <a:ext cx="77792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nezasahování/nevměšování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prostor svobody nemůže být neomezený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mnohost lidských cílů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ad </a:t>
            </a:r>
            <a:r>
              <a:rPr lang="cs-CZ" sz="3000" dirty="0" err="1">
                <a:latin typeface="Sylfaen"/>
                <a:cs typeface="Times New Roman"/>
              </a:rPr>
              <a:t>Mill</a:t>
            </a:r>
            <a:r>
              <a:rPr lang="cs-CZ" sz="3000" dirty="0">
                <a:latin typeface="Sylfaen"/>
                <a:cs typeface="Times New Roman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95047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Dva pojmy svobody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328833"/>
            <a:ext cx="77792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svoboda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pozitivní svoboda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ústup do vnitřní pevnosti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seberealizace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Sarastrův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chrám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úsilí o společenské postavení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svoboda a suverenita</a:t>
            </a:r>
          </a:p>
        </p:txBody>
      </p:sp>
    </p:spTree>
    <p:extLst>
      <p:ext uri="{BB962C8B-B14F-4D97-AF65-F5344CB8AC3E}">
        <p14:creationId xmlns:p14="http://schemas.microsoft.com/office/powerpoint/2010/main" val="2431220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Pozitivní svoboda</a:t>
            </a:r>
            <a:endParaRPr lang="cs-CZ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15537" y="2593075"/>
            <a:ext cx="77792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kdo mi vládne, kdo mi říká, co ne/mám dělat?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touha být svým pánem (autonomie)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argument kluzkého svahu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vyšší a nižší já   </a:t>
            </a:r>
          </a:p>
        </p:txBody>
      </p:sp>
    </p:spTree>
    <p:extLst>
      <p:ext uri="{BB962C8B-B14F-4D97-AF65-F5344CB8AC3E}">
        <p14:creationId xmlns:p14="http://schemas.microsoft.com/office/powerpoint/2010/main" val="381982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Dva pojmy svobody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svoboda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pozitivní svoboda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ústup do vnitřní pevnosti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seberealizace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Sarastrův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chrám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úsilí o společenské postavení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svoboda a suverenita</a:t>
            </a:r>
          </a:p>
        </p:txBody>
      </p:sp>
    </p:spTree>
    <p:extLst>
      <p:ext uri="{BB962C8B-B14F-4D97-AF65-F5344CB8AC3E}">
        <p14:creationId xmlns:p14="http://schemas.microsoft.com/office/powerpoint/2010/main" val="4382785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1768</TotalTime>
  <Words>920</Words>
  <Application>Microsoft Office PowerPoint</Application>
  <PresentationFormat>Předvádění na obrazovce (4:3)</PresentationFormat>
  <Paragraphs>241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Isaiah Berlin  </vt:lpstr>
      <vt:lpstr>   Kdo je liberál?</vt:lpstr>
      <vt:lpstr>   Berlinova filosofie</vt:lpstr>
      <vt:lpstr>   Dva pojmy svobody</vt:lpstr>
      <vt:lpstr>   Dva pojmy svobody</vt:lpstr>
      <vt:lpstr>   Negativní svoboda</vt:lpstr>
      <vt:lpstr>   Dva pojmy svobody</vt:lpstr>
      <vt:lpstr>   Pozitivní svoboda</vt:lpstr>
      <vt:lpstr>   Dva pojmy svobody</vt:lpstr>
      <vt:lpstr>   Ústup do vnitřní svobody</vt:lpstr>
      <vt:lpstr>   Dva pojmy svobody</vt:lpstr>
      <vt:lpstr>   Seberealizace</vt:lpstr>
      <vt:lpstr>   Dva pojmy svobody</vt:lpstr>
      <vt:lpstr>   Sarastrův chrám</vt:lpstr>
      <vt:lpstr>   Dva pojmy svobody</vt:lpstr>
      <vt:lpstr>   Úsilí o společenské postavení</vt:lpstr>
      <vt:lpstr>   Dva pojmy svobody </vt:lpstr>
      <vt:lpstr>   Svoboda a suverenita</vt:lpstr>
      <vt:lpstr>   MacCallumova kritika Berlina</vt:lpstr>
      <vt:lpstr>   Negativní v. pozitivní svoboda</vt:lpstr>
      <vt:lpstr>   Monismus v. pluralismus</vt:lpstr>
      <vt:lpstr>   Monismus v. pluralismus</vt:lpstr>
      <vt:lpstr>   Monismus v. pluralismus</vt:lpstr>
      <vt:lpstr>   Monismus v. pluralismus</vt:lpstr>
      <vt:lpstr>   Nesouměřitelnost hodnot (Gray)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123</cp:revision>
  <cp:lastPrinted>2014-10-15T14:35:53Z</cp:lastPrinted>
  <dcterms:created xsi:type="dcterms:W3CDTF">2013-12-10T20:26:31Z</dcterms:created>
  <dcterms:modified xsi:type="dcterms:W3CDTF">2021-03-18T08:59:29Z</dcterms:modified>
</cp:coreProperties>
</file>