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34"/>
  </p:notesMasterIdLst>
  <p:handoutMasterIdLst>
    <p:handoutMasterId r:id="rId35"/>
  </p:handoutMasterIdLst>
  <p:sldIdLst>
    <p:sldId id="322" r:id="rId4"/>
    <p:sldId id="283" r:id="rId5"/>
    <p:sldId id="321" r:id="rId6"/>
    <p:sldId id="320" r:id="rId7"/>
    <p:sldId id="375" r:id="rId8"/>
    <p:sldId id="376" r:id="rId9"/>
    <p:sldId id="381" r:id="rId10"/>
    <p:sldId id="377" r:id="rId11"/>
    <p:sldId id="378" r:id="rId12"/>
    <p:sldId id="382" r:id="rId13"/>
    <p:sldId id="379" r:id="rId14"/>
    <p:sldId id="383" r:id="rId15"/>
    <p:sldId id="406" r:id="rId16"/>
    <p:sldId id="384" r:id="rId17"/>
    <p:sldId id="388" r:id="rId18"/>
    <p:sldId id="389" r:id="rId19"/>
    <p:sldId id="390" r:id="rId20"/>
    <p:sldId id="391" r:id="rId21"/>
    <p:sldId id="392" r:id="rId22"/>
    <p:sldId id="393" r:id="rId23"/>
    <p:sldId id="394" r:id="rId24"/>
    <p:sldId id="395" r:id="rId25"/>
    <p:sldId id="396" r:id="rId26"/>
    <p:sldId id="397" r:id="rId27"/>
    <p:sldId id="398" r:id="rId28"/>
    <p:sldId id="399" r:id="rId29"/>
    <p:sldId id="402" r:id="rId30"/>
    <p:sldId id="403" r:id="rId31"/>
    <p:sldId id="404" r:id="rId32"/>
    <p:sldId id="405" r:id="rId33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6" autoAdjust="0"/>
    <p:restoredTop sz="94638" autoAdjust="0"/>
  </p:normalViewPr>
  <p:slideViewPr>
    <p:cSldViewPr snapToGrid="0">
      <p:cViewPr varScale="1">
        <p:scale>
          <a:sx n="85" d="100"/>
          <a:sy n="85" d="100"/>
        </p:scale>
        <p:origin x="17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282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2822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8864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0160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0862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0186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2261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7918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931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681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11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8364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028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0046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8876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0203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9927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11366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74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306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690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umbia.edu/itc/law/witt/raw_images/lect1/Hart.jp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en.wikipedia.org/wiki/File:Ronald_Dworkin_at_the_Brooklyn_Book_Festival.jpg" TargetMode="Externa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H.L.A. Hart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Ronald </a:t>
            </a:r>
            <a:r>
              <a:rPr lang="cs-CZ" sz="2800" dirty="0" err="1">
                <a:solidFill>
                  <a:schemeClr val="tx1"/>
                </a:solidFill>
              </a:rPr>
              <a:t>Dworkin</a:t>
            </a:r>
            <a:br>
              <a:rPr lang="cs-CZ" sz="2800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2595" y="1056737"/>
            <a:ext cx="8190405" cy="57147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 je právo?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91570" y="2045480"/>
            <a:ext cx="79714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právo sociální faktem: systémem 	společenských pravidel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primární a sekundární pravidla: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primární pravidla: zvyková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sekundární pravidla: pravidla uznání, změny a 	rozsuzování věcí</a:t>
            </a:r>
          </a:p>
        </p:txBody>
      </p:sp>
    </p:spTree>
    <p:extLst>
      <p:ext uri="{BB962C8B-B14F-4D97-AF65-F5344CB8AC3E}">
        <p14:creationId xmlns:p14="http://schemas.microsoft.com/office/powerpoint/2010/main" val="1756538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273429" cy="988742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Herbert L. A. Hart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7229" y="2862146"/>
            <a:ext cx="77754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co je právo?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právo a morálka</a:t>
            </a:r>
          </a:p>
        </p:txBody>
      </p:sp>
    </p:spTree>
    <p:extLst>
      <p:ext uri="{BB962C8B-B14F-4D97-AF65-F5344CB8AC3E}">
        <p14:creationId xmlns:p14="http://schemas.microsoft.com/office/powerpoint/2010/main" val="148587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189795" cy="72854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Právo a morálka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05218" y="2306472"/>
            <a:ext cx="784746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minimální přirozenoprávní obsah práva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přežití (reprodukce)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vliv morálky na právo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širší v. užší pojetí práva</a:t>
            </a:r>
          </a:p>
        </p:txBody>
      </p:sp>
    </p:spTree>
    <p:extLst>
      <p:ext uri="{BB962C8B-B14F-4D97-AF65-F5344CB8AC3E}">
        <p14:creationId xmlns:p14="http://schemas.microsoft.com/office/powerpoint/2010/main" val="1608087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189795" cy="72854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Hart a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Dworkin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pic>
        <p:nvPicPr>
          <p:cNvPr id="1028" name="Picture 4" descr="http://www.columbia.edu/itc/law/witt/raw_images/lect1/Hart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881" y="1999227"/>
            <a:ext cx="2925884" cy="3715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onald Dworkin at the Brooklyn Book Festival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604" y="1999227"/>
            <a:ext cx="2789727" cy="3715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920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297840" cy="70419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Ronald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Dworkin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0" y="2133600"/>
            <a:ext cx="80367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kritika Harta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povaha právní interpretace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morální konstruktivismus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 rovné důstojnosti a základní práva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práva jako trumfy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posvátnost lidského života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jednotlivec a společnost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egalitarismus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69015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5950" y="925781"/>
            <a:ext cx="8189795" cy="878671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Ronald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Dworkin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0" y="2133600"/>
            <a:ext cx="80367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kritika Harta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povaha právní interpretace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morální konstruktivismus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 rovné důstojnosti a základní práva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práva jako trumfy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etický individualismus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jednotlivec a společnost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egalitarismus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7374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297840" cy="83772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Kritika Harta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0" y="2893324"/>
            <a:ext cx="78866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role právní principů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součástí politické nebo společenské morálky, a 	proto se na ně soudci odvolávají</a:t>
            </a:r>
          </a:p>
        </p:txBody>
      </p:sp>
    </p:spTree>
    <p:extLst>
      <p:ext uri="{BB962C8B-B14F-4D97-AF65-F5344CB8AC3E}">
        <p14:creationId xmlns:p14="http://schemas.microsoft.com/office/powerpoint/2010/main" val="2049098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189795" cy="70419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Ronald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Dworkin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0" y="2133600"/>
            <a:ext cx="80367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kritika Harta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povaha právní interpretace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morální konstruktivismus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 rovné důstojnosti a základní práva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práva jako trumfy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etický individualismus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jednotlivec a společnost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egalitarismus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32811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189795" cy="6193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Povaha právní interpretace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1" y="2429301"/>
            <a:ext cx="79548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složité případy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diskrece v. odhalení správné odpovědi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interpretace veřejné morálky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soudce Herkules</a:t>
            </a:r>
          </a:p>
        </p:txBody>
      </p:sp>
    </p:spTree>
    <p:extLst>
      <p:ext uri="{BB962C8B-B14F-4D97-AF65-F5344CB8AC3E}">
        <p14:creationId xmlns:p14="http://schemas.microsoft.com/office/powerpoint/2010/main" val="37618934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7599" y="980284"/>
            <a:ext cx="8265401" cy="82416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Ronald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Dworkin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0" y="2133600"/>
            <a:ext cx="80367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kritika Harta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povaha právní interpretace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morální konstruktivismus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 rovné důstojnosti a základní práva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práva jako trumfy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etický individualismus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jednotlivec a společnost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egalitarismus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45089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79" y="928049"/>
            <a:ext cx="8067213" cy="1094039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Liberalismus po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Rawlsovi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24468" y="2852382"/>
            <a:ext cx="8147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americká v. evropská levice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politický v. etický liberalismus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individuální autonomie a etický individualismus 	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Dworkin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5950" y="854594"/>
            <a:ext cx="8189795" cy="85137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Morální konstruktivismus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0" y="2133600"/>
            <a:ext cx="80367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přirozené právo: univerzální morální řád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 algn="ctr"/>
            <a:r>
              <a:rPr lang="cs-CZ" sz="3000" dirty="0">
                <a:latin typeface="Sylfaen"/>
                <a:ea typeface="Calibri"/>
                <a:cs typeface="Times New Roman"/>
              </a:rPr>
              <a:t>X</a:t>
            </a:r>
          </a:p>
          <a:p>
            <a:pPr algn="ctr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morální konstruktivismus: hledání konsensu 	opřeného o racionální argumentaci v určitém 	kulturně-historickém společenství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626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5950" y="815710"/>
            <a:ext cx="8273429" cy="988742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Ronald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Dworkin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0" y="2133600"/>
            <a:ext cx="80367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kritika Harta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povaha právní interpretace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morální konstruktivismus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princip rovné důstojnosti a základní práva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práva jako trumfy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etický individualismus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jednotlivec a společnost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egalitarismus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62730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5951" y="963776"/>
            <a:ext cx="8147050" cy="96055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Rovná důstojnost a základní práva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1" y="2797791"/>
            <a:ext cx="80230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právo na rovný ohled a respekt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která práva jsou základní?</a:t>
            </a:r>
          </a:p>
        </p:txBody>
      </p:sp>
    </p:spTree>
    <p:extLst>
      <p:ext uri="{BB962C8B-B14F-4D97-AF65-F5344CB8AC3E}">
        <p14:creationId xmlns:p14="http://schemas.microsoft.com/office/powerpoint/2010/main" val="27786023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189795" cy="70419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Ronald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Dworkin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0" y="2133600"/>
            <a:ext cx="80367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kritika Harta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povaha právní interpretace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morální konstruktivismus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 rovné důstojnosti a základní práva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práva jako trumfy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etický individualismus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jednotlivec a společnost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egalitarismus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72229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338783" cy="70866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Práva jako trumfy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0" y="2593074"/>
            <a:ext cx="81470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individuální práva v. kolektivní zájmy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principiální v. politické argumenty</a:t>
            </a:r>
          </a:p>
        </p:txBody>
      </p:sp>
    </p:spTree>
    <p:extLst>
      <p:ext uri="{BB962C8B-B14F-4D97-AF65-F5344CB8AC3E}">
        <p14:creationId xmlns:p14="http://schemas.microsoft.com/office/powerpoint/2010/main" val="27054258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311488" cy="70419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Ronald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Dworkin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0" y="2133600"/>
            <a:ext cx="80367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kritika Harta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povaha právní interpretace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morální konstruktivismus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 rovné důstojnosti a základní práva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práva jako trumfy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etický individualismus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jednotlivec a společnost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egalitarismus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65419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189795" cy="70866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Etický individualismus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53565" y="2456597"/>
            <a:ext cx="80094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snaha smířit ideály svobody, rovnosti a 	bratrství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lidský život je posvátný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98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338783" cy="70419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Ronald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Dworkin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0" y="2133600"/>
            <a:ext cx="80367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kritika Harta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povaha právní interpretace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morální konstruktivismus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 rovné důstojnosti a základní práva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práva jako trumfy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etický individualismus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jednotlivec a společnost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egalitarismus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289154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393374" cy="70866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Jednotlivec a společnost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0" y="2524836"/>
            <a:ext cx="814705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co je politické společenství?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co je demokracie?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co je liberální tolerance?</a:t>
            </a:r>
          </a:p>
        </p:txBody>
      </p:sp>
    </p:spTree>
    <p:extLst>
      <p:ext uri="{BB962C8B-B14F-4D97-AF65-F5344CB8AC3E}">
        <p14:creationId xmlns:p14="http://schemas.microsoft.com/office/powerpoint/2010/main" val="35023856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5950" y="1032015"/>
            <a:ext cx="8189795" cy="892319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Ronald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Dworkin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0" y="2133600"/>
            <a:ext cx="80367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kritika Harta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povaha právní interpretace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morální konstruktivismus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 rovné důstojnosti a základní práva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práva jako trumfy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etický individualismus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jednotlivec a společnost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egalitarismus</a:t>
            </a:r>
            <a:endParaRPr lang="cs-CZ" sz="3000" b="1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6168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06771" cy="105182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Hart a právní filosofie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1446" y="2647666"/>
            <a:ext cx="824324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právní positivismus v. přirozenoprávní myšlení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Hart: minimální přirozenoprávní obsah práva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</a:t>
            </a:r>
            <a:r>
              <a:rPr lang="cs-CZ" sz="3000" dirty="0" err="1">
                <a:latin typeface="Sylfaen"/>
                <a:cs typeface="Times New Roman"/>
              </a:rPr>
              <a:t>Dworkin</a:t>
            </a:r>
            <a:r>
              <a:rPr lang="cs-CZ" sz="3000" dirty="0">
                <a:latin typeface="Sylfaen"/>
                <a:cs typeface="Times New Roman"/>
              </a:rPr>
              <a:t>: práva jako trumfy X utilitarismus</a:t>
            </a:r>
          </a:p>
        </p:txBody>
      </p:sp>
    </p:spTree>
    <p:extLst>
      <p:ext uri="{BB962C8B-B14F-4D97-AF65-F5344CB8AC3E}">
        <p14:creationId xmlns:p14="http://schemas.microsoft.com/office/powerpoint/2010/main" val="12017789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189795" cy="70866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Egalitarismus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Velká témata současné politické filosofie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5950" y="2133600"/>
            <a:ext cx="80367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motivační rovnost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distribuční rovnost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test závisti 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walrasovská</a:t>
            </a:r>
            <a:r>
              <a:rPr lang="cs-CZ" sz="3000">
                <a:latin typeface="Sylfaen"/>
                <a:ea typeface="Calibri"/>
                <a:cs typeface="Times New Roman"/>
              </a:rPr>
              <a:t> dražba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zdrojů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kompenzace dle hypotetického pojišťovacího 	trhu</a:t>
            </a:r>
          </a:p>
        </p:txBody>
      </p:sp>
    </p:spTree>
    <p:extLst>
      <p:ext uri="{BB962C8B-B14F-4D97-AF65-F5344CB8AC3E}">
        <p14:creationId xmlns:p14="http://schemas.microsoft.com/office/powerpoint/2010/main" val="19371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6" y="1100254"/>
            <a:ext cx="8079474" cy="85137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Tradice přirozeného práva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7228" y="2429302"/>
            <a:ext cx="777545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předmoderní v. moderní tradice přirozeného 	práva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přirozený zákon a přirozené právo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přirozená práva: přežití – vlastnictví – 	důstojnost </a:t>
            </a:r>
          </a:p>
        </p:txBody>
      </p:sp>
    </p:spTree>
    <p:extLst>
      <p:ext uri="{BB962C8B-B14F-4D97-AF65-F5344CB8AC3E}">
        <p14:creationId xmlns:p14="http://schemas.microsoft.com/office/powerpoint/2010/main" val="250255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189795" cy="147917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Přirozené právo versus positivismus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7229" y="3057099"/>
            <a:ext cx="772086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vztah práva a morálky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existuje praktické poznání?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důvod platnosti práva</a:t>
            </a:r>
          </a:p>
        </p:txBody>
      </p:sp>
    </p:spTree>
    <p:extLst>
      <p:ext uri="{BB962C8B-B14F-4D97-AF65-F5344CB8AC3E}">
        <p14:creationId xmlns:p14="http://schemas.microsoft.com/office/powerpoint/2010/main" val="888151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3"/>
            <a:ext cx="8229601" cy="141093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Positivismus: anglosaský a kontinentální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7229" y="2862146"/>
            <a:ext cx="777545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analytický právní positivismus (Austin)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ryzí nauka právní (Hans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Kelsen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Radbruchova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formule</a:t>
            </a:r>
          </a:p>
        </p:txBody>
      </p:sp>
    </p:spTree>
    <p:extLst>
      <p:ext uri="{BB962C8B-B14F-4D97-AF65-F5344CB8AC3E}">
        <p14:creationId xmlns:p14="http://schemas.microsoft.com/office/powerpoint/2010/main" val="613643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6" y="1045663"/>
            <a:ext cx="8189794" cy="71489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Nález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Pl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. ÚS 19/93 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8365" y="1952685"/>
            <a:ext cx="78857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„Právně-pozitivistická tradice, jež se přenesla i do poválečných ústav (včetně naší ústavy z roku 1920), odhalila však v pozdějším vývoji vícekrát své slabiny. Ústavy konstruované na těchto základech jsou hodnotově neutrální: tvoří institucionální a procesní rámec, naplnitelný velmi odlišným politickým obsahem, protože kritériem ústavnosti se stává dodržení kompetenčního a procesního rámce ústavních institucí a postupů, tudíž kritérií formálně-racionální povahy. V důsledku toho bylo v Německu akceptováno nacionálně-socialistické panství jako legální, přestože vyhlodalo obsah a posléze zničilo samu podstatu Výmarské demokracie.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Legalistické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pojetí politické legitimace usnadňovalo po válce Klementu Gottwaldovi "naplňovat staré měchy novým vínem" a pak "legitimovat" únorový puč roku 1948 formálním dodržením ústavních procedur. Princip "zákon je zákon" se projevil proti bezpráví ve formě zákona jako bezmocný. Vědomí, že nespravedlnost musí zůstat nespravedlností, i když se halí do pláště zákona se promítlo i do ústavy poválečného Německa a v současné době i do Ústavy České republiky.“</a:t>
            </a:r>
            <a:endParaRPr lang="cs-CZ" sz="1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§"/>
            </a:pPr>
            <a:endParaRPr lang="cs-CZ" sz="1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693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273429" cy="988742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Herbert L. A. Hart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3332" y="3002506"/>
            <a:ext cx="77655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co je právo?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právo a morálka</a:t>
            </a:r>
          </a:p>
        </p:txBody>
      </p:sp>
    </p:spTree>
    <p:extLst>
      <p:ext uri="{BB962C8B-B14F-4D97-AF65-F5344CB8AC3E}">
        <p14:creationId xmlns:p14="http://schemas.microsoft.com/office/powerpoint/2010/main" val="1723534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100254"/>
            <a:ext cx="8273429" cy="988742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Herbert L. A. Hart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7228" y="2862145"/>
            <a:ext cx="78857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 je právo?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právo a morálka</a:t>
            </a:r>
          </a:p>
        </p:txBody>
      </p:sp>
    </p:spTree>
    <p:extLst>
      <p:ext uri="{BB962C8B-B14F-4D97-AF65-F5344CB8AC3E}">
        <p14:creationId xmlns:p14="http://schemas.microsoft.com/office/powerpoint/2010/main" val="76589076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1917</TotalTime>
  <Words>1162</Words>
  <Application>Microsoft Office PowerPoint</Application>
  <PresentationFormat>Předvádění na obrazovce (4:3)</PresentationFormat>
  <Paragraphs>279</Paragraphs>
  <Slides>30</Slides>
  <Notes>29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30</vt:i4>
      </vt:variant>
    </vt:vector>
  </HeadingPairs>
  <TitlesOfParts>
    <vt:vector size="39" baseType="lpstr">
      <vt:lpstr>Arial</vt:lpstr>
      <vt:lpstr>Calibri</vt:lpstr>
      <vt:lpstr>Sylfaen</vt:lpstr>
      <vt:lpstr>Tahoma</vt:lpstr>
      <vt:lpstr>Times New Roman</vt:lpstr>
      <vt:lpstr>Wingdings</vt:lpstr>
      <vt:lpstr>Prezentace_MU_CZ</vt:lpstr>
      <vt:lpstr>1_Směsi</vt:lpstr>
      <vt:lpstr>2_Směsi</vt:lpstr>
      <vt:lpstr>H.L.A. Hart Ronald Dworkin  Jiří Baroš</vt:lpstr>
      <vt:lpstr>  Liberalismus po Rawlsovi</vt:lpstr>
      <vt:lpstr>   Hart a právní filosofie</vt:lpstr>
      <vt:lpstr>   Tradice přirozeného práva</vt:lpstr>
      <vt:lpstr>   Přirozené právo versus positivismus</vt:lpstr>
      <vt:lpstr>   Positivismus: anglosaský a kontinentální</vt:lpstr>
      <vt:lpstr>   Nález Pl. ÚS 19/93 </vt:lpstr>
      <vt:lpstr>   Herbert L. A. Hart</vt:lpstr>
      <vt:lpstr>   Herbert L. A. Hart</vt:lpstr>
      <vt:lpstr>   Co je právo?</vt:lpstr>
      <vt:lpstr>   Herbert L. A. Hart</vt:lpstr>
      <vt:lpstr>   Právo a morálka</vt:lpstr>
      <vt:lpstr>   Hart a Dworkin</vt:lpstr>
      <vt:lpstr>   Ronald Dworkin</vt:lpstr>
      <vt:lpstr>   Ronald Dworkin</vt:lpstr>
      <vt:lpstr>   Kritika Harta</vt:lpstr>
      <vt:lpstr>   Ronald Dworkin</vt:lpstr>
      <vt:lpstr>   Povaha právní interpretace</vt:lpstr>
      <vt:lpstr>   Ronald Dworkin</vt:lpstr>
      <vt:lpstr>   Morální konstruktivismus</vt:lpstr>
      <vt:lpstr>   Ronald Dworkin</vt:lpstr>
      <vt:lpstr>   Rovná důstojnost a základní práva</vt:lpstr>
      <vt:lpstr>   Ronald Dworkin</vt:lpstr>
      <vt:lpstr>   Práva jako trumfy</vt:lpstr>
      <vt:lpstr>   Ronald Dworkin</vt:lpstr>
      <vt:lpstr>   Etický individualismus</vt:lpstr>
      <vt:lpstr>   Ronald Dworkin</vt:lpstr>
      <vt:lpstr>   Jednotlivec a společnost</vt:lpstr>
      <vt:lpstr>   Ronald Dworkin</vt:lpstr>
      <vt:lpstr>   Egalitarismus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139</cp:revision>
  <cp:lastPrinted>2014-10-15T14:35:53Z</cp:lastPrinted>
  <dcterms:created xsi:type="dcterms:W3CDTF">2013-12-10T20:26:31Z</dcterms:created>
  <dcterms:modified xsi:type="dcterms:W3CDTF">2021-04-08T08:37:20Z</dcterms:modified>
</cp:coreProperties>
</file>