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93" r:id="rId4"/>
    <p:sldId id="260" r:id="rId5"/>
    <p:sldId id="261" r:id="rId6"/>
    <p:sldId id="265" r:id="rId7"/>
    <p:sldId id="270" r:id="rId8"/>
    <p:sldId id="271" r:id="rId9"/>
    <p:sldId id="273" r:id="rId10"/>
    <p:sldId id="275" r:id="rId11"/>
    <p:sldId id="257" r:id="rId12"/>
    <p:sldId id="274" r:id="rId13"/>
    <p:sldId id="276" r:id="rId14"/>
    <p:sldId id="279" r:id="rId15"/>
    <p:sldId id="288" r:id="rId16"/>
    <p:sldId id="280" r:id="rId17"/>
    <p:sldId id="281" r:id="rId18"/>
    <p:sldId id="282" r:id="rId19"/>
    <p:sldId id="283" r:id="rId20"/>
    <p:sldId id="284" r:id="rId21"/>
    <p:sldId id="285" r:id="rId22"/>
    <p:sldId id="294" r:id="rId23"/>
    <p:sldId id="291" r:id="rId24"/>
    <p:sldId id="267" r:id="rId25"/>
    <p:sldId id="286" r:id="rId26"/>
    <p:sldId id="287" r:id="rId27"/>
    <p:sldId id="311" r:id="rId28"/>
    <p:sldId id="310" r:id="rId29"/>
    <p:sldId id="309" r:id="rId30"/>
    <p:sldId id="305" r:id="rId31"/>
    <p:sldId id="295" r:id="rId32"/>
    <p:sldId id="304" r:id="rId33"/>
    <p:sldId id="296" r:id="rId34"/>
    <p:sldId id="306" r:id="rId35"/>
    <p:sldId id="307" r:id="rId36"/>
    <p:sldId id="298" r:id="rId37"/>
    <p:sldId id="297" r:id="rId38"/>
    <p:sldId id="308" r:id="rId39"/>
    <p:sldId id="299" r:id="rId40"/>
    <p:sldId id="303" r:id="rId41"/>
    <p:sldId id="300" r:id="rId42"/>
    <p:sldId id="301" r:id="rId43"/>
    <p:sldId id="302" r:id="rId44"/>
    <p:sldId id="312" r:id="rId45"/>
    <p:sldId id="277" r:id="rId4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/>
              <a:t>fischer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552652384"/>
        <c:axId val="552625488"/>
      </c:scatterChart>
      <c:valAx>
        <c:axId val="5526523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kvalita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52625488"/>
        <c:crosses val="autoZero"/>
        <c:crossBetween val="midCat"/>
      </c:valAx>
      <c:valAx>
        <c:axId val="552625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526523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28D31-D7BB-4917-81B6-99FEB86EB9FD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5035-5379-47A6-B610-87F77B83AE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240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28D31-D7BB-4917-81B6-99FEB86EB9FD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5035-5379-47A6-B610-87F77B83AE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052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28D31-D7BB-4917-81B6-99FEB86EB9FD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5035-5379-47A6-B610-87F77B83AE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787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28D31-D7BB-4917-81B6-99FEB86EB9FD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5035-5379-47A6-B610-87F77B83AE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6009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28D31-D7BB-4917-81B6-99FEB86EB9FD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5035-5379-47A6-B610-87F77B83AE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2304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28D31-D7BB-4917-81B6-99FEB86EB9FD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5035-5379-47A6-B610-87F77B83AE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4034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28D31-D7BB-4917-81B6-99FEB86EB9FD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5035-5379-47A6-B610-87F77B83AE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1466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28D31-D7BB-4917-81B6-99FEB86EB9FD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5035-5379-47A6-B610-87F77B83AE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098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28D31-D7BB-4917-81B6-99FEB86EB9FD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5035-5379-47A6-B610-87F77B83AE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535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28D31-D7BB-4917-81B6-99FEB86EB9FD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5035-5379-47A6-B610-87F77B83AE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6428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28D31-D7BB-4917-81B6-99FEB86EB9FD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5035-5379-47A6-B610-87F77B83AE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118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28D31-D7BB-4917-81B6-99FEB86EB9FD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F5035-5379-47A6-B610-87F77B83AE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759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pink@fss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eaLnBrk="0" fontAlgn="base" hangingPunct="0">
              <a:spcAft>
                <a:spcPct val="0"/>
              </a:spcAft>
            </a:pPr>
            <a:r>
              <a:rPr lang="cs-CZ" altLang="cs-CZ" dirty="0">
                <a:solidFill>
                  <a:srgbClr val="222222"/>
                </a:solidFill>
                <a:latin typeface="inherit"/>
              </a:rPr>
              <a:t>Prezidentské volby </a:t>
            </a:r>
            <a:r>
              <a:rPr lang="cs-CZ" altLang="cs-CZ" sz="800" dirty="0"/>
              <a:t> </a:t>
            </a:r>
            <a:endParaRPr lang="cs-CZ" altLang="cs-CZ" sz="3600" dirty="0">
              <a:latin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Michal Pink </a:t>
            </a:r>
          </a:p>
          <a:p>
            <a:r>
              <a:rPr lang="cs-CZ" dirty="0">
                <a:hlinkClick r:id="rId2"/>
              </a:rPr>
              <a:t>pink@fss.muni.cz</a:t>
            </a:r>
            <a:r>
              <a:rPr lang="cs-CZ" dirty="0"/>
              <a:t> 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259632" y="939632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280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9" y="764704"/>
            <a:ext cx="8857789" cy="528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148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Německy hovořící obyvatelstvo 1930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52" y="1350772"/>
            <a:ext cx="8704520" cy="534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784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1196" y="86338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/>
              <a:t>Volební abstence 2013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12968" cy="51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05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Volební abstence 2010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3" y="1340768"/>
            <a:ext cx="8767373" cy="535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705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dirty="0">
                <a:solidFill>
                  <a:srgbClr val="222222"/>
                </a:solidFill>
                <a:latin typeface="inherit"/>
              </a:rPr>
              <a:t>Prezidentské volby </a:t>
            </a:r>
            <a:r>
              <a:rPr lang="cs-CZ" dirty="0"/>
              <a:t>2018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521788"/>
              </p:ext>
            </p:extLst>
          </p:nvPr>
        </p:nvGraphicFramePr>
        <p:xfrm>
          <a:off x="467545" y="1397000"/>
          <a:ext cx="8064895" cy="5128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2834"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I. </a:t>
                      </a:r>
                      <a:r>
                        <a:rPr lang="cs-CZ" dirty="0" err="1"/>
                        <a:t>Votes</a:t>
                      </a:r>
                      <a:r>
                        <a:rPr lang="cs-CZ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</a:t>
                      </a:r>
                      <a:r>
                        <a:rPr lang="cs-CZ" baseline="0" dirty="0"/>
                        <a:t>.  %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II. </a:t>
                      </a:r>
                      <a:r>
                        <a:rPr lang="cs-CZ" dirty="0" err="1"/>
                        <a:t>Votes</a:t>
                      </a:r>
                      <a:r>
                        <a:rPr lang="cs-CZ" dirty="0"/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II.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Topolánek (Ind.)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221689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4,30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Horáček</a:t>
                      </a:r>
                      <a:r>
                        <a:rPr lang="cs-CZ" sz="2000" baseline="0" dirty="0"/>
                        <a:t> (Ind.)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472643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9,18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Fischer (Ind. – opos.)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526694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10,23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Hynek (Ind.)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63348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1,23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err="1"/>
                        <a:t>Hannig</a:t>
                      </a:r>
                      <a:r>
                        <a:rPr lang="cs-CZ" sz="2000" dirty="0"/>
                        <a:t> (Ind.)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29228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0,56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Kulhánek (Ind.)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24442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0,47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Zeman (Pres.)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1985547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38,56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2853390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51,36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err="1"/>
                        <a:t>Hilšer</a:t>
                      </a:r>
                      <a:r>
                        <a:rPr lang="cs-CZ" sz="2000" baseline="0" dirty="0"/>
                        <a:t> </a:t>
                      </a:r>
                      <a:r>
                        <a:rPr lang="cs-CZ" sz="2000" dirty="0"/>
                        <a:t> (Ind.)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454949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8,83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Drahoš (Ind. – opos.)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1369601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26,60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2701206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48,63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9349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Vzájemné souvislosti 2018 I.  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2986081"/>
              </p:ext>
            </p:extLst>
          </p:nvPr>
        </p:nvGraphicFramePr>
        <p:xfrm>
          <a:off x="457200" y="1600200"/>
          <a:ext cx="8229599" cy="5072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49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2514">
                <a:tc>
                  <a:txBody>
                    <a:bodyPr/>
                    <a:lstStyle/>
                    <a:p>
                      <a:pPr algn="ctr"/>
                      <a:endParaRPr lang="cs-CZ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Topolánek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Horáček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Fischer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Zeman</a:t>
                      </a:r>
                      <a:r>
                        <a:rPr lang="cs-CZ" sz="1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I. </a:t>
                      </a:r>
                      <a:endParaRPr lang="cs-CZ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Hilšer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Drahoš I.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514"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-0,397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-0,082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-0,698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-0,265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-0,496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514"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-0,777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514"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Pirati</a:t>
                      </a:r>
                      <a:endParaRPr lang="cs-CZ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-0,772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0,576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514"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Okamura</a:t>
                      </a:r>
                      <a:endParaRPr lang="cs-CZ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-0,336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-0,299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-0,340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-0,470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-0,549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514"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KSČM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-0,199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-0,455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-0,256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-0,616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514"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ČSSD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-0,439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-0,012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-0,425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-0,090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2514"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KDU-ČSL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-0,268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-0,091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-0,310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0,131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2514"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-0,711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0,487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514"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-0,436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426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52536" y="347712"/>
            <a:ext cx="5561384" cy="706760"/>
          </a:xfrm>
        </p:spPr>
        <p:txBody>
          <a:bodyPr>
            <a:normAutofit fontScale="90000"/>
          </a:bodyPr>
          <a:lstStyle/>
          <a:p>
            <a:r>
              <a:rPr lang="cs-CZ" dirty="0"/>
              <a:t>Mirek Topolánek  4,30 %</a:t>
            </a:r>
            <a:br>
              <a:rPr lang="cs-CZ" dirty="0"/>
            </a:b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7830478" cy="553737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9955"/>
            <a:ext cx="4032940" cy="224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68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324"/>
            <a:ext cx="522007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Michal Horáček  9,18 %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7535230" cy="532859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1324"/>
            <a:ext cx="2555776" cy="373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87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628" y="188640"/>
            <a:ext cx="4799404" cy="940966"/>
          </a:xfrm>
        </p:spPr>
        <p:txBody>
          <a:bodyPr>
            <a:normAutofit fontScale="90000"/>
          </a:bodyPr>
          <a:lstStyle/>
          <a:p>
            <a:r>
              <a:rPr lang="cs-CZ" dirty="0"/>
              <a:t>Pavel Fischer 10,23%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92630"/>
            <a:ext cx="7728651" cy="546537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771" y="332656"/>
            <a:ext cx="2422843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33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6512" y="0"/>
            <a:ext cx="3672408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Miloš Zeman I. 38,56%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3" y="1824679"/>
            <a:ext cx="7117685" cy="503332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692" y="111476"/>
            <a:ext cx="5046360" cy="266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74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dirty="0">
                <a:solidFill>
                  <a:srgbClr val="222222"/>
                </a:solidFill>
                <a:latin typeface="inherit"/>
              </a:rPr>
              <a:t>Prezidentské volby 2013</a:t>
            </a:r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02180"/>
              </p:ext>
            </p:extLst>
          </p:nvPr>
        </p:nvGraphicFramePr>
        <p:xfrm>
          <a:off x="179512" y="1397000"/>
          <a:ext cx="8712969" cy="5128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1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2834"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I. </a:t>
                      </a:r>
                      <a:r>
                        <a:rPr lang="cs-CZ" sz="2000" dirty="0" err="1"/>
                        <a:t>Votes</a:t>
                      </a:r>
                      <a:r>
                        <a:rPr lang="cs-CZ" sz="2000" dirty="0"/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I</a:t>
                      </a:r>
                      <a:r>
                        <a:rPr lang="cs-CZ" sz="2000" baseline="0" dirty="0"/>
                        <a:t>. %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II. </a:t>
                      </a:r>
                      <a:r>
                        <a:rPr lang="cs-CZ" sz="2000" dirty="0" err="1"/>
                        <a:t>Votes</a:t>
                      </a:r>
                      <a:r>
                        <a:rPr lang="cs-CZ" sz="2000" dirty="0"/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II.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Roithová (KDU)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255045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4,95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Fischer (Ind.)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841437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16,35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Bobošíková (</a:t>
                      </a:r>
                      <a:r>
                        <a:rPr lang="cs-CZ" sz="2000" dirty="0" err="1"/>
                        <a:t>Nat</a:t>
                      </a:r>
                      <a:r>
                        <a:rPr lang="cs-CZ" sz="2000" dirty="0"/>
                        <a:t>. </a:t>
                      </a:r>
                      <a:r>
                        <a:rPr lang="cs-CZ" sz="2000" dirty="0" err="1"/>
                        <a:t>Right</a:t>
                      </a:r>
                      <a:r>
                        <a:rPr lang="cs-CZ" sz="2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123171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2,39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Fischerová (Green)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166211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3,23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Sobotka (ODS)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126846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2,46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Zeman (</a:t>
                      </a:r>
                      <a:r>
                        <a:rPr lang="cs-CZ" sz="2000" dirty="0" err="1"/>
                        <a:t>Left</a:t>
                      </a:r>
                      <a:r>
                        <a:rPr lang="cs-CZ" sz="2000" dirty="0"/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1245848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24,21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2717405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54,80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Franz (Ind.)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351916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6,84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Dienstbier (ČSSD)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829297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16,12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Schwarzenberg (Lib. con.)</a:t>
                      </a:r>
                      <a:r>
                        <a:rPr lang="cs-CZ" sz="2000" baseline="0" dirty="0"/>
                        <a:t> 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1204195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23,40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2241171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45,19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4827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4464496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Marek </a:t>
            </a:r>
            <a:r>
              <a:rPr lang="cs-CZ" dirty="0" err="1"/>
              <a:t>Hilšer</a:t>
            </a:r>
            <a:r>
              <a:rPr lang="cs-CZ" dirty="0"/>
              <a:t> 8,83%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6" y="2032737"/>
            <a:ext cx="6812203" cy="481729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16631"/>
            <a:ext cx="2961878" cy="414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95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822" y="18024"/>
            <a:ext cx="4976226" cy="1143000"/>
          </a:xfrm>
        </p:spPr>
        <p:txBody>
          <a:bodyPr>
            <a:normAutofit/>
          </a:bodyPr>
          <a:lstStyle/>
          <a:p>
            <a:r>
              <a:rPr lang="cs-CZ" dirty="0"/>
              <a:t>Jiří Drahoš I.  26,60%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2" y="1885536"/>
            <a:ext cx="6992450" cy="494476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1998"/>
            <a:ext cx="2903979" cy="406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07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3" y="836712"/>
            <a:ext cx="8967915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61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/>
              <a:t>Vzájemná asociace </a:t>
            </a:r>
            <a:r>
              <a:rPr lang="cs-CZ" altLang="cs-CZ" dirty="0">
                <a:solidFill>
                  <a:srgbClr val="222222"/>
                </a:solidFill>
                <a:latin typeface="inherit"/>
              </a:rPr>
              <a:t>I. a  II. Kolo </a:t>
            </a:r>
            <a:endParaRPr lang="cs-CZ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728419"/>
              </p:ext>
            </p:extLst>
          </p:nvPr>
        </p:nvGraphicFramePr>
        <p:xfrm>
          <a:off x="179512" y="1412773"/>
          <a:ext cx="8712968" cy="532859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903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4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4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</a:rPr>
                        <a:t>Zeman II. 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</a:rPr>
                        <a:t>Drahoš II. 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Topolánek</a:t>
                      </a:r>
                      <a:r>
                        <a:rPr lang="cs-CZ" sz="28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-0,624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0,624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Horáček</a:t>
                      </a:r>
                      <a:r>
                        <a:rPr lang="cs-CZ" sz="28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-0,439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0,446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2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Fischer</a:t>
                      </a:r>
                      <a:r>
                        <a:rPr lang="cs-CZ" sz="28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-0,501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0,191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2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</a:rPr>
                        <a:t>Zeman</a:t>
                      </a:r>
                      <a:r>
                        <a:rPr lang="cs-CZ" sz="2800" b="1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</a:rPr>
                        <a:t> I. </a:t>
                      </a:r>
                      <a:endParaRPr lang="cs-CZ" sz="2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0,989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-0,623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2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Hilšer</a:t>
                      </a:r>
                      <a:r>
                        <a:rPr lang="cs-CZ" sz="28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-0,500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0,377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2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Drahoš</a:t>
                      </a:r>
                      <a:r>
                        <a:rPr lang="cs-CZ" sz="28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I. 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-0,797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0,334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2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Particiaption</a:t>
                      </a:r>
                      <a:r>
                        <a:rPr lang="cs-CZ" sz="28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I. 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-0,664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0,289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2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Particiaption</a:t>
                      </a:r>
                      <a:r>
                        <a:rPr lang="cs-CZ" sz="28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II. 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-0,614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0,253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47825" y="30241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377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/>
              <a:t>I. a II. Kolo   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685430"/>
              </p:ext>
            </p:extLst>
          </p:nvPr>
        </p:nvGraphicFramePr>
        <p:xfrm>
          <a:off x="280797" y="3933056"/>
          <a:ext cx="8611682" cy="93387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90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1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1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98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9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0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05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76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449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66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ANO 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Piráti 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ODS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  <a:latin typeface="+mn-lt"/>
                          <a:ea typeface="+mn-ea"/>
                        </a:rPr>
                        <a:t>Okamura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/>
                          <a:ea typeface="Times New Roman"/>
                        </a:rPr>
                        <a:t>KSČM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ČSSD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KDU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/>
                          <a:ea typeface="Times New Roman"/>
                        </a:rPr>
                        <a:t>TOP09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STAN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-0,683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0,722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0,768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-0,580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-0,599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-0,502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0,037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0,696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0,403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337643"/>
              </p:ext>
            </p:extLst>
          </p:nvPr>
        </p:nvGraphicFramePr>
        <p:xfrm>
          <a:off x="266158" y="1510100"/>
          <a:ext cx="8626322" cy="107082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16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7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18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76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05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08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14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97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35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ANO 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Piráti 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ODS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  <a:latin typeface="+mn-lt"/>
                          <a:ea typeface="+mn-ea"/>
                        </a:rPr>
                        <a:t>Okamura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/>
                          <a:ea typeface="Times New Roman"/>
                        </a:rPr>
                        <a:t>KSČM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ČSSD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KDU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/>
                          <a:ea typeface="Times New Roman"/>
                        </a:rPr>
                        <a:t>TOP09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STAN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0,375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-0,427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-0,366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0,221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0,374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0,145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-0,061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-0,381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-0,141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Obdélník 5"/>
          <p:cNvSpPr/>
          <p:nvPr/>
        </p:nvSpPr>
        <p:spPr>
          <a:xfrm>
            <a:off x="618965" y="3356992"/>
            <a:ext cx="7935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latin typeface="Arial" pitchFamily="34" charset="0"/>
                <a:ea typeface="Times New Roman" pitchFamily="18" charset="0"/>
                <a:cs typeface="Arial" pitchFamily="34" charset="0"/>
              </a:rPr>
              <a:t>Nárůst hlasů I. a II. Kolo a podpora 2017 – 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Jiří Drahoš 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80798" y="1124744"/>
            <a:ext cx="8755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Nárůst hlasů </a:t>
            </a:r>
            <a:r>
              <a:rPr kumimoji="0" lang="cs-CZ" altLang="cs-CZ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I. a II. Kolo a podpora 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2017 - Miloš Zeman 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816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4824536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Jiří Drahoš II.  48,63%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36646"/>
            <a:ext cx="7524996" cy="532135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640" y="13092"/>
            <a:ext cx="4067553" cy="291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88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6512" y="39623"/>
            <a:ext cx="4908933" cy="1387709"/>
          </a:xfrm>
        </p:spPr>
        <p:txBody>
          <a:bodyPr>
            <a:normAutofit fontScale="90000"/>
          </a:bodyPr>
          <a:lstStyle/>
          <a:p>
            <a:r>
              <a:rPr lang="cs-CZ" dirty="0"/>
              <a:t>Miloš Zeman II. </a:t>
            </a:r>
            <a:br>
              <a:rPr lang="cs-CZ" dirty="0"/>
            </a:br>
            <a:r>
              <a:rPr lang="cs-CZ" dirty="0"/>
              <a:t>51,36%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0" y="1281421"/>
            <a:ext cx="7885914" cy="557657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CADC327-3DB8-4176-B82C-6EB2153B9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664" y="0"/>
            <a:ext cx="3951336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1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0B6D3-49C8-4193-A7A5-A2828E82A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612" y="141983"/>
            <a:ext cx="3898776" cy="940966"/>
          </a:xfrm>
        </p:spPr>
        <p:txBody>
          <a:bodyPr/>
          <a:lstStyle/>
          <a:p>
            <a:r>
              <a:rPr lang="cs-CZ" dirty="0"/>
              <a:t>2023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737ACFBC-6D58-4274-BAB2-776C8A8320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818605"/>
              </p:ext>
            </p:extLst>
          </p:nvPr>
        </p:nvGraphicFramePr>
        <p:xfrm>
          <a:off x="395536" y="1340768"/>
          <a:ext cx="8424935" cy="4975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1481023999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158437402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451548267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745467977"/>
                    </a:ext>
                  </a:extLst>
                </a:gridCol>
                <a:gridCol w="1224135">
                  <a:extLst>
                    <a:ext uri="{9D8B030D-6E8A-4147-A177-3AD203B41FA5}">
                      <a16:colId xmlns:a16="http://schemas.microsoft.com/office/drawing/2014/main" val="3490300611"/>
                    </a:ext>
                  </a:extLst>
                </a:gridCol>
              </a:tblGrid>
              <a:tr h="554453"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Hlasy I.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% I.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Hlasy II.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% II.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590317"/>
                  </a:ext>
                </a:extLst>
              </a:tr>
              <a:tr h="554453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Pavel Fischer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376 705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6,75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063011"/>
                  </a:ext>
                </a:extLst>
              </a:tr>
              <a:tr h="554453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Jaroslav Bašta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248375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4,45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492969"/>
                  </a:ext>
                </a:extLst>
              </a:tr>
              <a:tr h="554453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Petr Pavel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1 975 056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35,40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3 359 151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58,32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964729"/>
                  </a:ext>
                </a:extLst>
              </a:tr>
              <a:tr h="554453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Tomáš Zima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30 769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0,55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391567"/>
                  </a:ext>
                </a:extLst>
              </a:tr>
              <a:tr h="540103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Danuše Nerudová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777 080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13,92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745446"/>
                  </a:ext>
                </a:extLst>
              </a:tr>
              <a:tr h="554453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Andrej </a:t>
                      </a:r>
                      <a:r>
                        <a:rPr lang="cs-CZ" sz="2000" b="1" dirty="0" err="1"/>
                        <a:t>Babiš</a:t>
                      </a:r>
                      <a:r>
                        <a:rPr lang="cs-CZ" sz="200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1 952 213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34,99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2400046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41,67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111103"/>
                  </a:ext>
                </a:extLst>
              </a:tr>
              <a:tr h="554453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Karel Diviš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75 475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1,35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754035"/>
                  </a:ext>
                </a:extLst>
              </a:tr>
              <a:tr h="554453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Marek </a:t>
                      </a:r>
                      <a:r>
                        <a:rPr lang="cs-CZ" sz="2000" b="1" dirty="0" err="1"/>
                        <a:t>Hilšer</a:t>
                      </a:r>
                      <a:r>
                        <a:rPr lang="cs-CZ" sz="200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142 912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2,56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455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7033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C58BBB-54DA-4BC0-B3EA-453CC9C1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Vzájemné souvislosti 2023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0D31D08F-FEC4-4F1B-AEB1-47E849FC09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8095270"/>
              </p:ext>
            </p:extLst>
          </p:nvPr>
        </p:nvGraphicFramePr>
        <p:xfrm>
          <a:off x="457200" y="1600200"/>
          <a:ext cx="8229600" cy="498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611633287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949205288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380857261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70654188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581841047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3245090363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404726086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189596869"/>
                    </a:ext>
                  </a:extLst>
                </a:gridCol>
              </a:tblGrid>
              <a:tr h="622895"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Kvalita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Fischer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Bašta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Pavel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Nerud</a:t>
                      </a:r>
                      <a:r>
                        <a:rPr lang="cs-CZ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Babiš</a:t>
                      </a:r>
                      <a:r>
                        <a:rPr lang="cs-CZ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Účast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459349"/>
                  </a:ext>
                </a:extLst>
              </a:tr>
              <a:tr h="622895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Kvalita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0,416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-0,356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0,649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0,637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-0,751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0,722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140431"/>
                  </a:ext>
                </a:extLst>
              </a:tr>
              <a:tr h="622895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Fischer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0,416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-0,070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0,136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0,664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-0,589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0,613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164378"/>
                  </a:ext>
                </a:extLst>
              </a:tr>
              <a:tr h="622895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Bašta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-0,356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-0,070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-0,522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-0,232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0,351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-0,043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973455"/>
                  </a:ext>
                </a:extLst>
              </a:tr>
              <a:tr h="622895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Pavel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0,649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0,136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-0,522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0,382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-0,844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0,514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25917"/>
                  </a:ext>
                </a:extLst>
              </a:tr>
              <a:tr h="622895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Nerud</a:t>
                      </a:r>
                      <a:r>
                        <a:rPr lang="cs-CZ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0,937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0,664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-0,232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0,382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-0,752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0,781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47491"/>
                  </a:ext>
                </a:extLst>
              </a:tr>
              <a:tr h="622895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Babiš</a:t>
                      </a:r>
                      <a:r>
                        <a:rPr lang="cs-CZ" dirty="0"/>
                        <a:t> 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-0,751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0,586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0,351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-0,844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-0,752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-0,758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893172"/>
                  </a:ext>
                </a:extLst>
              </a:tr>
              <a:tr h="622895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Účast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0,722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0,613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-0,404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0,514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0,781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-0,758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661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1014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D7DB5D-9203-4CD8-98CB-65764E68A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Vzájemné souvislosti 2021/2023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626B9D30-4556-465C-BF1C-A21C48E11C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953290"/>
              </p:ext>
            </p:extLst>
          </p:nvPr>
        </p:nvGraphicFramePr>
        <p:xfrm>
          <a:off x="395536" y="1397000"/>
          <a:ext cx="8229599" cy="5186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val="4260358897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4215794778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23720467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4235595308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1657242478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1374296176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742224086"/>
                    </a:ext>
                  </a:extLst>
                </a:gridCol>
              </a:tblGrid>
              <a:tr h="740909">
                <a:tc>
                  <a:txBody>
                    <a:bodyPr/>
                    <a:lstStyle/>
                    <a:p>
                      <a:pPr algn="ctr"/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Fischer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Bašta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Pavel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err="1"/>
                        <a:t>Nerud</a:t>
                      </a:r>
                      <a:r>
                        <a:rPr lang="cs-CZ" b="1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err="1"/>
                        <a:t>Babiš</a:t>
                      </a:r>
                      <a:r>
                        <a:rPr lang="cs-CZ" b="1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Účast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0978365"/>
                  </a:ext>
                </a:extLst>
              </a:tr>
              <a:tr h="740909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ANO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0,253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-0,751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-0,785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0,954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-0,739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152347"/>
                  </a:ext>
                </a:extLst>
              </a:tr>
              <a:tr h="740909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SPOLU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0,651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-0,379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0,701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0,735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-0,885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0,740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372719"/>
                  </a:ext>
                </a:extLst>
              </a:tr>
              <a:tr h="740909">
                <a:tc>
                  <a:txBody>
                    <a:bodyPr/>
                    <a:lstStyle/>
                    <a:p>
                      <a:pPr algn="ctr"/>
                      <a:r>
                        <a:rPr lang="cs-CZ" b="1" dirty="0" err="1"/>
                        <a:t>PiroStan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-0,429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0,765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0,325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-0,676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61986"/>
                  </a:ext>
                </a:extLst>
              </a:tr>
              <a:tr h="740909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SPD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-0,394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0,724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-0,709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-0,645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0,755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-0,757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274804"/>
                  </a:ext>
                </a:extLst>
              </a:tr>
              <a:tr h="740909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KSČM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-0259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0,153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-0,533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0,518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-0,178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177379"/>
                  </a:ext>
                </a:extLst>
              </a:tr>
              <a:tr h="740909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ČSSD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0,329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-0,142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0,289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-0,048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0,299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868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988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61" y="332657"/>
            <a:ext cx="4635918" cy="240869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7" y="4430546"/>
            <a:ext cx="4542743" cy="240304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4D81683-7564-43BF-B118-4119B9A4B5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420" y="2956067"/>
            <a:ext cx="1758702" cy="21219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59F359F-7619-4EC1-81DF-91FBC8207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0" y="-121723"/>
            <a:ext cx="1746879" cy="240304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C9A6DBC-BEA1-4186-8337-E9B2777181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170" y="328468"/>
            <a:ext cx="1950720" cy="150266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74A8678-FF52-4AF0-9FF2-BFBB6FF724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939" y="4430546"/>
            <a:ext cx="2345141" cy="234514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747C52A-4561-4334-96DC-27918B93EA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42060"/>
            <a:ext cx="3447042" cy="193896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D9FF0BF-2BFF-4EBD-9896-6C187926F0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0" y="2473171"/>
            <a:ext cx="2527803" cy="169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06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18B2FD-DBF4-4FCC-81BD-C03A9E955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112" y="116632"/>
            <a:ext cx="3466728" cy="1084982"/>
          </a:xfrm>
        </p:spPr>
        <p:txBody>
          <a:bodyPr>
            <a:normAutofit/>
          </a:bodyPr>
          <a:lstStyle/>
          <a:p>
            <a:r>
              <a:rPr lang="cs-CZ" sz="3200" dirty="0"/>
              <a:t>Pavel Fischer 2023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B64FB2-0C38-44A0-AC36-059212224F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" y="9121"/>
            <a:ext cx="5227234" cy="369902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19FA581-8283-45D7-868C-958882D2B3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094590"/>
            <a:ext cx="5318225" cy="3763410"/>
          </a:xfrm>
          <a:prstGeom prst="rect">
            <a:avLst/>
          </a:prstGeom>
        </p:spPr>
      </p:pic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F7DA88C0-E8DE-4A98-BB84-A07BCE28E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828550"/>
              </p:ext>
            </p:extLst>
          </p:nvPr>
        </p:nvGraphicFramePr>
        <p:xfrm>
          <a:off x="494062" y="3827620"/>
          <a:ext cx="3141833" cy="23376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65042">
                  <a:extLst>
                    <a:ext uri="{9D8B030D-6E8A-4147-A177-3AD203B41FA5}">
                      <a16:colId xmlns:a16="http://schemas.microsoft.com/office/drawing/2014/main" val="2232019555"/>
                    </a:ext>
                  </a:extLst>
                </a:gridCol>
                <a:gridCol w="876791">
                  <a:extLst>
                    <a:ext uri="{9D8B030D-6E8A-4147-A177-3AD203B41FA5}">
                      <a16:colId xmlns:a16="http://schemas.microsoft.com/office/drawing/2014/main" val="3832696409"/>
                    </a:ext>
                  </a:extLst>
                </a:gridCol>
              </a:tblGrid>
              <a:tr h="3896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Velké Meziříčí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10,71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2548211"/>
                  </a:ext>
                </a:extLst>
              </a:tr>
              <a:tr h="3896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Telč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10,72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3453563"/>
                  </a:ext>
                </a:extLst>
              </a:tr>
              <a:tr h="3896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Litomyšl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10,99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4983216"/>
                  </a:ext>
                </a:extLst>
              </a:tr>
              <a:tr h="3896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Veselí nad Moravou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11,14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36438645"/>
                  </a:ext>
                </a:extLst>
              </a:tr>
              <a:tr h="3896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Nové Město na Moravě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11,31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5396631"/>
                  </a:ext>
                </a:extLst>
              </a:tr>
              <a:tr h="3896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Valašské Klobouky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15,74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01992"/>
                  </a:ext>
                </a:extLst>
              </a:tr>
            </a:tbl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A7A93488-3A36-40B1-A4C1-67490A222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224542"/>
            <a:ext cx="3069102" cy="204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5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41E29B-3B2F-47D4-BDAF-3D16E6AFD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Pavel Fischer a kvalita života </a:t>
            </a:r>
          </a:p>
        </p:txBody>
      </p:sp>
      <p:graphicFrame>
        <p:nvGraphicFramePr>
          <p:cNvPr id="5" name="Chart 1">
            <a:extLst>
              <a:ext uri="{FF2B5EF4-FFF2-40B4-BE49-F238E27FC236}">
                <a16:creationId xmlns:a16="http://schemas.microsoft.com/office/drawing/2014/main" id="{73598B1D-FAA4-4987-B77E-1B43BA77A6AF}"/>
              </a:ext>
            </a:extLst>
          </p:cNvPr>
          <p:cNvGraphicFramePr/>
          <p:nvPr/>
        </p:nvGraphicFramePr>
        <p:xfrm>
          <a:off x="228600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88963857-76BE-44FE-BEDE-13275C427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5" y="1628800"/>
            <a:ext cx="7885383" cy="481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20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2B8C7C-BF28-4D87-8596-24A45628A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736" y="116632"/>
            <a:ext cx="3466728" cy="868958"/>
          </a:xfrm>
        </p:spPr>
        <p:txBody>
          <a:bodyPr/>
          <a:lstStyle/>
          <a:p>
            <a:r>
              <a:rPr lang="cs-CZ" dirty="0"/>
              <a:t>Jaroslav Bašta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2C99261-6137-455B-A7FA-4FC8453C84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7" y="0"/>
            <a:ext cx="5456201" cy="3861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D5FBB12-86C8-4A8A-9479-77296C0BD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96" y="3284985"/>
            <a:ext cx="5023036" cy="3554522"/>
          </a:xfrm>
          <a:prstGeom prst="rect">
            <a:avLst/>
          </a:prstGeom>
        </p:spPr>
      </p:pic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A8DB800C-C661-4005-B73C-1DB199012F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151143"/>
              </p:ext>
            </p:extLst>
          </p:nvPr>
        </p:nvGraphicFramePr>
        <p:xfrm>
          <a:off x="395536" y="4005064"/>
          <a:ext cx="3528392" cy="25202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3724">
                  <a:extLst>
                    <a:ext uri="{9D8B030D-6E8A-4147-A177-3AD203B41FA5}">
                      <a16:colId xmlns:a16="http://schemas.microsoft.com/office/drawing/2014/main" val="1734937187"/>
                    </a:ext>
                  </a:extLst>
                </a:gridCol>
                <a:gridCol w="984668">
                  <a:extLst>
                    <a:ext uri="{9D8B030D-6E8A-4147-A177-3AD203B41FA5}">
                      <a16:colId xmlns:a16="http://schemas.microsoft.com/office/drawing/2014/main" val="1653143193"/>
                    </a:ext>
                  </a:extLst>
                </a:gridCol>
              </a:tblGrid>
              <a:tr h="420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Bystřice pod Hostýnem 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6,50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1686963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Aš 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6,63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696648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Kroměříž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6,63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3721024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Bruntál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7,06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18739231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Jeseník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7,31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1961785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Kraslice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7,94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4030792"/>
                  </a:ext>
                </a:extLst>
              </a:tr>
            </a:tbl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F18285B9-1B86-49A2-9FAD-96E46FE95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84" y="1052736"/>
            <a:ext cx="2473287" cy="247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27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83491-1CCF-4CEB-889C-CDAAC9DD7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Jaroslav Bašta a kvalita života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46A7BB9-0AB3-4493-8EC8-8BE45839B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80" y="1700808"/>
            <a:ext cx="7560840" cy="474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65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7504DA7-B83A-4181-9E4B-EE2F3F462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5494899" cy="388843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01AD4D6-C47F-48FF-9EFF-72FF64BA73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374203"/>
            <a:ext cx="4860032" cy="3439173"/>
          </a:xfrm>
          <a:prstGeom prst="rect">
            <a:avLst/>
          </a:prstGeom>
        </p:spPr>
      </p:pic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74E7BEA5-591B-4C5E-A104-A0EF4B299F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103166"/>
              </p:ext>
            </p:extLst>
          </p:nvPr>
        </p:nvGraphicFramePr>
        <p:xfrm>
          <a:off x="323528" y="3789040"/>
          <a:ext cx="3744416" cy="25202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9463">
                  <a:extLst>
                    <a:ext uri="{9D8B030D-6E8A-4147-A177-3AD203B41FA5}">
                      <a16:colId xmlns:a16="http://schemas.microsoft.com/office/drawing/2014/main" val="3593776442"/>
                    </a:ext>
                  </a:extLst>
                </a:gridCol>
                <a:gridCol w="1044953">
                  <a:extLst>
                    <a:ext uri="{9D8B030D-6E8A-4147-A177-3AD203B41FA5}">
                      <a16:colId xmlns:a16="http://schemas.microsoft.com/office/drawing/2014/main" val="1657493168"/>
                    </a:ext>
                  </a:extLst>
                </a:gridCol>
              </a:tblGrid>
              <a:tr h="420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Brno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42,57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206872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Beroun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43,21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356705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Brandýs nad L. St. Boleslav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48,52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74757622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Říčany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48,57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28335647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Černošice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51,01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9304879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Praha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51,02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7646857"/>
                  </a:ext>
                </a:extLst>
              </a:tr>
            </a:tbl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1DD209AB-96E9-4D30-BE53-07AF0197E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087" y="274340"/>
            <a:ext cx="3560057" cy="200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76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AE5201-AC11-429E-9F83-39B05BBB0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152" y="116632"/>
            <a:ext cx="3034680" cy="724942"/>
          </a:xfrm>
        </p:spPr>
        <p:txBody>
          <a:bodyPr>
            <a:normAutofit fontScale="90000"/>
          </a:bodyPr>
          <a:lstStyle/>
          <a:p>
            <a:r>
              <a:rPr lang="cs-CZ" dirty="0"/>
              <a:t>Petr Pavel II.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932208-28A9-4B45-9D6A-D32B9E156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7" y="0"/>
            <a:ext cx="5456201" cy="3861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646A48A-87FA-45A3-BF44-8C205CE99E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91089"/>
            <a:ext cx="5040545" cy="3566912"/>
          </a:xfrm>
          <a:prstGeom prst="rect">
            <a:avLst/>
          </a:prstGeom>
        </p:spPr>
      </p:pic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D9D94470-5A3F-474B-B4AA-823908040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499571"/>
              </p:ext>
            </p:extLst>
          </p:nvPr>
        </p:nvGraphicFramePr>
        <p:xfrm>
          <a:off x="323528" y="3573016"/>
          <a:ext cx="3744416" cy="3024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9463">
                  <a:extLst>
                    <a:ext uri="{9D8B030D-6E8A-4147-A177-3AD203B41FA5}">
                      <a16:colId xmlns:a16="http://schemas.microsoft.com/office/drawing/2014/main" val="3095946074"/>
                    </a:ext>
                  </a:extLst>
                </a:gridCol>
                <a:gridCol w="1044953">
                  <a:extLst>
                    <a:ext uri="{9D8B030D-6E8A-4147-A177-3AD203B41FA5}">
                      <a16:colId xmlns:a16="http://schemas.microsoft.com/office/drawing/2014/main" val="3838009026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Šlapanice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67,63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538018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Brno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68,24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107474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Jilemnice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69,63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2600773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Brandýs nad L. St. Boleslav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72,79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210518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Říčany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73,63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0610598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Černošice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75,93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3178085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Praha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76,37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9094507"/>
                  </a:ext>
                </a:extLst>
              </a:tr>
            </a:tbl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E754005C-48B4-40A9-A4E6-6896D34E62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872897"/>
            <a:ext cx="1987299" cy="281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14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F59306-C2C3-4476-999F-20FA4411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Petr Pavel I. a kvalita života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47F2893-A6FD-4104-A983-5B4930000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556792"/>
            <a:ext cx="8054692" cy="501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55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896BA-84A1-4D48-BAB2-A2D741153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Petr Pavel II. a kvalita života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73D039E-2CB4-4123-9FB3-A8F07F56B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84785"/>
            <a:ext cx="8226744" cy="509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173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CA80C9-C02E-49C8-872D-BFB7F1C8A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836" y="44624"/>
            <a:ext cx="3812004" cy="1301006"/>
          </a:xfrm>
        </p:spPr>
        <p:txBody>
          <a:bodyPr>
            <a:normAutofit fontScale="90000"/>
          </a:bodyPr>
          <a:lstStyle/>
          <a:p>
            <a:r>
              <a:rPr lang="cs-CZ" dirty="0"/>
              <a:t>Danuše </a:t>
            </a:r>
            <a:br>
              <a:rPr lang="cs-CZ" dirty="0"/>
            </a:br>
            <a:r>
              <a:rPr lang="cs-CZ" dirty="0"/>
              <a:t>Nerudová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036CCCC-A497-4C9C-B272-2E0AC127AB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4" y="25895"/>
            <a:ext cx="5216092" cy="369113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56DF6E7-D81E-489A-ADCA-C058F92CEB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234549"/>
            <a:ext cx="5120442" cy="3623451"/>
          </a:xfrm>
          <a:prstGeom prst="rect">
            <a:avLst/>
          </a:prstGeom>
        </p:spPr>
      </p:pic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FBA1ABC0-60E7-4CC1-8992-88308FE96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789255"/>
              </p:ext>
            </p:extLst>
          </p:nvPr>
        </p:nvGraphicFramePr>
        <p:xfrm>
          <a:off x="323528" y="3903274"/>
          <a:ext cx="3384376" cy="27660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39899">
                  <a:extLst>
                    <a:ext uri="{9D8B030D-6E8A-4147-A177-3AD203B41FA5}">
                      <a16:colId xmlns:a16="http://schemas.microsoft.com/office/drawing/2014/main" val="3827641042"/>
                    </a:ext>
                  </a:extLst>
                </a:gridCol>
                <a:gridCol w="944477">
                  <a:extLst>
                    <a:ext uri="{9D8B030D-6E8A-4147-A177-3AD203B41FA5}">
                      <a16:colId xmlns:a16="http://schemas.microsoft.com/office/drawing/2014/main" val="3234605182"/>
                    </a:ext>
                  </a:extLst>
                </a:gridCol>
              </a:tblGrid>
              <a:tr h="4610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Šlapanice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16,94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4078994"/>
                  </a:ext>
                </a:extLst>
              </a:tr>
              <a:tr h="4610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Sedlčany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17,11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2809264"/>
                  </a:ext>
                </a:extLst>
              </a:tr>
              <a:tr h="4610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Litomyšl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17,31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49677225"/>
                  </a:ext>
                </a:extLst>
              </a:tr>
              <a:tr h="4610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Žamberk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18,13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5955272"/>
                  </a:ext>
                </a:extLst>
              </a:tr>
              <a:tr h="4610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Kuřim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19,22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27232100"/>
                  </a:ext>
                </a:extLst>
              </a:tr>
              <a:tr h="4610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Polička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19,84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6487801"/>
                  </a:ext>
                </a:extLst>
              </a:tr>
            </a:tbl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596ABBE6-5849-4B33-B669-A5FE25875F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29" y="1361787"/>
            <a:ext cx="2051661" cy="174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05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B69EB2-BF49-420E-9B84-440A15E06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Danuše Nerudová a kvalita života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10322EE-C9F8-472B-8408-DFC47E919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70" y="1417638"/>
            <a:ext cx="8224819" cy="516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49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Karel Schwarzenberg I. 2013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208912" cy="50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851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570843-A16C-4764-981D-67DA771CD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1208" y="101355"/>
            <a:ext cx="4042792" cy="724942"/>
          </a:xfrm>
        </p:spPr>
        <p:txBody>
          <a:bodyPr>
            <a:normAutofit fontScale="90000"/>
          </a:bodyPr>
          <a:lstStyle/>
          <a:p>
            <a:r>
              <a:rPr lang="cs-CZ" dirty="0"/>
              <a:t>Andrej </a:t>
            </a:r>
            <a:r>
              <a:rPr lang="cs-CZ" dirty="0" err="1"/>
              <a:t>Babiš</a:t>
            </a:r>
            <a:r>
              <a:rPr lang="cs-CZ" dirty="0"/>
              <a:t> I. (II.)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5771016-D9AA-48EC-80EB-595BB7A013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" y="67073"/>
            <a:ext cx="5080786" cy="359538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1F9FED6-6608-48D8-8D33-EE5FE10AED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329" y="3161257"/>
            <a:ext cx="5080786" cy="3595388"/>
          </a:xfrm>
          <a:prstGeom prst="rect">
            <a:avLst/>
          </a:prstGeom>
        </p:spPr>
      </p:pic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9EAA461C-FF8C-4084-8B2F-D5F4891CB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811222"/>
              </p:ext>
            </p:extLst>
          </p:nvPr>
        </p:nvGraphicFramePr>
        <p:xfrm>
          <a:off x="251520" y="3815950"/>
          <a:ext cx="3672408" cy="27093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6983">
                  <a:extLst>
                    <a:ext uri="{9D8B030D-6E8A-4147-A177-3AD203B41FA5}">
                      <a16:colId xmlns:a16="http://schemas.microsoft.com/office/drawing/2014/main" val="1330274410"/>
                    </a:ext>
                  </a:extLst>
                </a:gridCol>
                <a:gridCol w="803994">
                  <a:extLst>
                    <a:ext uri="{9D8B030D-6E8A-4147-A177-3AD203B41FA5}">
                      <a16:colId xmlns:a16="http://schemas.microsoft.com/office/drawing/2014/main" val="2262744863"/>
                    </a:ext>
                  </a:extLst>
                </a:gridCol>
                <a:gridCol w="791431">
                  <a:extLst>
                    <a:ext uri="{9D8B030D-6E8A-4147-A177-3AD203B41FA5}">
                      <a16:colId xmlns:a16="http://schemas.microsoft.com/office/drawing/2014/main" val="867408886"/>
                    </a:ext>
                  </a:extLst>
                </a:gridCol>
              </a:tblGrid>
              <a:tr h="451565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</a:rPr>
                        <a:t>Žatec 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52,49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60,22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0870501"/>
                  </a:ext>
                </a:extLst>
              </a:tr>
              <a:tr h="451565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Bruntál 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51,90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61,84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229413"/>
                  </a:ext>
                </a:extLst>
              </a:tr>
              <a:tr h="451565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Vítkov 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53,93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62,11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6919520"/>
                  </a:ext>
                </a:extLst>
              </a:tr>
              <a:tr h="451565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Orlová 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58,79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67,03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6964715"/>
                  </a:ext>
                </a:extLst>
              </a:tr>
              <a:tr h="451565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Karviná 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59,79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67,69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50546816"/>
                  </a:ext>
                </a:extLst>
              </a:tr>
              <a:tr h="451565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Bílina 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60,09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</a:rPr>
                        <a:t>67,75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8281492"/>
                  </a:ext>
                </a:extLst>
              </a:tr>
            </a:tbl>
          </a:graphicData>
        </a:graphic>
      </p:graphicFrame>
      <p:pic>
        <p:nvPicPr>
          <p:cNvPr id="10" name="Obrázek 9">
            <a:extLst>
              <a:ext uri="{FF2B5EF4-FFF2-40B4-BE49-F238E27FC236}">
                <a16:creationId xmlns:a16="http://schemas.microsoft.com/office/drawing/2014/main" id="{206D0D6F-303F-4D5A-A06C-797BDC53F4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24744"/>
            <a:ext cx="2892388" cy="21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207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91059A-2A6A-4423-804B-52083EAD8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Andrej </a:t>
            </a:r>
            <a:r>
              <a:rPr lang="cs-CZ" dirty="0" err="1"/>
              <a:t>Babiš</a:t>
            </a:r>
            <a:r>
              <a:rPr lang="cs-CZ" dirty="0"/>
              <a:t> I. a kvalita života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BBAF33A-178E-4C0E-9CAB-7ECB3CB36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393981"/>
            <a:ext cx="8229599" cy="52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069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65FD4F-6C1D-4468-AFD8-659717EEE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Andrej </a:t>
            </a:r>
            <a:r>
              <a:rPr lang="cs-CZ" dirty="0" err="1"/>
              <a:t>Babiš</a:t>
            </a:r>
            <a:r>
              <a:rPr lang="cs-CZ" dirty="0"/>
              <a:t> II. a kvalita života 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CB7482A-FAF1-4AF6-8345-02873A5DA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25" y="1628800"/>
            <a:ext cx="8270112" cy="512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52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203F53-98F5-4D63-A6D9-F80778BF3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Marek </a:t>
            </a:r>
            <a:r>
              <a:rPr lang="cs-CZ" dirty="0" err="1"/>
              <a:t>Hilšer</a:t>
            </a:r>
            <a:r>
              <a:rPr lang="cs-CZ" dirty="0"/>
              <a:t> a kvalita života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291EEA7-33B0-44EF-B830-20C61F0EF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51" y="1484784"/>
            <a:ext cx="8357497" cy="518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41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4A1F04-C7D9-456A-BBDB-32740590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Vzájemné souvislosti 2023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8D6AAD3B-A34E-411A-8088-8EB1F2976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702694"/>
              </p:ext>
            </p:extLst>
          </p:nvPr>
        </p:nvGraphicFramePr>
        <p:xfrm>
          <a:off x="755576" y="1397000"/>
          <a:ext cx="7704855" cy="5128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8285">
                  <a:extLst>
                    <a:ext uri="{9D8B030D-6E8A-4147-A177-3AD203B41FA5}">
                      <a16:colId xmlns:a16="http://schemas.microsoft.com/office/drawing/2014/main" val="1693726344"/>
                    </a:ext>
                  </a:extLst>
                </a:gridCol>
                <a:gridCol w="2568285">
                  <a:extLst>
                    <a:ext uri="{9D8B030D-6E8A-4147-A177-3AD203B41FA5}">
                      <a16:colId xmlns:a16="http://schemas.microsoft.com/office/drawing/2014/main" val="2621061464"/>
                    </a:ext>
                  </a:extLst>
                </a:gridCol>
                <a:gridCol w="2568285">
                  <a:extLst>
                    <a:ext uri="{9D8B030D-6E8A-4147-A177-3AD203B41FA5}">
                      <a16:colId xmlns:a16="http://schemas.microsoft.com/office/drawing/2014/main" val="4094874565"/>
                    </a:ext>
                  </a:extLst>
                </a:gridCol>
              </a:tblGrid>
              <a:tr h="569816">
                <a:tc>
                  <a:txBody>
                    <a:bodyPr/>
                    <a:lstStyle/>
                    <a:p>
                      <a:pPr algn="ctr"/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Pavel II. Kolo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err="1"/>
                        <a:t>Babiš</a:t>
                      </a:r>
                      <a:r>
                        <a:rPr lang="cs-CZ" b="1" dirty="0"/>
                        <a:t> II. Kolo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950363"/>
                  </a:ext>
                </a:extLst>
              </a:tr>
              <a:tr h="569816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Fischer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0,523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-0,499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095024"/>
                  </a:ext>
                </a:extLst>
              </a:tr>
              <a:tr h="569816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Bašta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-0,429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0,429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87603"/>
                  </a:ext>
                </a:extLst>
              </a:tr>
              <a:tr h="569816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Pavel I.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0,831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-0,874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173803"/>
                  </a:ext>
                </a:extLst>
              </a:tr>
              <a:tr h="569816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Nerudová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0,681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-0,680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432450"/>
                  </a:ext>
                </a:extLst>
              </a:tr>
              <a:tr h="569816">
                <a:tc>
                  <a:txBody>
                    <a:bodyPr/>
                    <a:lstStyle/>
                    <a:p>
                      <a:pPr algn="ctr"/>
                      <a:r>
                        <a:rPr lang="cs-CZ" b="1" dirty="0" err="1"/>
                        <a:t>Babiš</a:t>
                      </a:r>
                      <a:r>
                        <a:rPr lang="cs-CZ" b="1" dirty="0"/>
                        <a:t> I.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-0,931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0,961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364530"/>
                  </a:ext>
                </a:extLst>
              </a:tr>
              <a:tr h="569816">
                <a:tc>
                  <a:txBody>
                    <a:bodyPr/>
                    <a:lstStyle/>
                    <a:p>
                      <a:pPr algn="ctr"/>
                      <a:r>
                        <a:rPr lang="cs-CZ" b="1" dirty="0" err="1"/>
                        <a:t>Hilšer</a:t>
                      </a:r>
                      <a:r>
                        <a:rPr lang="cs-CZ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0,446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-0,328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774254"/>
                  </a:ext>
                </a:extLst>
              </a:tr>
              <a:tr h="569816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Účast II. Kolo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-0,125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786451"/>
                  </a:ext>
                </a:extLst>
              </a:tr>
              <a:tr h="569816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Účast I. Kolo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0,721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-0,726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072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23750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Závěrem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Prezidentské volby – rozdělená země ? </a:t>
            </a:r>
          </a:p>
          <a:p>
            <a:r>
              <a:rPr lang="cs-CZ" dirty="0"/>
              <a:t>Hlavní </a:t>
            </a:r>
            <a:r>
              <a:rPr lang="cs-CZ" dirty="0" err="1"/>
              <a:t>cleavage</a:t>
            </a:r>
            <a:r>
              <a:rPr lang="cs-CZ" dirty="0"/>
              <a:t> pravice/levice (město/venkov) </a:t>
            </a:r>
          </a:p>
          <a:p>
            <a:r>
              <a:rPr lang="cs-CZ" dirty="0"/>
              <a:t>Větší město/menší město a venkov  </a:t>
            </a:r>
          </a:p>
          <a:p>
            <a:r>
              <a:rPr lang="cs-CZ" dirty="0"/>
              <a:t>Přítomnost příměstských oblastí </a:t>
            </a:r>
          </a:p>
          <a:p>
            <a:r>
              <a:rPr lang="cs-CZ" dirty="0"/>
              <a:t>Historický kontext – Sudety  </a:t>
            </a:r>
          </a:p>
          <a:p>
            <a:r>
              <a:rPr lang="cs-CZ" dirty="0"/>
              <a:t>Méně významná – socioekonomická </a:t>
            </a:r>
            <a:r>
              <a:rPr lang="cs-CZ" dirty="0" err="1"/>
              <a:t>cleavage</a:t>
            </a:r>
            <a:r>
              <a:rPr lang="cs-CZ" dirty="0"/>
              <a:t>?   </a:t>
            </a:r>
          </a:p>
        </p:txBody>
      </p:sp>
    </p:spTree>
    <p:extLst>
      <p:ext uri="{BB962C8B-B14F-4D97-AF65-F5344CB8AC3E}">
        <p14:creationId xmlns:p14="http://schemas.microsoft.com/office/powerpoint/2010/main" val="1360487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ja-JP" dirty="0"/>
              <a:t>Miloš Zeman I. 2013 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2" y="1484784"/>
            <a:ext cx="8145481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918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Vzájemné souvislosti  2013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712083"/>
              </p:ext>
            </p:extLst>
          </p:nvPr>
        </p:nvGraphicFramePr>
        <p:xfrm>
          <a:off x="539551" y="1772813"/>
          <a:ext cx="8136905" cy="439249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711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2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25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9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ĆSSD+KSČM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TOP09+ODS</a:t>
                      </a:r>
                      <a:endParaRPr lang="cs-CZ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Roithova</a:t>
                      </a:r>
                      <a:endParaRPr lang="cs-CZ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-0,14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-0,19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rgbClr val="FF0000"/>
                          </a:solidFill>
                          <a:effectLst/>
                        </a:rPr>
                        <a:t>Fischer</a:t>
                      </a:r>
                      <a:endParaRPr lang="cs-CZ" sz="1800" b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0,40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-0,39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rgbClr val="FF0000"/>
                          </a:solidFill>
                          <a:effectLst/>
                        </a:rPr>
                        <a:t>Bobošíková</a:t>
                      </a:r>
                      <a:endParaRPr lang="cs-CZ" sz="1800" b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0,45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-0,50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Fischerova</a:t>
                      </a:r>
                      <a:endParaRPr lang="cs-CZ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-0,53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0,41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Sobotka</a:t>
                      </a:r>
                      <a:endParaRPr lang="cs-CZ" sz="180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-0,55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0,63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9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rgbClr val="FF0000"/>
                          </a:solidFill>
                          <a:effectLst/>
                        </a:rPr>
                        <a:t>Zeman</a:t>
                      </a:r>
                      <a:endParaRPr lang="cs-CZ" sz="1800" b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0,66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-0,70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9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Franz</a:t>
                      </a:r>
                      <a:endParaRPr lang="cs-CZ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</a:rPr>
                        <a:t>-0,02</a:t>
                      </a:r>
                      <a:endParaRPr lang="cs-CZ" sz="18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0,10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9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rgbClr val="FF0000"/>
                          </a:solidFill>
                          <a:effectLst/>
                        </a:rPr>
                        <a:t>Dienstbier</a:t>
                      </a:r>
                      <a:endParaRPr lang="cs-CZ" sz="1800" b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0,76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-0,62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9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Schwarzenberg</a:t>
                      </a:r>
                      <a:endParaRPr lang="cs-CZ" sz="180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-0,84</a:t>
                      </a:r>
                      <a:endParaRPr lang="cs-CZ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0,93</a:t>
                      </a:r>
                      <a:endParaRPr lang="cs-CZ" sz="180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47825" y="30241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64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/>
          <a:lstStyle/>
          <a:p>
            <a:r>
              <a:rPr lang="cs-CZ" dirty="0"/>
              <a:t>II. Kolo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08040"/>
            <a:ext cx="837988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62010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29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II. Kolo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47" y="1457400"/>
            <a:ext cx="8749695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279686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9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1" y="836712"/>
            <a:ext cx="832577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45211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1007</Words>
  <Application>Microsoft Office PowerPoint</Application>
  <PresentationFormat>Předvádění na obrazovce (4:3)</PresentationFormat>
  <Paragraphs>533</Paragraphs>
  <Slides>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1" baseType="lpstr">
      <vt:lpstr>ＭＳ Ｐゴシック</vt:lpstr>
      <vt:lpstr>Arial</vt:lpstr>
      <vt:lpstr>Calibri</vt:lpstr>
      <vt:lpstr>inherit</vt:lpstr>
      <vt:lpstr>Times New Roman</vt:lpstr>
      <vt:lpstr>Motiv systému Office</vt:lpstr>
      <vt:lpstr>Prezidentské volby  </vt:lpstr>
      <vt:lpstr>Prezidentské volby 2013</vt:lpstr>
      <vt:lpstr>Prezentace aplikace PowerPoint</vt:lpstr>
      <vt:lpstr>Karel Schwarzenberg I. 2013 </vt:lpstr>
      <vt:lpstr>Miloš Zeman I. 2013 </vt:lpstr>
      <vt:lpstr>Vzájemné souvislosti  2013</vt:lpstr>
      <vt:lpstr>II. Kolo </vt:lpstr>
      <vt:lpstr>II. Kolo </vt:lpstr>
      <vt:lpstr>Prezentace aplikace PowerPoint</vt:lpstr>
      <vt:lpstr>Prezentace aplikace PowerPoint</vt:lpstr>
      <vt:lpstr>Německy hovořící obyvatelstvo 1930</vt:lpstr>
      <vt:lpstr>Volební abstence 2013</vt:lpstr>
      <vt:lpstr>Volební abstence 2010</vt:lpstr>
      <vt:lpstr>Prezidentské volby 2018</vt:lpstr>
      <vt:lpstr>Vzájemné souvislosti 2018 I.  </vt:lpstr>
      <vt:lpstr>Mirek Topolánek  4,30 % </vt:lpstr>
      <vt:lpstr>Michal Horáček  9,18 %  </vt:lpstr>
      <vt:lpstr>Pavel Fischer 10,23%  </vt:lpstr>
      <vt:lpstr>Miloš Zeman I. 38,56%  </vt:lpstr>
      <vt:lpstr>Marek Hilšer 8,83%</vt:lpstr>
      <vt:lpstr>Jiří Drahoš I.  26,60%  </vt:lpstr>
      <vt:lpstr>Prezentace aplikace PowerPoint</vt:lpstr>
      <vt:lpstr>Vzájemná asociace I. a  II. Kolo </vt:lpstr>
      <vt:lpstr>I. a II. Kolo   </vt:lpstr>
      <vt:lpstr>Jiří Drahoš II.  48,63% </vt:lpstr>
      <vt:lpstr>Miloš Zeman II.  51,36%</vt:lpstr>
      <vt:lpstr>2023</vt:lpstr>
      <vt:lpstr>Vzájemné souvislosti 2023</vt:lpstr>
      <vt:lpstr>Vzájemné souvislosti 2021/2023</vt:lpstr>
      <vt:lpstr>Pavel Fischer 2023 </vt:lpstr>
      <vt:lpstr>Pavel Fischer a kvalita života </vt:lpstr>
      <vt:lpstr>Jaroslav Bašta </vt:lpstr>
      <vt:lpstr>Jaroslav Bašta a kvalita života </vt:lpstr>
      <vt:lpstr>Prezentace aplikace PowerPoint</vt:lpstr>
      <vt:lpstr>Petr Pavel II. </vt:lpstr>
      <vt:lpstr>Petr Pavel I. a kvalita života </vt:lpstr>
      <vt:lpstr>Petr Pavel II. a kvalita života </vt:lpstr>
      <vt:lpstr>Danuše  Nerudová </vt:lpstr>
      <vt:lpstr>Danuše Nerudová a kvalita života </vt:lpstr>
      <vt:lpstr>Andrej Babiš I. (II.) </vt:lpstr>
      <vt:lpstr>Andrej Babiš I. a kvalita života </vt:lpstr>
      <vt:lpstr>Andrej Babiš II. a kvalita života  </vt:lpstr>
      <vt:lpstr>Marek Hilšer a kvalita života </vt:lpstr>
      <vt:lpstr>Vzájemné souvislosti 2023</vt:lpstr>
      <vt:lpstr>Závěrem  </vt:lpstr>
    </vt:vector>
  </TitlesOfParts>
  <Company>CIKT FSS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Prezidentské volby 2013</dc:title>
  <dc:creator>Michal Pink</dc:creator>
  <cp:lastModifiedBy>Michal Pink</cp:lastModifiedBy>
  <cp:revision>57</cp:revision>
  <dcterms:created xsi:type="dcterms:W3CDTF">2016-03-30T12:10:51Z</dcterms:created>
  <dcterms:modified xsi:type="dcterms:W3CDTF">2024-04-17T12:42:03Z</dcterms:modified>
</cp:coreProperties>
</file>