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8"/>
  </p:notesMasterIdLst>
  <p:sldIdLst>
    <p:sldId id="256" r:id="rId5"/>
    <p:sldId id="316" r:id="rId6"/>
    <p:sldId id="337" r:id="rId7"/>
    <p:sldId id="336" r:id="rId8"/>
    <p:sldId id="339" r:id="rId9"/>
    <p:sldId id="340" r:id="rId10"/>
    <p:sldId id="341" r:id="rId11"/>
    <p:sldId id="342" r:id="rId12"/>
    <p:sldId id="343" r:id="rId13"/>
    <p:sldId id="345" r:id="rId14"/>
    <p:sldId id="347" r:id="rId15"/>
    <p:sldId id="348" r:id="rId16"/>
    <p:sldId id="349" r:id="rId17"/>
    <p:sldId id="350" r:id="rId18"/>
    <p:sldId id="351" r:id="rId19"/>
    <p:sldId id="353" r:id="rId20"/>
    <p:sldId id="354" r:id="rId21"/>
    <p:sldId id="355" r:id="rId22"/>
    <p:sldId id="356" r:id="rId23"/>
    <p:sldId id="357" r:id="rId24"/>
    <p:sldId id="359" r:id="rId25"/>
    <p:sldId id="360" r:id="rId26"/>
    <p:sldId id="358" r:id="rId27"/>
    <p:sldId id="361" r:id="rId28"/>
    <p:sldId id="362" r:id="rId29"/>
    <p:sldId id="363" r:id="rId30"/>
    <p:sldId id="382" r:id="rId31"/>
    <p:sldId id="364" r:id="rId32"/>
    <p:sldId id="365" r:id="rId33"/>
    <p:sldId id="366" r:id="rId34"/>
    <p:sldId id="367" r:id="rId35"/>
    <p:sldId id="368" r:id="rId36"/>
    <p:sldId id="370" r:id="rId37"/>
    <p:sldId id="369" r:id="rId38"/>
    <p:sldId id="371" r:id="rId39"/>
    <p:sldId id="372" r:id="rId40"/>
    <p:sldId id="373" r:id="rId41"/>
    <p:sldId id="257" r:id="rId42"/>
    <p:sldId id="297" r:id="rId43"/>
    <p:sldId id="263" r:id="rId44"/>
    <p:sldId id="264" r:id="rId45"/>
    <p:sldId id="265" r:id="rId46"/>
    <p:sldId id="374" r:id="rId47"/>
    <p:sldId id="308" r:id="rId48"/>
    <p:sldId id="375" r:id="rId49"/>
    <p:sldId id="376" r:id="rId50"/>
    <p:sldId id="377" r:id="rId51"/>
    <p:sldId id="378" r:id="rId52"/>
    <p:sldId id="306" r:id="rId53"/>
    <p:sldId id="379" r:id="rId54"/>
    <p:sldId id="384" r:id="rId55"/>
    <p:sldId id="385" r:id="rId56"/>
    <p:sldId id="380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4" autoAdjust="0"/>
    <p:restoredTop sz="94707"/>
  </p:normalViewPr>
  <p:slideViewPr>
    <p:cSldViewPr snapToGrid="0">
      <p:cViewPr varScale="1">
        <p:scale>
          <a:sx n="92" d="100"/>
          <a:sy n="92" d="100"/>
        </p:scale>
        <p:origin x="20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66055-5993-2A46-B241-B258F76FCB66}" type="datetimeFigureOut">
              <a:rPr lang="en-CZ" smtClean="0"/>
              <a:t>10.03.2024</a:t>
            </a:fld>
            <a:endParaRPr lang="en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EA32B-374E-FB45-B55D-9C9796C2BD2D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291291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EA32B-374E-FB45-B55D-9C9796C2BD2D}" type="slidenum">
              <a:rPr lang="en-CZ" smtClean="0"/>
              <a:t>9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225552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EA32B-374E-FB45-B55D-9C9796C2BD2D}" type="slidenum">
              <a:rPr lang="en-CZ" smtClean="0"/>
              <a:t>10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360508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EA32B-374E-FB45-B55D-9C9796C2BD2D}" type="slidenum">
              <a:rPr lang="en-CZ" smtClean="0"/>
              <a:t>12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68677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EA32B-374E-FB45-B55D-9C9796C2BD2D}" type="slidenum">
              <a:rPr lang="en-CZ" smtClean="0"/>
              <a:t>14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4124090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EA32B-374E-FB45-B55D-9C9796C2BD2D}" type="slidenum">
              <a:rPr lang="en-CZ" smtClean="0"/>
              <a:t>18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785198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EA32B-374E-FB45-B55D-9C9796C2BD2D}" type="slidenum">
              <a:rPr lang="en-CZ" smtClean="0"/>
              <a:t>19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051500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EA32B-374E-FB45-B55D-9C9796C2BD2D}" type="slidenum">
              <a:rPr lang="en-CZ" smtClean="0"/>
              <a:t>36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676111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EA32B-374E-FB45-B55D-9C9796C2BD2D}" type="slidenum">
              <a:rPr lang="en-CZ" smtClean="0"/>
              <a:t>48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663655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EA32B-374E-FB45-B55D-9C9796C2BD2D}" type="slidenum">
              <a:rPr lang="en-CZ" smtClean="0"/>
              <a:t>52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868744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38FC-5E4D-4A68-B385-2404DD60F827}" type="datetimeFigureOut">
              <a:rPr lang="en-US" smtClean="0"/>
              <a:t>3/10/24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1029-D738-4DAE-B390-EF53B534AC6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32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38FC-5E4D-4A68-B385-2404DD60F827}" type="datetimeFigureOut">
              <a:rPr lang="en-US" smtClean="0"/>
              <a:t>3/10/24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1029-D738-4DAE-B390-EF53B534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1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38FC-5E4D-4A68-B385-2404DD60F827}" type="datetimeFigureOut">
              <a:rPr lang="en-US" smtClean="0"/>
              <a:t>3/10/24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1029-D738-4DAE-B390-EF53B534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7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38FC-5E4D-4A68-B385-2404DD60F827}" type="datetimeFigureOut">
              <a:rPr lang="en-US" smtClean="0"/>
              <a:t>3/10/24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1029-D738-4DAE-B390-EF53B534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9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38FC-5E4D-4A68-B385-2404DD60F827}" type="datetimeFigureOut">
              <a:rPr lang="en-US" smtClean="0"/>
              <a:t>3/10/24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1029-D738-4DAE-B390-EF53B534AC6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85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38FC-5E4D-4A68-B385-2404DD60F827}" type="datetimeFigureOut">
              <a:rPr lang="en-US" smtClean="0"/>
              <a:t>3/10/24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1029-D738-4DAE-B390-EF53B534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6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38FC-5E4D-4A68-B385-2404DD60F827}" type="datetimeFigureOut">
              <a:rPr lang="en-US" smtClean="0"/>
              <a:t>3/10/24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1029-D738-4DAE-B390-EF53B534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4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38FC-5E4D-4A68-B385-2404DD60F827}" type="datetimeFigureOut">
              <a:rPr lang="en-US" smtClean="0"/>
              <a:t>3/10/24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1029-D738-4DAE-B390-EF53B534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38FC-5E4D-4A68-B385-2404DD60F827}" type="datetimeFigureOut">
              <a:rPr lang="en-US" smtClean="0"/>
              <a:t>3/10/24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1029-D738-4DAE-B390-EF53B534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2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38738FC-5E4D-4A68-B385-2404DD60F827}" type="datetimeFigureOut">
              <a:rPr lang="en-US" smtClean="0"/>
              <a:t>3/10/24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761029-D738-4DAE-B390-EF53B534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4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38FC-5E4D-4A68-B385-2404DD60F827}" type="datetimeFigureOut">
              <a:rPr lang="en-US" smtClean="0"/>
              <a:t>3/10/24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1029-D738-4DAE-B390-EF53B534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50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38738FC-5E4D-4A68-B385-2404DD60F827}" type="datetimeFigureOut">
              <a:rPr lang="en-US" smtClean="0"/>
              <a:t>3/10/24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8761029-D738-4DAE-B390-EF53B534AC6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5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bpb-us-w2.wpmucdn.com/u.osu.edu/dist/6/60429/files/2023/07/6b99f784-3793-4461-9ddc-11483cec75da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10758565_The_Theoretical_Status_of_Latent_Variabl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gate.net/publication/232051996_Latent_Variable_Theory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gate.net/publication/232051996_Latent_Variable_Theory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gate.net/publication/321253793_What_is_the_p_-factor_of_psychopathology_Some_risks_of_general_factor_modeli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Faktorová analýz</a:t>
            </a:r>
            <a:r>
              <a:rPr lang="en-US" dirty="0"/>
              <a:t>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cap="none" dirty="0" err="1"/>
              <a:t>PSYb</a:t>
            </a:r>
            <a:r>
              <a:rPr lang="en-US" cap="none" dirty="0"/>
              <a:t>259</a:t>
            </a:r>
            <a:r>
              <a:rPr lang="cs-CZ" cap="none" dirty="0"/>
              <a:t>0: Základy psychometriky</a:t>
            </a:r>
            <a:r>
              <a:rPr lang="en-US" cap="none" dirty="0"/>
              <a:t> </a:t>
            </a:r>
            <a:r>
              <a:rPr lang="cs-CZ" cap="none" dirty="0"/>
              <a:t>| </a:t>
            </a:r>
            <a:r>
              <a:rPr lang="cs-CZ" b="1" cap="none" dirty="0"/>
              <a:t>Přednáška 4</a:t>
            </a:r>
          </a:p>
          <a:p>
            <a:r>
              <a:rPr lang="cs-CZ" cap="none" dirty="0"/>
              <a:t>12. 3. 2024 </a:t>
            </a:r>
            <a:r>
              <a:rPr lang="en-US" cap="none" dirty="0"/>
              <a:t>|</a:t>
            </a:r>
            <a:r>
              <a:rPr lang="cs-CZ" cap="none" dirty="0"/>
              <a:t> Petr </a:t>
            </a:r>
            <a:r>
              <a:rPr lang="cs-CZ" cap="none" dirty="0" err="1"/>
              <a:t>Palíšek</a:t>
            </a:r>
            <a:r>
              <a:rPr lang="cs-CZ" cap="none" dirty="0"/>
              <a:t> &amp; Hynek Cígler (&amp; Adam Ťápal)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5" y="424433"/>
            <a:ext cx="3852347" cy="164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65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68FF7-B01C-B4D8-92BD-0FB96CFB4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Specifikace modelů (obecně)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9F141-D603-3F4D-FF2E-D6DFDD720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10058400" cy="4023360"/>
          </a:xfrm>
        </p:spPr>
        <p:txBody>
          <a:bodyPr/>
          <a:lstStyle/>
          <a:p>
            <a:r>
              <a:rPr lang="en-CZ" dirty="0"/>
              <a:t>Na základě teorie jde nicméně specifikovat mnoho různých variant např.:</a:t>
            </a:r>
          </a:p>
          <a:p>
            <a:endParaRPr lang="en-CZ" dirty="0"/>
          </a:p>
          <a:p>
            <a:endParaRPr lang="en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BB1C84-8C27-3C43-6095-0D8613936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57" y="2478457"/>
            <a:ext cx="9155085" cy="38038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58711C-2EA4-8B9F-1AC0-C6E8729FCE72}"/>
              </a:ext>
            </a:extLst>
          </p:cNvPr>
          <p:cNvSpPr txBox="1"/>
          <p:nvPr/>
        </p:nvSpPr>
        <p:spPr>
          <a:xfrm>
            <a:off x="411356" y="6501817"/>
            <a:ext cx="11430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4"/>
              </a:rPr>
              <a:t>https://bpb-us-w2.wpmucdn.com/u.osu.edu/dist/6/60429/files/2023/07/6b99f784-3793-4461-9ddc-11483cec75da.pdf</a:t>
            </a:r>
            <a:endParaRPr lang="en-GB" dirty="0"/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650496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1B7F2-CAA6-53FC-DD5F-A64549137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Specifikace FA modelů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BA244-E7ED-7137-470A-F3D62BE161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10058400" cy="4023360"/>
          </a:xfrm>
        </p:spPr>
        <p:txBody>
          <a:bodyPr/>
          <a:lstStyle/>
          <a:p>
            <a:pPr algn="just"/>
            <a:r>
              <a:rPr lang="en-CZ" dirty="0"/>
              <a:t>V případě faktorové analýzy si ale vystačíme s:</a:t>
            </a:r>
          </a:p>
          <a:p>
            <a:pPr algn="just"/>
            <a:endParaRPr lang="en-CZ" dirty="0"/>
          </a:p>
          <a:p>
            <a:pPr algn="just"/>
            <a:r>
              <a:rPr lang="en-CZ" dirty="0"/>
              <a:t>Stavební kameny:</a:t>
            </a:r>
          </a:p>
          <a:p>
            <a:pPr algn="just"/>
            <a:endParaRPr lang="en-CZ" dirty="0"/>
          </a:p>
          <a:p>
            <a:pPr algn="just"/>
            <a:endParaRPr lang="en-CZ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B5FA05-084A-3B99-CEF6-EBA9224FFD6A}"/>
              </a:ext>
            </a:extLst>
          </p:cNvPr>
          <p:cNvSpPr/>
          <p:nvPr/>
        </p:nvSpPr>
        <p:spPr>
          <a:xfrm>
            <a:off x="2364059" y="3429000"/>
            <a:ext cx="1237785" cy="122105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54A9FF-7218-A13B-7DFF-24C435560403}"/>
              </a:ext>
            </a:extLst>
          </p:cNvPr>
          <p:cNvSpPr txBox="1"/>
          <p:nvPr/>
        </p:nvSpPr>
        <p:spPr>
          <a:xfrm>
            <a:off x="3501483" y="3244334"/>
            <a:ext cx="3740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dirty="0"/>
              <a:t>Latentní proměnná (nepozorovatelná)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948B0E-EEDA-721D-DB73-EE63FC516620}"/>
              </a:ext>
            </a:extLst>
          </p:cNvPr>
          <p:cNvSpPr/>
          <p:nvPr/>
        </p:nvSpPr>
        <p:spPr>
          <a:xfrm>
            <a:off x="7840360" y="3722040"/>
            <a:ext cx="747132" cy="6467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757CBA-372F-09A1-958E-DC4B0D6506CA}"/>
              </a:ext>
            </a:extLst>
          </p:cNvPr>
          <p:cNvSpPr txBox="1"/>
          <p:nvPr/>
        </p:nvSpPr>
        <p:spPr>
          <a:xfrm>
            <a:off x="7840360" y="3244334"/>
            <a:ext cx="435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dirty="0"/>
              <a:t>Manifestní proměnná (přímo pozorovatelná)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10B166-1BB3-B0A5-7D63-CA32C8B86C31}"/>
              </a:ext>
            </a:extLst>
          </p:cNvPr>
          <p:cNvCxnSpPr/>
          <p:nvPr/>
        </p:nvCxnSpPr>
        <p:spPr>
          <a:xfrm>
            <a:off x="4248615" y="5519854"/>
            <a:ext cx="2152185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1C8FBAE-9660-7EFE-4116-8EA176F09797}"/>
              </a:ext>
            </a:extLst>
          </p:cNvPr>
          <p:cNvSpPr txBox="1"/>
          <p:nvPr/>
        </p:nvSpPr>
        <p:spPr>
          <a:xfrm>
            <a:off x="4613564" y="5126182"/>
            <a:ext cx="151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dirty="0"/>
              <a:t>Kauzální vztah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A9CF07-927F-6220-72EA-248E3395C78B}"/>
              </a:ext>
            </a:extLst>
          </p:cNvPr>
          <p:cNvCxnSpPr/>
          <p:nvPr/>
        </p:nvCxnSpPr>
        <p:spPr>
          <a:xfrm>
            <a:off x="8201891" y="5519854"/>
            <a:ext cx="1842654" cy="0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2D175B1-0983-C973-21F6-A50F77260411}"/>
              </a:ext>
            </a:extLst>
          </p:cNvPr>
          <p:cNvSpPr txBox="1"/>
          <p:nvPr/>
        </p:nvSpPr>
        <p:spPr>
          <a:xfrm>
            <a:off x="8026667" y="5126182"/>
            <a:ext cx="2193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dirty="0"/>
              <a:t>Korelace (kovariance)</a:t>
            </a:r>
          </a:p>
        </p:txBody>
      </p:sp>
    </p:spTree>
    <p:extLst>
      <p:ext uri="{BB962C8B-B14F-4D97-AF65-F5344CB8AC3E}">
        <p14:creationId xmlns:p14="http://schemas.microsoft.com/office/powerpoint/2010/main" val="3264372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372A4-B215-04D2-0090-9529E10E6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Take home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D2C4F-B498-1A46-35CC-BB6E3368F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10058400" cy="4023360"/>
          </a:xfrm>
        </p:spPr>
        <p:txBody>
          <a:bodyPr/>
          <a:lstStyle/>
          <a:p>
            <a:r>
              <a:rPr lang="en-CZ" dirty="0"/>
              <a:t>1. Faktorová analýza je jeden ze způsobů testování teoretických očekávání spojených se vztahem mezi atributem a nástrojem</a:t>
            </a:r>
          </a:p>
        </p:txBody>
      </p:sp>
    </p:spTree>
    <p:extLst>
      <p:ext uri="{BB962C8B-B14F-4D97-AF65-F5344CB8AC3E}">
        <p14:creationId xmlns:p14="http://schemas.microsoft.com/office/powerpoint/2010/main" val="3643195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A02E-2167-5C75-BB47-3970C4E68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Latentní proměnná</a:t>
            </a:r>
          </a:p>
        </p:txBody>
      </p:sp>
      <p:pic>
        <p:nvPicPr>
          <p:cNvPr id="6" name="Content Placeholder 5" descr="A diagram of the sun&#10;&#10;Description automatically generated">
            <a:extLst>
              <a:ext uri="{FF2B5EF4-FFF2-40B4-BE49-F238E27FC236}">
                <a16:creationId xmlns:a16="http://schemas.microsoft.com/office/drawing/2014/main" id="{A1BA406C-803E-1749-6EC2-070266D379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686" y="1923848"/>
            <a:ext cx="7588628" cy="4669925"/>
          </a:xfrm>
        </p:spPr>
      </p:pic>
    </p:spTree>
    <p:extLst>
      <p:ext uri="{BB962C8B-B14F-4D97-AF65-F5344CB8AC3E}">
        <p14:creationId xmlns:p14="http://schemas.microsoft.com/office/powerpoint/2010/main" val="1986553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3C5A7-9C5F-8B49-6F6C-403126EA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Latentní proměnná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7DADD-23BA-425A-3565-49837293AC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10058400" cy="4023360"/>
          </a:xfrm>
        </p:spPr>
        <p:txBody>
          <a:bodyPr/>
          <a:lstStyle/>
          <a:p>
            <a:endParaRPr lang="en-C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8D052-3999-C158-4AEF-03FC751D0BAA}"/>
              </a:ext>
            </a:extLst>
          </p:cNvPr>
          <p:cNvSpPr txBox="1"/>
          <p:nvPr/>
        </p:nvSpPr>
        <p:spPr>
          <a:xfrm>
            <a:off x="1097279" y="6488668"/>
            <a:ext cx="949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3"/>
              </a:rPr>
              <a:t>https://www.researchgate.net/publication/10758565_The_Theoretical_Status_of_Latent_Variables</a:t>
            </a:r>
            <a:endParaRPr lang="en-GB" dirty="0"/>
          </a:p>
          <a:p>
            <a:endParaRPr lang="en-CZ" dirty="0"/>
          </a:p>
        </p:txBody>
      </p:sp>
      <p:pic>
        <p:nvPicPr>
          <p:cNvPr id="7" name="Picture 6" descr="A close-up of a text&#10;&#10;Description automatically generated">
            <a:extLst>
              <a:ext uri="{FF2B5EF4-FFF2-40B4-BE49-F238E27FC236}">
                <a16:creationId xmlns:a16="http://schemas.microsoft.com/office/drawing/2014/main" id="{704494DE-12A6-1982-EFB1-A963525CF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41" y="1845734"/>
            <a:ext cx="6411717" cy="417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05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8A8C6-E105-ABF0-76B1-B5DDF386E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Latentní proměnná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13DE3-BD6B-3852-FEF7-00DA302CF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10058400" cy="4023360"/>
          </a:xfrm>
        </p:spPr>
        <p:txBody>
          <a:bodyPr/>
          <a:lstStyle/>
          <a:p>
            <a:r>
              <a:rPr lang="en-CZ" dirty="0"/>
              <a:t>Víc názorů, dle Borsbooma (2008) je rozdíl mezi MV (manifestní p.) a LV (latentní p.) </a:t>
            </a:r>
            <a:r>
              <a:rPr lang="en-CZ" b="1" dirty="0"/>
              <a:t>epistemologický, ne ontologický</a:t>
            </a:r>
          </a:p>
          <a:p>
            <a:endParaRPr lang="en-CZ" b="1" dirty="0"/>
          </a:p>
          <a:p>
            <a:r>
              <a:rPr lang="en-CZ" dirty="0"/>
              <a:t>Jinými slovy – proměnné nejsou nutně latentní, nebo manifestní, jde vždy jen o to, jak přesně je dokážeme pozorovat</a:t>
            </a:r>
          </a:p>
          <a:p>
            <a:endParaRPr lang="en-CZ" dirty="0"/>
          </a:p>
          <a:p>
            <a:r>
              <a:rPr lang="en-CZ" dirty="0"/>
              <a:t>MVs tak jsou vlastně speciálním případem LV, protože jdou přesně pozorovat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9E2855-4D79-35FA-19F9-5D913474D3EC}"/>
              </a:ext>
            </a:extLst>
          </p:cNvPr>
          <p:cNvSpPr txBox="1"/>
          <p:nvPr/>
        </p:nvSpPr>
        <p:spPr>
          <a:xfrm>
            <a:off x="1097279" y="6488668"/>
            <a:ext cx="7666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2"/>
              </a:rPr>
              <a:t>https://www.researchgate.net/publication/232051996_Latent_Variable_Theory</a:t>
            </a:r>
            <a:endParaRPr lang="en-GB" dirty="0"/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159648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8A8C6-E105-ABF0-76B1-B5DDF386E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Latentní proměnná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13DE3-BD6B-3852-FEF7-00DA302CF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10058400" cy="4023360"/>
          </a:xfrm>
        </p:spPr>
        <p:txBody>
          <a:bodyPr/>
          <a:lstStyle/>
          <a:p>
            <a:r>
              <a:rPr lang="en-CZ" dirty="0"/>
              <a:t>Hlavním rozdílem je vztah mezi </a:t>
            </a:r>
            <a:r>
              <a:rPr lang="en-CZ" b="1" dirty="0"/>
              <a:t>skutečnou pozicí člověka </a:t>
            </a:r>
            <a:r>
              <a:rPr lang="en-CZ" dirty="0"/>
              <a:t>na </a:t>
            </a:r>
            <a:r>
              <a:rPr lang="en-CZ" b="1" dirty="0"/>
              <a:t>měřené</a:t>
            </a:r>
            <a:r>
              <a:rPr lang="en-CZ" dirty="0"/>
              <a:t> proměnné (</a:t>
            </a:r>
            <a:r>
              <a:rPr lang="en-CZ" i="1" dirty="0"/>
              <a:t>variable structure</a:t>
            </a:r>
            <a:r>
              <a:rPr lang="en-CZ" dirty="0"/>
              <a:t>) a </a:t>
            </a:r>
            <a:r>
              <a:rPr lang="en-CZ" b="1" dirty="0"/>
              <a:t>pozorovanou pozicí člověka </a:t>
            </a:r>
            <a:r>
              <a:rPr lang="en-CZ" dirty="0"/>
              <a:t>na </a:t>
            </a:r>
            <a:r>
              <a:rPr lang="en-CZ" b="1" dirty="0"/>
              <a:t>pozorované</a:t>
            </a:r>
            <a:r>
              <a:rPr lang="en-CZ" dirty="0"/>
              <a:t> proměnné (</a:t>
            </a:r>
            <a:r>
              <a:rPr lang="en-CZ" i="1" dirty="0"/>
              <a:t>data structure</a:t>
            </a:r>
            <a:r>
              <a:rPr lang="en-CZ" dirty="0"/>
              <a:t>)</a:t>
            </a:r>
          </a:p>
          <a:p>
            <a:endParaRPr lang="en-CZ" dirty="0"/>
          </a:p>
          <a:p>
            <a:r>
              <a:rPr lang="en-CZ" i="1" u="sng" dirty="0"/>
              <a:t>Manifestní proměnná</a:t>
            </a:r>
            <a:r>
              <a:rPr lang="en-CZ" dirty="0"/>
              <a:t>: Pozice člověka na měřené proměnné se do pozorované proměné překládá přímo (</a:t>
            </a:r>
            <a:r>
              <a:rPr lang="en-CZ" b="1" dirty="0"/>
              <a:t>deterministicky</a:t>
            </a:r>
            <a:r>
              <a:rPr lang="en-CZ" dirty="0"/>
              <a:t>)</a:t>
            </a:r>
          </a:p>
          <a:p>
            <a:r>
              <a:rPr lang="en-CZ" i="1" u="sng" dirty="0"/>
              <a:t>Latentní proměnná</a:t>
            </a:r>
            <a:r>
              <a:rPr lang="en-CZ" dirty="0"/>
              <a:t>: Vztah mezi skutečnou pozicí člověka v atributu se do jeho*její pozice překládá </a:t>
            </a:r>
            <a:r>
              <a:rPr lang="en-CZ" b="1" dirty="0"/>
              <a:t>pravdpodobnostně</a:t>
            </a:r>
          </a:p>
          <a:p>
            <a:endParaRPr lang="en-CZ" b="1" dirty="0"/>
          </a:p>
          <a:p>
            <a:r>
              <a:rPr lang="en-CZ" dirty="0"/>
              <a:t>Teoreticky je možné, že se z dnešní LV časem stane MV (?)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43FB5B-2461-1E53-0378-4D6A23CB1D36}"/>
              </a:ext>
            </a:extLst>
          </p:cNvPr>
          <p:cNvSpPr txBox="1"/>
          <p:nvPr/>
        </p:nvSpPr>
        <p:spPr>
          <a:xfrm>
            <a:off x="1097279" y="6534834"/>
            <a:ext cx="7666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2"/>
              </a:rPr>
              <a:t>https://www.researchgate.net/publication/232051996_Latent_Variable_Theory</a:t>
            </a:r>
            <a:endParaRPr lang="en-GB" dirty="0"/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854304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8A8C6-E105-ABF0-76B1-B5DDF386E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Latentní proměnná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13DE3-BD6B-3852-FEF7-00DA302CF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10058400" cy="4023360"/>
          </a:xfrm>
        </p:spPr>
        <p:txBody>
          <a:bodyPr/>
          <a:lstStyle/>
          <a:p>
            <a:r>
              <a:rPr lang="en-CZ" dirty="0"/>
              <a:t>Dle Borsbooma (2008) jsou LVs poměrně obyčejné, tajemné jsou naopak MVs </a:t>
            </a:r>
          </a:p>
          <a:p>
            <a:r>
              <a:rPr lang="en-CZ" dirty="0"/>
              <a:t>O mnoha proměnných nemá smysl neuvažovat jako o LV, ačkoliv by to šlo – jejich pojetí jako MV je akceptovatelné zjednodušení (v psychologii třeba pohlaví, věk)</a:t>
            </a:r>
          </a:p>
          <a:p>
            <a:r>
              <a:rPr lang="en-CZ" dirty="0"/>
              <a:t>Dle Borsbooma (2003) </a:t>
            </a:r>
            <a:r>
              <a:rPr lang="en-CZ" b="1" dirty="0"/>
              <a:t>je důležité LV neztotožňovat s výstupem analýzy </a:t>
            </a:r>
            <a:r>
              <a:rPr lang="en-CZ" dirty="0"/>
              <a:t>(tzv. </a:t>
            </a:r>
            <a:r>
              <a:rPr lang="en-GB" i="1" dirty="0"/>
              <a:t>o</a:t>
            </a:r>
            <a:r>
              <a:rPr lang="en-CZ" i="1" dirty="0"/>
              <a:t>peracionální LV</a:t>
            </a:r>
            <a:r>
              <a:rPr lang="en-CZ" dirty="0"/>
              <a:t>), jde vždy o teorií popsanou proměnnou, která koresponduje s něčím reálným</a:t>
            </a:r>
          </a:p>
          <a:p>
            <a:r>
              <a:rPr lang="en-CZ" dirty="0"/>
              <a:t>LVs můžou mít více forem – nominální, spojitá,… V FA jde vždy o spojitou LV (lidé se liší v míře atributu)</a:t>
            </a:r>
          </a:p>
        </p:txBody>
      </p:sp>
    </p:spTree>
    <p:extLst>
      <p:ext uri="{BB962C8B-B14F-4D97-AF65-F5344CB8AC3E}">
        <p14:creationId xmlns:p14="http://schemas.microsoft.com/office/powerpoint/2010/main" val="1265043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372A4-B215-04D2-0090-9529E10E6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Take home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D2C4F-B498-1A46-35CC-BB6E3368F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10058400" cy="4023360"/>
          </a:xfrm>
        </p:spPr>
        <p:txBody>
          <a:bodyPr/>
          <a:lstStyle/>
          <a:p>
            <a:r>
              <a:rPr lang="en-CZ" dirty="0"/>
              <a:t>1. Faktorová analýza (FA) je jeden ze způsobů testování teoretických očekávání spojených se vztahem mezi atributem a nástrojem</a:t>
            </a:r>
          </a:p>
          <a:p>
            <a:r>
              <a:rPr lang="en-CZ" dirty="0"/>
              <a:t>2. FA očekává latentní proměnnou, o které jde uvažovat jako o obtížně pozorovatelné, ale existující proměnné, která způsobuje pozorování</a:t>
            </a:r>
          </a:p>
        </p:txBody>
      </p:sp>
    </p:spTree>
    <p:extLst>
      <p:ext uri="{BB962C8B-B14F-4D97-AF65-F5344CB8AC3E}">
        <p14:creationId xmlns:p14="http://schemas.microsoft.com/office/powerpoint/2010/main" val="2649553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372A4-B215-04D2-0090-9529E10E6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Historie 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D2C4F-B498-1A46-35CC-BB6E3368F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10058400" cy="4023360"/>
          </a:xfrm>
        </p:spPr>
        <p:txBody>
          <a:bodyPr/>
          <a:lstStyle/>
          <a:p>
            <a:r>
              <a:rPr lang="en-CZ" dirty="0"/>
              <a:t>Počátky u Spearmana, který se snažil vysvětlit korelace inteligenčních subtestů</a:t>
            </a:r>
          </a:p>
          <a:p>
            <a:r>
              <a:rPr lang="en-CZ" dirty="0"/>
              <a:t>Později ji zdokonaloval Thurstone (kniha </a:t>
            </a:r>
            <a:r>
              <a:rPr lang="en-CZ" i="1" dirty="0"/>
              <a:t>Vectors of Mind</a:t>
            </a:r>
            <a:r>
              <a:rPr lang="en-CZ" dirty="0"/>
              <a:t>)</a:t>
            </a:r>
          </a:p>
          <a:p>
            <a:r>
              <a:rPr lang="en-CZ" dirty="0"/>
              <a:t>Následně se stala důležitým nástrojem pro rozvoj psychologických teorií</a:t>
            </a:r>
          </a:p>
          <a:p>
            <a:r>
              <a:rPr lang="en-CZ" dirty="0"/>
              <a:t>V 70. letech Jöreskog přišel s “konfirmační” FA, paralelně s tím se rozvíjely modely z Teorie odpovědi na položku (IRT), které umožnily další aplikace ve vzdělávání (Rasch, Birnbaum)</a:t>
            </a:r>
          </a:p>
          <a:p>
            <a:r>
              <a:rPr lang="en-CZ" dirty="0"/>
              <a:t>Dnes je FA členem široké rodiny mnoha různých modelů s latentní proměnnou</a:t>
            </a:r>
          </a:p>
        </p:txBody>
      </p:sp>
    </p:spTree>
    <p:extLst>
      <p:ext uri="{BB962C8B-B14F-4D97-AF65-F5344CB8AC3E}">
        <p14:creationId xmlns:p14="http://schemas.microsoft.com/office/powerpoint/2010/main" val="2817914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 v kostce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Pokud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a zároveň</a:t>
            </a:r>
          </a:p>
          <a:p>
            <a:endParaRPr lang="cs-CZ" dirty="0"/>
          </a:p>
          <a:p>
            <a:r>
              <a:rPr lang="cs-CZ" dirty="0"/>
              <a:t>                                                     ,</a:t>
            </a:r>
          </a:p>
          <a:p>
            <a:r>
              <a:rPr lang="cs-CZ" dirty="0"/>
              <a:t>pak platí: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38682" y="1845735"/>
            <a:ext cx="4216998" cy="4023360"/>
          </a:xfrm>
        </p:spPr>
        <p:txBody>
          <a:bodyPr/>
          <a:lstStyle/>
          <a:p>
            <a:r>
              <a:rPr lang="cs-CZ" dirty="0"/>
              <a:t>Metaforické pochopení FA nestačí. </a:t>
            </a:r>
            <a:br>
              <a:rPr lang="cs-CZ" dirty="0"/>
            </a:br>
            <a:r>
              <a:rPr lang="cs-CZ" dirty="0"/>
              <a:t>Je nezbytně nutné skutečně rozumět analytickému principu. </a:t>
            </a:r>
          </a:p>
          <a:p>
            <a:r>
              <a:rPr lang="cs-CZ" b="1" dirty="0"/>
              <a:t>Uvedené vzorce je bezpodmínečně nutné chápat, znát a umět použít.</a:t>
            </a:r>
            <a:endParaRPr lang="cs-CZ" dirty="0"/>
          </a:p>
          <a:p>
            <a:r>
              <a:rPr lang="cs-CZ" dirty="0"/>
              <a:t>Jsou jednoduché; zbytek hodiny se je pokusíme interpretovat.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55" y="2173662"/>
            <a:ext cx="6361579" cy="58290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16" y="3084494"/>
            <a:ext cx="3797955" cy="101376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64" y="4463035"/>
            <a:ext cx="10983895" cy="144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13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FFFBA-3A9C-38F6-010A-98633855B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Common Factor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7D6AE-106E-EDBA-4711-213E2C58C1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10058400" cy="4023360"/>
          </a:xfrm>
        </p:spPr>
        <p:txBody>
          <a:bodyPr/>
          <a:lstStyle/>
          <a:p>
            <a:r>
              <a:rPr lang="en-CZ" dirty="0"/>
              <a:t>Řekněme, že nás zajímá </a:t>
            </a:r>
            <a:r>
              <a:rPr lang="en-CZ" b="1" u="sng" dirty="0"/>
              <a:t>schopnost hrát šachy</a:t>
            </a:r>
            <a:r>
              <a:rPr lang="en-CZ" dirty="0"/>
              <a:t>.</a:t>
            </a:r>
          </a:p>
          <a:p>
            <a:r>
              <a:rPr lang="en-CZ" dirty="0"/>
              <a:t>Nemůžeme ji pozorovat přímo, jde tedy o latentní proměnnou.</a:t>
            </a:r>
          </a:p>
          <a:p>
            <a:r>
              <a:rPr lang="en-CZ" dirty="0"/>
              <a:t>Projevuje se skrze jednotlivé šachové partie.</a:t>
            </a:r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55116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FFFBA-3A9C-38F6-010A-98633855B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Common Factor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7D6AE-106E-EDBA-4711-213E2C58C1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10058400" cy="4023360"/>
          </a:xfrm>
        </p:spPr>
        <p:txBody>
          <a:bodyPr/>
          <a:lstStyle/>
          <a:p>
            <a:r>
              <a:rPr lang="en-CZ" dirty="0"/>
              <a:t>Řekněme, že nás zajímá </a:t>
            </a:r>
            <a:r>
              <a:rPr lang="en-CZ" b="1" u="sng" dirty="0"/>
              <a:t>schopnost hrát šachy</a:t>
            </a:r>
            <a:r>
              <a:rPr lang="en-CZ" dirty="0"/>
              <a:t>.</a:t>
            </a:r>
          </a:p>
          <a:p>
            <a:r>
              <a:rPr lang="en-CZ" dirty="0"/>
              <a:t>Nemůžeme ji pozorovat přímo, jde tedy o latentní proměnnou.</a:t>
            </a:r>
          </a:p>
          <a:p>
            <a:r>
              <a:rPr lang="en-CZ" dirty="0"/>
              <a:t>Projevuje se skrze jednotlivé šachové partie.</a:t>
            </a:r>
          </a:p>
          <a:p>
            <a:r>
              <a:rPr lang="en-CZ" u="sng" dirty="0"/>
              <a:t>MVs (“položky”):</a:t>
            </a:r>
          </a:p>
          <a:p>
            <a:r>
              <a:rPr lang="en-CZ" dirty="0"/>
              <a:t>- kolikrát z 10 her porazil*a cvičenou opici?</a:t>
            </a:r>
          </a:p>
          <a:p>
            <a:r>
              <a:rPr lang="en-CZ" dirty="0"/>
              <a:t>- kolikrát z 10 her porazil*a okresního mistra v šachu?</a:t>
            </a:r>
          </a:p>
          <a:p>
            <a:r>
              <a:rPr lang="en-CZ" dirty="0"/>
              <a:t>- kolikrát z 10 her porazil*a Magnuse Carlsena?</a:t>
            </a:r>
          </a:p>
          <a:p>
            <a:r>
              <a:rPr lang="en-CZ" dirty="0"/>
              <a:t>- …</a:t>
            </a:r>
          </a:p>
          <a:p>
            <a:r>
              <a:rPr lang="en-CZ" dirty="0"/>
              <a:t>- …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CA8C10C-5A3C-AD49-4612-68EEC07D6465}"/>
              </a:ext>
            </a:extLst>
          </p:cNvPr>
          <p:cNvSpPr/>
          <p:nvPr/>
        </p:nvSpPr>
        <p:spPr>
          <a:xfrm>
            <a:off x="9102436" y="3782291"/>
            <a:ext cx="1330037" cy="1219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3B44A8-D0B8-19E2-AA28-2DCBF2762260}"/>
              </a:ext>
            </a:extLst>
          </p:cNvPr>
          <p:cNvCxnSpPr>
            <a:cxnSpLocks/>
            <a:stCxn id="7" idx="2"/>
          </p:cNvCxnSpPr>
          <p:nvPr/>
        </p:nvCxnSpPr>
        <p:spPr>
          <a:xfrm flipH="1" flipV="1">
            <a:off x="6844145" y="4281055"/>
            <a:ext cx="2258291" cy="11083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77FB93F-D7BE-A013-0187-5F61AFA77231}"/>
              </a:ext>
            </a:extLst>
          </p:cNvPr>
          <p:cNvCxnSpPr>
            <a:cxnSpLocks/>
          </p:cNvCxnSpPr>
          <p:nvPr/>
        </p:nvCxnSpPr>
        <p:spPr>
          <a:xfrm flipH="1" flipV="1">
            <a:off x="5888182" y="3796145"/>
            <a:ext cx="3214254" cy="59574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82F5F7F-6D28-6C1F-A656-1D75D4CE8EA2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6366163" y="4391891"/>
            <a:ext cx="2736273" cy="42010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84846DC-189C-CDA1-96EB-17322FF3C1B0}"/>
              </a:ext>
            </a:extLst>
          </p:cNvPr>
          <p:cNvSpPr txBox="1"/>
          <p:nvPr/>
        </p:nvSpPr>
        <p:spPr>
          <a:xfrm>
            <a:off x="8485147" y="5155877"/>
            <a:ext cx="2616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b="1" dirty="0"/>
              <a:t>SCHOPNOST HRÁT ŠACHY</a:t>
            </a:r>
          </a:p>
        </p:txBody>
      </p:sp>
    </p:spTree>
    <p:extLst>
      <p:ext uri="{BB962C8B-B14F-4D97-AF65-F5344CB8AC3E}">
        <p14:creationId xmlns:p14="http://schemas.microsoft.com/office/powerpoint/2010/main" val="2064120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FFFBA-3A9C-38F6-010A-98633855B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Common Factor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7D6AE-106E-EDBA-4711-213E2C58C1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10058400" cy="4023360"/>
          </a:xfrm>
        </p:spPr>
        <p:txBody>
          <a:bodyPr/>
          <a:lstStyle/>
          <a:p>
            <a:r>
              <a:rPr lang="en-CZ" u="sng" dirty="0"/>
              <a:t>MVs (“položky”):</a:t>
            </a:r>
          </a:p>
          <a:p>
            <a:r>
              <a:rPr lang="en-CZ" dirty="0"/>
              <a:t>- kolikrát z 10 her porazil*a cvičenou opici?</a:t>
            </a:r>
          </a:p>
          <a:p>
            <a:r>
              <a:rPr lang="en-CZ" dirty="0"/>
              <a:t>- kolikrát z 10 her porazil*a okresního mistra v šachu?</a:t>
            </a:r>
          </a:p>
          <a:p>
            <a:r>
              <a:rPr lang="en-CZ" dirty="0"/>
              <a:t>- kolikrát z 10 her porazil*a Magnuse Carlsena?</a:t>
            </a:r>
          </a:p>
          <a:p>
            <a:endParaRPr lang="en-CZ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CA8C10C-5A3C-AD49-4612-68EEC07D6465}"/>
              </a:ext>
            </a:extLst>
          </p:cNvPr>
          <p:cNvSpPr/>
          <p:nvPr/>
        </p:nvSpPr>
        <p:spPr>
          <a:xfrm>
            <a:off x="9095716" y="2369127"/>
            <a:ext cx="1330037" cy="1219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3B44A8-D0B8-19E2-AA28-2DCBF2762260}"/>
              </a:ext>
            </a:extLst>
          </p:cNvPr>
          <p:cNvCxnSpPr>
            <a:cxnSpLocks/>
            <a:stCxn id="7" idx="2"/>
          </p:cNvCxnSpPr>
          <p:nvPr/>
        </p:nvCxnSpPr>
        <p:spPr>
          <a:xfrm flipH="1" flipV="1">
            <a:off x="6837425" y="2867891"/>
            <a:ext cx="2258291" cy="11083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77FB93F-D7BE-A013-0187-5F61AFA77231}"/>
              </a:ext>
            </a:extLst>
          </p:cNvPr>
          <p:cNvCxnSpPr>
            <a:cxnSpLocks/>
          </p:cNvCxnSpPr>
          <p:nvPr/>
        </p:nvCxnSpPr>
        <p:spPr>
          <a:xfrm flipH="1" flipV="1">
            <a:off x="5881462" y="2382981"/>
            <a:ext cx="3214254" cy="59574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82F5F7F-6D28-6C1F-A656-1D75D4CE8EA2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6359443" y="2978727"/>
            <a:ext cx="2736273" cy="42010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84846DC-189C-CDA1-96EB-17322FF3C1B0}"/>
              </a:ext>
            </a:extLst>
          </p:cNvPr>
          <p:cNvSpPr txBox="1"/>
          <p:nvPr/>
        </p:nvSpPr>
        <p:spPr>
          <a:xfrm>
            <a:off x="8478427" y="3742713"/>
            <a:ext cx="2616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b="1" dirty="0"/>
              <a:t>SCHOPNOST HRÁT ŠACHY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DBDD0E-7BBB-0D23-A643-EF8D69FE5D12}"/>
              </a:ext>
            </a:extLst>
          </p:cNvPr>
          <p:cNvSpPr txBox="1"/>
          <p:nvPr/>
        </p:nvSpPr>
        <p:spPr>
          <a:xfrm>
            <a:off x="4684143" y="4033796"/>
            <a:ext cx="21532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sz="2400" dirty="0"/>
              <a:t>Adam: (9, 1, 0)</a:t>
            </a:r>
          </a:p>
          <a:p>
            <a:endParaRPr lang="en-CZ" sz="2400" dirty="0"/>
          </a:p>
          <a:p>
            <a:r>
              <a:rPr lang="en-CZ" sz="2400" dirty="0"/>
              <a:t>Bára: (10, 10, 1)</a:t>
            </a:r>
          </a:p>
          <a:p>
            <a:endParaRPr lang="en-CZ" sz="2400" dirty="0"/>
          </a:p>
          <a:p>
            <a:r>
              <a:rPr lang="en-CZ" sz="2400" dirty="0"/>
              <a:t>Cecil: (3, 0, 0</a:t>
            </a:r>
            <a:r>
              <a:rPr lang="en-CZ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0620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34A6A-415D-B605-AD30-879ED82C3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Common Factor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68EBF-FB47-3F2C-F8EF-AA93D6945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10058400" cy="4023360"/>
          </a:xfrm>
        </p:spPr>
        <p:txBody>
          <a:bodyPr>
            <a:normAutofit/>
          </a:bodyPr>
          <a:lstStyle/>
          <a:p>
            <a:r>
              <a:rPr lang="en-CZ" b="1" dirty="0"/>
              <a:t>Rozdílná schopnost hrát šachy </a:t>
            </a:r>
            <a:r>
              <a:rPr lang="en-CZ" dirty="0"/>
              <a:t>se projeví </a:t>
            </a:r>
            <a:r>
              <a:rPr lang="en-CZ" b="1" dirty="0"/>
              <a:t>rozdílnou úspěšností </a:t>
            </a:r>
            <a:r>
              <a:rPr lang="en-CZ" dirty="0"/>
              <a:t>na </a:t>
            </a:r>
            <a:r>
              <a:rPr lang="en-CZ" b="1" dirty="0"/>
              <a:t>různě obtížných </a:t>
            </a:r>
            <a:r>
              <a:rPr lang="en-CZ" dirty="0"/>
              <a:t>položkách</a:t>
            </a:r>
          </a:p>
          <a:p>
            <a:r>
              <a:rPr lang="en-CZ" dirty="0"/>
              <a:t>Z definice LV víme, že tento vztah nebude dokonalý, ale </a:t>
            </a:r>
            <a:r>
              <a:rPr lang="en-CZ" b="1" dirty="0"/>
              <a:t>zatížený chybou</a:t>
            </a:r>
          </a:p>
          <a:p>
            <a:pPr marL="0" indent="0">
              <a:buNone/>
            </a:pPr>
            <a:endParaRPr lang="en-CZ" dirty="0"/>
          </a:p>
          <a:p>
            <a:r>
              <a:rPr lang="en-CZ" dirty="0"/>
              <a:t>Na úrovni jedné položky tedy, v FA:</a:t>
            </a:r>
          </a:p>
          <a:p>
            <a:pPr marL="0" indent="0">
              <a:buNone/>
            </a:pPr>
            <a:endParaRPr lang="en-CZ" dirty="0"/>
          </a:p>
          <a:p>
            <a:r>
              <a:rPr lang="en-CZ" dirty="0"/>
              <a:t>Nebo:</a:t>
            </a:r>
          </a:p>
          <a:p>
            <a:endParaRPr lang="en-CZ" dirty="0"/>
          </a:p>
          <a:p>
            <a:endParaRPr lang="en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465001-DD9C-1B1E-99B8-2F34D4C7D26F}"/>
                  </a:ext>
                </a:extLst>
              </p:cNvPr>
              <p:cNvSpPr txBox="1"/>
              <p:nvPr/>
            </p:nvSpPr>
            <p:spPr>
              <a:xfrm>
                <a:off x="2385751" y="3672748"/>
                <a:ext cx="748145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𝐶𝑎𝑟𝑙𝑠𝑒𝑛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𝑜𝑏𝑡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íž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𝑛𝑜𝑠𝑡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𝑏𝑜𝑗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𝑠𝑐h𝑜𝑝𝑛𝑜𝑠𝑡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𝑐h𝑦𝑏𝑎</m:t>
                      </m:r>
                    </m:oMath>
                  </m:oMathPara>
                </a14:m>
                <a:endParaRPr lang="en-CZ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465001-DD9C-1B1E-99B8-2F34D4C7D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751" y="3672748"/>
                <a:ext cx="7481455" cy="461665"/>
              </a:xfrm>
              <a:prstGeom prst="rect">
                <a:avLst/>
              </a:prstGeom>
              <a:blipFill>
                <a:blip r:embed="rId2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1055E5-D4E0-0A82-1484-E2993000B55D}"/>
                  </a:ext>
                </a:extLst>
              </p:cNvPr>
              <p:cNvSpPr txBox="1"/>
              <p:nvPr/>
            </p:nvSpPr>
            <p:spPr>
              <a:xfrm>
                <a:off x="3048000" y="4586255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𝐶𝑎𝑟𝑙𝑠𝑒𝑛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𝜆𝜃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CZ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1055E5-D4E0-0A82-1484-E2993000B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586255"/>
                <a:ext cx="6096000" cy="461665"/>
              </a:xfrm>
              <a:prstGeom prst="rect">
                <a:avLst/>
              </a:prstGeom>
              <a:blipFill>
                <a:blip r:embed="rId3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678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34A6A-415D-B605-AD30-879ED82C3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Common Factor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68EBF-FB47-3F2C-F8EF-AA93D6945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10058400" cy="4023360"/>
          </a:xfrm>
        </p:spPr>
        <p:txBody>
          <a:bodyPr>
            <a:normAutofit/>
          </a:bodyPr>
          <a:lstStyle/>
          <a:p>
            <a:endParaRPr lang="en-CZ" dirty="0"/>
          </a:p>
          <a:p>
            <a:endParaRPr lang="en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1055E5-D4E0-0A82-1484-E2993000B55D}"/>
                  </a:ext>
                </a:extLst>
              </p:cNvPr>
              <p:cNvSpPr txBox="1"/>
              <p:nvPr/>
            </p:nvSpPr>
            <p:spPr>
              <a:xfrm>
                <a:off x="3048000" y="1981601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𝐶𝑎𝑟𝑙𝑠𝑒𝑛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𝜆𝜃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CZ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1055E5-D4E0-0A82-1484-E2993000B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981601"/>
                <a:ext cx="6096000" cy="461665"/>
              </a:xfrm>
              <a:prstGeom prst="rect">
                <a:avLst/>
              </a:prstGeom>
              <a:blipFill>
                <a:blip r:embed="rId2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2CA8B2-95C7-60D6-4EB3-8DE8ADBE9706}"/>
                  </a:ext>
                </a:extLst>
              </p:cNvPr>
              <p:cNvSpPr txBox="1"/>
              <p:nvPr/>
            </p:nvSpPr>
            <p:spPr>
              <a:xfrm>
                <a:off x="1938217" y="2579133"/>
                <a:ext cx="8376524" cy="4062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Z" sz="2400" dirty="0"/>
                  <a:t>Y … </a:t>
                </a:r>
                <a:r>
                  <a:rPr lang="en-CZ" sz="2400" b="1" dirty="0"/>
                  <a:t>odpověď na položku </a:t>
                </a:r>
                <a:r>
                  <a:rPr lang="en-CZ" sz="2400" dirty="0"/>
                  <a:t>(MV) označenou dolním indexem</a:t>
                </a:r>
              </a:p>
              <a:p>
                <a:endParaRPr lang="en-CZ" sz="2400" dirty="0"/>
              </a:p>
              <a:p>
                <a:pPr/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CZ" sz="2400" dirty="0"/>
                  <a:t> … </a:t>
                </a:r>
                <a:r>
                  <a:rPr lang="en-CZ" sz="2400" b="1" dirty="0"/>
                  <a:t>obtížnost položky </a:t>
                </a:r>
                <a:r>
                  <a:rPr lang="en-CZ" sz="2400" dirty="0"/>
                  <a:t>(nebo taky její průsečík / průměr)</a:t>
                </a:r>
              </a:p>
              <a:p>
                <a:pPr/>
                <a:r>
                  <a:rPr lang="en-CZ" sz="2400" i="1" dirty="0"/>
                  <a:t>Proč? Porazit Magnuse Carlsena je těžší než porazit cvičenou opici</a:t>
                </a:r>
              </a:p>
              <a:p>
                <a:pPr/>
                <a:endParaRPr lang="en-CZ" sz="2400" dirty="0"/>
              </a:p>
              <a:p>
                <a:pPr/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CZ" sz="2400" dirty="0"/>
                  <a:t> … </a:t>
                </a:r>
                <a:r>
                  <a:rPr lang="en-CZ" sz="2400" b="1" dirty="0"/>
                  <a:t>faktorový náboj </a:t>
                </a:r>
                <a:r>
                  <a:rPr lang="en-CZ" sz="2400" dirty="0"/>
                  <a:t>(těsnost vztahu mezi LV a MV)</a:t>
                </a:r>
              </a:p>
              <a:p>
                <a:pPr/>
                <a:r>
                  <a:rPr lang="en-CZ" sz="2400" i="1" dirty="0"/>
                  <a:t>Proč? Každá položka měří daný atribut různě dobře</a:t>
                </a:r>
              </a:p>
              <a:p>
                <a:pPr/>
                <a:endParaRPr lang="en-CZ" sz="2400" dirty="0"/>
              </a:p>
              <a:p>
                <a:pPr/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Z" sz="2400" dirty="0"/>
                  <a:t> ... </a:t>
                </a:r>
                <a:r>
                  <a:rPr lang="en-GB" sz="2400" b="1" dirty="0"/>
                  <a:t>c</a:t>
                </a:r>
                <a:r>
                  <a:rPr lang="en-CZ" sz="2400" b="1" dirty="0"/>
                  <a:t>hyba</a:t>
                </a:r>
              </a:p>
              <a:p>
                <a:pPr/>
                <a:r>
                  <a:rPr lang="en-CZ" sz="2400" i="1" dirty="0"/>
                  <a:t>Proč? Vztah mezi LV a MV není dokonalý</a:t>
                </a:r>
              </a:p>
              <a:p>
                <a:pPr/>
                <a:endParaRPr lang="en-CZ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2CA8B2-95C7-60D6-4EB3-8DE8ADBE9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217" y="2579133"/>
                <a:ext cx="8376524" cy="4062651"/>
              </a:xfrm>
              <a:prstGeom prst="rect">
                <a:avLst/>
              </a:prstGeom>
              <a:blipFill>
                <a:blip r:embed="rId3"/>
                <a:stretch>
                  <a:fillRect l="-1210" t="-1246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6246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EB3A2-9A11-FE1E-52EE-AE91A26B1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Common Factor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AC588-7C5A-4747-4CEC-32B5F418D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10058400" cy="4023360"/>
          </a:xfrm>
        </p:spPr>
        <p:txBody>
          <a:bodyPr/>
          <a:lstStyle/>
          <a:p>
            <a:endParaRPr lang="en-CZ" dirty="0"/>
          </a:p>
          <a:p>
            <a:endParaRPr lang="en-CZ" dirty="0"/>
          </a:p>
          <a:p>
            <a:r>
              <a:rPr lang="en-CZ" dirty="0"/>
              <a:t>Jde o regresi!</a:t>
            </a:r>
          </a:p>
          <a:p>
            <a:endParaRPr lang="en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B4CF40-3CE3-F224-F1DC-14256EF26043}"/>
                  </a:ext>
                </a:extLst>
              </p:cNvPr>
              <p:cNvSpPr txBox="1"/>
              <p:nvPr/>
            </p:nvSpPr>
            <p:spPr>
              <a:xfrm>
                <a:off x="3048000" y="1981601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𝐶𝑎𝑟𝑙𝑠𝑒𝑛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𝜆𝜃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CZ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B4CF40-3CE3-F224-F1DC-14256EF26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981601"/>
                <a:ext cx="6096000" cy="461665"/>
              </a:xfrm>
              <a:prstGeom prst="rect">
                <a:avLst/>
              </a:prstGeom>
              <a:blipFill>
                <a:blip r:embed="rId2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61E0EF-A479-3A58-1848-641E844FF7FA}"/>
                  </a:ext>
                </a:extLst>
              </p:cNvPr>
              <p:cNvSpPr txBox="1"/>
              <p:nvPr/>
            </p:nvSpPr>
            <p:spPr>
              <a:xfrm>
                <a:off x="3048000" y="3244334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𝐶𝑎𝑟𝑙𝑠𝑒𝑛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𝑏𝑋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CZ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61E0EF-A479-3A58-1848-641E844FF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244334"/>
                <a:ext cx="6096000" cy="461665"/>
              </a:xfrm>
              <a:prstGeom prst="rect">
                <a:avLst/>
              </a:prstGeom>
              <a:blipFill>
                <a:blip r:embed="rId3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6990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58075-C150-995D-93FA-99CE9ABBB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Chyba v 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134AB-AD92-BE9A-FF69-E501C4A655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399" cy="4023360"/>
          </a:xfrm>
        </p:spPr>
        <p:txBody>
          <a:bodyPr>
            <a:normAutofit lnSpcReduction="10000"/>
          </a:bodyPr>
          <a:lstStyle/>
          <a:p>
            <a:r>
              <a:rPr lang="en-CZ" b="1" dirty="0"/>
              <a:t>Co je myšlenou chybou?</a:t>
            </a:r>
          </a:p>
          <a:p>
            <a:endParaRPr lang="en-CZ" dirty="0"/>
          </a:p>
          <a:p>
            <a:r>
              <a:rPr lang="en-CZ" dirty="0"/>
              <a:t>Nedokonalost vztahu mezi LV a MV je daná: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N</a:t>
            </a:r>
            <a:r>
              <a:rPr lang="en-CZ" dirty="0"/>
              <a:t>áhodnými (nesystematickými) vlivy (</a:t>
            </a:r>
            <a:r>
              <a:rPr lang="en-CZ" b="1" dirty="0"/>
              <a:t>chybový rozptyl</a:t>
            </a:r>
            <a:r>
              <a:rPr lang="en-CZ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CZ" dirty="0"/>
              <a:t>Systematickými vlivy specifickými pro danou MV (</a:t>
            </a:r>
            <a:r>
              <a:rPr lang="en-CZ" b="1" dirty="0"/>
              <a:t>specifický rozptyl</a:t>
            </a:r>
            <a:r>
              <a:rPr lang="en-CZ" dirty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CZ" dirty="0"/>
          </a:p>
          <a:p>
            <a:pPr marL="0" indent="0">
              <a:buNone/>
            </a:pPr>
            <a:r>
              <a:rPr lang="en-CZ" dirty="0"/>
              <a:t>Oba zdroje chyby nemůžeme rozplést, pokud dvě MV nesdílí specifický rozptyl (tj. </a:t>
            </a:r>
            <a:r>
              <a:rPr lang="en-GB" dirty="0"/>
              <a:t>n</a:t>
            </a:r>
            <a:r>
              <a:rPr lang="en-CZ" dirty="0"/>
              <a:t>emají něco společného nad rámec efektu LV)</a:t>
            </a:r>
          </a:p>
          <a:p>
            <a:pPr marL="0" indent="0">
              <a:buNone/>
            </a:pPr>
            <a:endParaRPr lang="en-CZ" dirty="0"/>
          </a:p>
          <a:p>
            <a:pPr marL="0" indent="0">
              <a:buNone/>
            </a:pPr>
            <a:r>
              <a:rPr lang="en-CZ" dirty="0"/>
              <a:t>Společně tak mluvíme o </a:t>
            </a:r>
            <a:r>
              <a:rPr lang="en-CZ" b="1" dirty="0"/>
              <a:t>unikátním rozptylu</a:t>
            </a:r>
            <a:r>
              <a:rPr lang="en-CZ" dirty="0"/>
              <a:t>, který je složený z chybového a specifického.</a:t>
            </a:r>
          </a:p>
        </p:txBody>
      </p:sp>
    </p:spTree>
    <p:extLst>
      <p:ext uri="{BB962C8B-B14F-4D97-AF65-F5344CB8AC3E}">
        <p14:creationId xmlns:p14="http://schemas.microsoft.com/office/powerpoint/2010/main" val="1339862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58075-C150-995D-93FA-99CE9ABBB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Chyba v 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134AB-AD92-BE9A-FF69-E501C4A655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399" cy="4023360"/>
          </a:xfrm>
        </p:spPr>
        <p:txBody>
          <a:bodyPr>
            <a:normAutofit/>
          </a:bodyPr>
          <a:lstStyle/>
          <a:p>
            <a:r>
              <a:rPr lang="en-CZ" dirty="0"/>
              <a:t>Dále pokud:</a:t>
            </a:r>
          </a:p>
          <a:p>
            <a:endParaRPr lang="en-CZ" dirty="0"/>
          </a:p>
          <a:p>
            <a:endParaRPr lang="en-CZ" dirty="0"/>
          </a:p>
          <a:p>
            <a:endParaRPr lang="en-CZ" dirty="0"/>
          </a:p>
          <a:p>
            <a:r>
              <a:rPr lang="en-CZ" dirty="0"/>
              <a:t>Tak lze dovodit, že chyba </a:t>
            </a:r>
            <a:r>
              <a:rPr lang="en-CZ" i="1" dirty="0"/>
              <a:t>u</a:t>
            </a:r>
            <a:r>
              <a:rPr lang="en-CZ" dirty="0"/>
              <a:t> je to, co zůstává nevysvětlené LV:</a:t>
            </a:r>
          </a:p>
          <a:p>
            <a:pPr marL="0" indent="0">
              <a:buNone/>
            </a:pPr>
            <a:endParaRPr lang="en-CZ" dirty="0"/>
          </a:p>
          <a:p>
            <a:pPr marL="0" indent="0">
              <a:buNone/>
            </a:pPr>
            <a:r>
              <a:rPr lang="en-CZ" dirty="0"/>
              <a:t>komunalita</a:t>
            </a:r>
          </a:p>
          <a:p>
            <a:endParaRPr lang="en-CZ" dirty="0"/>
          </a:p>
          <a:p>
            <a:endParaRPr lang="en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6AA0D8-3CF1-3D60-4A26-D60DAD9D2CC2}"/>
                  </a:ext>
                </a:extLst>
              </p:cNvPr>
              <p:cNvSpPr txBox="1"/>
              <p:nvPr/>
            </p:nvSpPr>
            <p:spPr>
              <a:xfrm>
                <a:off x="3048000" y="2648588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𝜆𝜃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CZ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6AA0D8-3CF1-3D60-4A26-D60DAD9D2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648588"/>
                <a:ext cx="6096000" cy="369332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8603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CD4CC-57D2-C708-F0B4-C402E8138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Multidimenzionalita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C2CAA-7BAF-0DA1-0ED5-3D2DAB5E05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399" cy="4023360"/>
          </a:xfrm>
        </p:spPr>
        <p:txBody>
          <a:bodyPr/>
          <a:lstStyle/>
          <a:p>
            <a:r>
              <a:rPr lang="en-CZ" dirty="0"/>
              <a:t>Faktorový model může obsahovat více LVs.</a:t>
            </a:r>
          </a:p>
          <a:p>
            <a:r>
              <a:rPr lang="en-CZ" dirty="0"/>
              <a:t>Nový atribut: </a:t>
            </a:r>
            <a:r>
              <a:rPr lang="en-CZ" b="1" u="sng" dirty="0"/>
              <a:t>boxerská zdatnost</a:t>
            </a:r>
          </a:p>
          <a:p>
            <a:r>
              <a:rPr lang="en-CZ" b="1" u="sng" dirty="0"/>
              <a:t>MVs: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Kolikrát</a:t>
            </a:r>
            <a:r>
              <a:rPr lang="en-GB" dirty="0"/>
              <a:t> z 10 </a:t>
            </a:r>
            <a:r>
              <a:rPr lang="en-GB" dirty="0" err="1"/>
              <a:t>boxerských</a:t>
            </a:r>
            <a:r>
              <a:rPr lang="en-GB" dirty="0"/>
              <a:t> </a:t>
            </a:r>
            <a:r>
              <a:rPr lang="en-GB" dirty="0" err="1"/>
              <a:t>zápasů</a:t>
            </a:r>
            <a:r>
              <a:rPr lang="en-GB" dirty="0"/>
              <a:t> </a:t>
            </a:r>
            <a:r>
              <a:rPr lang="en-GB" dirty="0" err="1"/>
              <a:t>porazil</a:t>
            </a:r>
            <a:r>
              <a:rPr lang="en-GB" dirty="0"/>
              <a:t>*a </a:t>
            </a:r>
            <a:r>
              <a:rPr lang="en-GB" dirty="0" err="1"/>
              <a:t>cvičenou</a:t>
            </a:r>
            <a:r>
              <a:rPr lang="en-GB" dirty="0"/>
              <a:t> </a:t>
            </a:r>
            <a:r>
              <a:rPr lang="en-GB" dirty="0" err="1"/>
              <a:t>opici</a:t>
            </a:r>
            <a:r>
              <a:rPr lang="en-GB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Kolikrát</a:t>
            </a:r>
            <a:r>
              <a:rPr lang="en-GB" dirty="0"/>
              <a:t> z 10 </a:t>
            </a:r>
            <a:r>
              <a:rPr lang="en-GB" dirty="0" err="1"/>
              <a:t>boxerských</a:t>
            </a:r>
            <a:r>
              <a:rPr lang="en-GB" dirty="0"/>
              <a:t> </a:t>
            </a:r>
            <a:r>
              <a:rPr lang="en-GB" dirty="0" err="1"/>
              <a:t>zápasů</a:t>
            </a:r>
            <a:r>
              <a:rPr lang="en-GB" dirty="0"/>
              <a:t> </a:t>
            </a:r>
            <a:r>
              <a:rPr lang="en-GB" dirty="0" err="1"/>
              <a:t>porazil</a:t>
            </a:r>
            <a:r>
              <a:rPr lang="en-GB" dirty="0"/>
              <a:t>*a </a:t>
            </a:r>
            <a:r>
              <a:rPr lang="en-GB" dirty="0" err="1"/>
              <a:t>okresního</a:t>
            </a:r>
            <a:r>
              <a:rPr lang="en-GB" dirty="0"/>
              <a:t> </a:t>
            </a:r>
            <a:r>
              <a:rPr lang="en-GB" dirty="0" err="1"/>
              <a:t>šachového</a:t>
            </a:r>
            <a:r>
              <a:rPr lang="en-GB" dirty="0"/>
              <a:t> </a:t>
            </a:r>
            <a:r>
              <a:rPr lang="en-GB" dirty="0" err="1"/>
              <a:t>mistra</a:t>
            </a:r>
            <a:r>
              <a:rPr lang="en-GB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Kolikrát</a:t>
            </a:r>
            <a:r>
              <a:rPr lang="en-GB" dirty="0"/>
              <a:t> z 10 </a:t>
            </a:r>
            <a:r>
              <a:rPr lang="en-GB" dirty="0" err="1"/>
              <a:t>boxerských</a:t>
            </a:r>
            <a:r>
              <a:rPr lang="en-GB" dirty="0"/>
              <a:t> </a:t>
            </a:r>
            <a:r>
              <a:rPr lang="en-GB" dirty="0" err="1"/>
              <a:t>zápasů</a:t>
            </a:r>
            <a:r>
              <a:rPr lang="en-GB" dirty="0"/>
              <a:t> </a:t>
            </a:r>
            <a:r>
              <a:rPr lang="en-GB" dirty="0" err="1"/>
              <a:t>porazil</a:t>
            </a:r>
            <a:r>
              <a:rPr lang="en-GB" dirty="0"/>
              <a:t>*a </a:t>
            </a:r>
            <a:r>
              <a:rPr lang="en-GB" dirty="0" err="1"/>
              <a:t>Magnuse</a:t>
            </a:r>
            <a:r>
              <a:rPr lang="en-GB" dirty="0"/>
              <a:t> </a:t>
            </a:r>
            <a:r>
              <a:rPr lang="en-GB" dirty="0" err="1"/>
              <a:t>Carlsena</a:t>
            </a:r>
            <a:r>
              <a:rPr lang="en-GB" dirty="0"/>
              <a:t>?</a:t>
            </a:r>
          </a:p>
          <a:p>
            <a:pPr marL="0" indent="0">
              <a:buNone/>
            </a:pPr>
            <a:endParaRPr lang="en-GB" b="1" u="sng" dirty="0"/>
          </a:p>
          <a:p>
            <a:pPr marL="0" indent="0">
              <a:buNone/>
            </a:pPr>
            <a:endParaRPr lang="en-GB" b="1" u="sng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060A305-B1F0-70FC-C924-9836145EA94B}"/>
              </a:ext>
            </a:extLst>
          </p:cNvPr>
          <p:cNvSpPr/>
          <p:nvPr/>
        </p:nvSpPr>
        <p:spPr>
          <a:xfrm>
            <a:off x="10429703" y="2819400"/>
            <a:ext cx="1330037" cy="1219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C02BBB6-3501-C191-F7B0-FD65C33D94C8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7775383" y="3429000"/>
            <a:ext cx="2654320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9D1C44-C9B3-8D5E-154C-F350893F05B3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8927971" y="3429000"/>
            <a:ext cx="1501732" cy="39992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A5C3E5C-D905-EA55-40E4-7EB401F939E5}"/>
              </a:ext>
            </a:extLst>
          </p:cNvPr>
          <p:cNvSpPr txBox="1"/>
          <p:nvPr/>
        </p:nvSpPr>
        <p:spPr>
          <a:xfrm>
            <a:off x="9316335" y="2224723"/>
            <a:ext cx="2616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b="1" dirty="0"/>
              <a:t>BOXERSKÁ ZDATNOST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3DAA004-3348-0FD2-9B0D-61753CD9BB27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8507058" y="3429000"/>
            <a:ext cx="1922645" cy="889777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62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E580D-45F4-3DC2-A252-B6148192A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Multidimenzionalita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EBBAD-C9A3-F46C-B944-AB5DD27CB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Kolikrát</a:t>
            </a:r>
            <a:r>
              <a:rPr lang="en-GB" dirty="0"/>
              <a:t> z 10 </a:t>
            </a:r>
            <a:r>
              <a:rPr lang="en-GB" dirty="0" err="1"/>
              <a:t>boxerských</a:t>
            </a:r>
            <a:r>
              <a:rPr lang="en-GB" dirty="0"/>
              <a:t> </a:t>
            </a:r>
            <a:r>
              <a:rPr lang="en-GB" dirty="0" err="1"/>
              <a:t>zápasů</a:t>
            </a:r>
            <a:r>
              <a:rPr lang="en-GB" dirty="0"/>
              <a:t> </a:t>
            </a:r>
            <a:r>
              <a:rPr lang="en-GB" dirty="0" err="1"/>
              <a:t>porazil</a:t>
            </a:r>
            <a:r>
              <a:rPr lang="en-GB" dirty="0"/>
              <a:t>*a </a:t>
            </a:r>
            <a:r>
              <a:rPr lang="en-GB" dirty="0" err="1"/>
              <a:t>cvičenou</a:t>
            </a:r>
            <a:r>
              <a:rPr lang="en-GB" dirty="0"/>
              <a:t> </a:t>
            </a:r>
            <a:r>
              <a:rPr lang="en-GB" dirty="0" err="1"/>
              <a:t>opici</a:t>
            </a:r>
            <a:r>
              <a:rPr lang="en-GB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Kolikrát</a:t>
            </a:r>
            <a:r>
              <a:rPr lang="en-GB" dirty="0"/>
              <a:t> z 10 </a:t>
            </a:r>
            <a:r>
              <a:rPr lang="en-GB" dirty="0" err="1"/>
              <a:t>boxerských</a:t>
            </a:r>
            <a:r>
              <a:rPr lang="en-GB" dirty="0"/>
              <a:t> </a:t>
            </a:r>
            <a:r>
              <a:rPr lang="en-GB" dirty="0" err="1"/>
              <a:t>zápasů</a:t>
            </a:r>
            <a:r>
              <a:rPr lang="en-GB" dirty="0"/>
              <a:t> </a:t>
            </a:r>
            <a:r>
              <a:rPr lang="en-GB" dirty="0" err="1"/>
              <a:t>porazil</a:t>
            </a:r>
            <a:r>
              <a:rPr lang="en-GB" dirty="0"/>
              <a:t>*a </a:t>
            </a:r>
            <a:r>
              <a:rPr lang="en-GB" dirty="0" err="1"/>
              <a:t>okresního</a:t>
            </a:r>
            <a:r>
              <a:rPr lang="en-GB" dirty="0"/>
              <a:t> </a:t>
            </a:r>
            <a:r>
              <a:rPr lang="en-GB" dirty="0" err="1"/>
              <a:t>šachového</a:t>
            </a:r>
            <a:r>
              <a:rPr lang="en-GB" dirty="0"/>
              <a:t> </a:t>
            </a:r>
            <a:r>
              <a:rPr lang="en-GB" dirty="0" err="1"/>
              <a:t>mistra</a:t>
            </a:r>
            <a:r>
              <a:rPr lang="en-GB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Kolikrát</a:t>
            </a:r>
            <a:r>
              <a:rPr lang="en-GB" dirty="0"/>
              <a:t> z 10 </a:t>
            </a:r>
            <a:r>
              <a:rPr lang="en-GB" dirty="0" err="1"/>
              <a:t>boxerských</a:t>
            </a:r>
            <a:r>
              <a:rPr lang="en-GB" dirty="0"/>
              <a:t> </a:t>
            </a:r>
            <a:r>
              <a:rPr lang="en-GB" dirty="0" err="1"/>
              <a:t>zápasů</a:t>
            </a:r>
            <a:r>
              <a:rPr lang="en-GB" dirty="0"/>
              <a:t> </a:t>
            </a:r>
            <a:r>
              <a:rPr lang="en-GB" dirty="0" err="1"/>
              <a:t>porazil</a:t>
            </a:r>
            <a:r>
              <a:rPr lang="en-GB" dirty="0"/>
              <a:t>*a </a:t>
            </a:r>
            <a:r>
              <a:rPr lang="en-GB" dirty="0" err="1"/>
              <a:t>Magnuse</a:t>
            </a:r>
            <a:r>
              <a:rPr lang="en-GB" dirty="0"/>
              <a:t> </a:t>
            </a:r>
            <a:r>
              <a:rPr lang="en-GB" dirty="0" err="1"/>
              <a:t>Carlsena</a:t>
            </a:r>
            <a:r>
              <a:rPr lang="en-GB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Z" dirty="0"/>
              <a:t>Kolikrát z 10 her porazil*a cvičenou opici?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Z" dirty="0"/>
              <a:t>Kolikrát z 10 her porazil*a okresního mistra v šachu?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Z" dirty="0"/>
              <a:t>Kolikrát z 10 her porazil*a Magnuse Carlsena?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86889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665D1-4AEF-D626-4A46-573672FCE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Konceptuální úvod do 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B9D0B-ED3B-E3BB-E343-447F3F421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Z" sz="2400" dirty="0"/>
              <a:t> Faktorová analýza a realismus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Z" sz="2400" dirty="0"/>
              <a:t> Latentní proměnné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Z" sz="2400" dirty="0"/>
              <a:t> Faktorová analýza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Z" sz="2000" dirty="0"/>
              <a:t>Specifikace FA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Z" sz="2000" dirty="0"/>
              <a:t>Datový model FA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Z" sz="2000" dirty="0"/>
              <a:t>Common Factor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Z" sz="2000" dirty="0"/>
              <a:t>Druhy FA</a:t>
            </a:r>
          </a:p>
        </p:txBody>
      </p:sp>
    </p:spTree>
    <p:extLst>
      <p:ext uri="{BB962C8B-B14F-4D97-AF65-F5344CB8AC3E}">
        <p14:creationId xmlns:p14="http://schemas.microsoft.com/office/powerpoint/2010/main" val="3728395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5C82712E-C966-7AF0-8382-BDFF0B39AC33}"/>
              </a:ext>
            </a:extLst>
          </p:cNvPr>
          <p:cNvSpPr/>
          <p:nvPr/>
        </p:nvSpPr>
        <p:spPr>
          <a:xfrm>
            <a:off x="2576946" y="387927"/>
            <a:ext cx="1163781" cy="120534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Z" dirty="0"/>
              <a:t>BOX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03B6201-A569-CEA9-2B23-F77420EF7FA6}"/>
              </a:ext>
            </a:extLst>
          </p:cNvPr>
          <p:cNvSpPr/>
          <p:nvPr/>
        </p:nvSpPr>
        <p:spPr>
          <a:xfrm>
            <a:off x="8472058" y="387927"/>
            <a:ext cx="1163781" cy="120534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Z" dirty="0"/>
              <a:t>ŠACHY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8691B7-E58D-9F9E-43F2-DD24D1D8D2A0}"/>
              </a:ext>
            </a:extLst>
          </p:cNvPr>
          <p:cNvSpPr/>
          <p:nvPr/>
        </p:nvSpPr>
        <p:spPr>
          <a:xfrm>
            <a:off x="955964" y="3429000"/>
            <a:ext cx="1288472" cy="9767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Z" sz="1400" dirty="0"/>
              <a:t>BOX_OPICE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01B4C-60A8-E27D-2CAD-1E6F8EBDE02E}"/>
              </a:ext>
            </a:extLst>
          </p:cNvPr>
          <p:cNvSpPr/>
          <p:nvPr/>
        </p:nvSpPr>
        <p:spPr>
          <a:xfrm>
            <a:off x="2452255" y="3429000"/>
            <a:ext cx="1288472" cy="9767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Z" sz="1400" dirty="0"/>
              <a:t>BOX_MISTR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8F38A1-1B9A-B1A9-9A6F-060B381A63F8}"/>
              </a:ext>
            </a:extLst>
          </p:cNvPr>
          <p:cNvSpPr/>
          <p:nvPr/>
        </p:nvSpPr>
        <p:spPr>
          <a:xfrm>
            <a:off x="3948546" y="3429000"/>
            <a:ext cx="1288472" cy="9767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Z" sz="1400" dirty="0"/>
              <a:t>BOX_MAGNUS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448966-15D0-2108-015F-AF755801B421}"/>
              </a:ext>
            </a:extLst>
          </p:cNvPr>
          <p:cNvSpPr/>
          <p:nvPr/>
        </p:nvSpPr>
        <p:spPr>
          <a:xfrm>
            <a:off x="6954984" y="3428997"/>
            <a:ext cx="1288472" cy="9767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Z" sz="1400" dirty="0"/>
              <a:t>ŠACHY_OPICE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A3690B-CC8D-2C8D-1929-07A20354C87E}"/>
              </a:ext>
            </a:extLst>
          </p:cNvPr>
          <p:cNvSpPr/>
          <p:nvPr/>
        </p:nvSpPr>
        <p:spPr>
          <a:xfrm>
            <a:off x="8472057" y="3428997"/>
            <a:ext cx="1288472" cy="9767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Z" sz="1400" dirty="0"/>
              <a:t>ŠACHY_MISTR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C3CEC6-1898-2782-B2F7-557991CC5843}"/>
              </a:ext>
            </a:extLst>
          </p:cNvPr>
          <p:cNvSpPr/>
          <p:nvPr/>
        </p:nvSpPr>
        <p:spPr>
          <a:xfrm>
            <a:off x="9989130" y="3428998"/>
            <a:ext cx="1288472" cy="9767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Z" sz="1200" dirty="0"/>
              <a:t>ŠACHY_MAGNUS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DD2A4B3-64F0-B12F-8DD3-1FD30AED01A6}"/>
              </a:ext>
            </a:extLst>
          </p:cNvPr>
          <p:cNvCxnSpPr>
            <a:stCxn id="11" idx="3"/>
          </p:cNvCxnSpPr>
          <p:nvPr/>
        </p:nvCxnSpPr>
        <p:spPr>
          <a:xfrm flipH="1">
            <a:off x="1717964" y="1416753"/>
            <a:ext cx="1029414" cy="2012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92F1C95-307C-8B07-B44A-B4A920F6352C}"/>
              </a:ext>
            </a:extLst>
          </p:cNvPr>
          <p:cNvCxnSpPr>
            <a:cxnSpLocks/>
            <a:stCxn id="11" idx="4"/>
            <a:endCxn id="14" idx="0"/>
          </p:cNvCxnSpPr>
          <p:nvPr/>
        </p:nvCxnSpPr>
        <p:spPr>
          <a:xfrm flipH="1">
            <a:off x="3096491" y="1593272"/>
            <a:ext cx="62346" cy="1835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6914059-E7BA-C260-CCB3-C22F3AE22856}"/>
              </a:ext>
            </a:extLst>
          </p:cNvPr>
          <p:cNvCxnSpPr>
            <a:cxnSpLocks/>
            <a:stCxn id="11" idx="5"/>
            <a:endCxn id="15" idx="0"/>
          </p:cNvCxnSpPr>
          <p:nvPr/>
        </p:nvCxnSpPr>
        <p:spPr>
          <a:xfrm>
            <a:off x="3570295" y="1416753"/>
            <a:ext cx="1022487" cy="2012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4E6F03B-D429-5277-696E-379C5B9921A3}"/>
              </a:ext>
            </a:extLst>
          </p:cNvPr>
          <p:cNvCxnSpPr>
            <a:cxnSpLocks/>
            <a:stCxn id="12" idx="5"/>
          </p:cNvCxnSpPr>
          <p:nvPr/>
        </p:nvCxnSpPr>
        <p:spPr>
          <a:xfrm>
            <a:off x="9465407" y="1416753"/>
            <a:ext cx="1548962" cy="2100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036381C-5366-B55F-C2F6-4B0E111EB12C}"/>
              </a:ext>
            </a:extLst>
          </p:cNvPr>
          <p:cNvCxnSpPr>
            <a:cxnSpLocks/>
            <a:stCxn id="12" idx="4"/>
            <a:endCxn id="17" idx="0"/>
          </p:cNvCxnSpPr>
          <p:nvPr/>
        </p:nvCxnSpPr>
        <p:spPr>
          <a:xfrm>
            <a:off x="9053949" y="1593272"/>
            <a:ext cx="62344" cy="1835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C6B4EFC-6A13-659F-4DC4-DFDEF25BA68D}"/>
              </a:ext>
            </a:extLst>
          </p:cNvPr>
          <p:cNvCxnSpPr>
            <a:cxnSpLocks/>
            <a:stCxn id="12" idx="3"/>
            <a:endCxn id="16" idx="0"/>
          </p:cNvCxnSpPr>
          <p:nvPr/>
        </p:nvCxnSpPr>
        <p:spPr>
          <a:xfrm flipH="1">
            <a:off x="7599220" y="1416753"/>
            <a:ext cx="1043270" cy="2012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D2F14955-CF5F-6F35-1ED7-2CD68B73F572}"/>
              </a:ext>
            </a:extLst>
          </p:cNvPr>
          <p:cNvSpPr/>
          <p:nvPr/>
        </p:nvSpPr>
        <p:spPr>
          <a:xfrm>
            <a:off x="1399309" y="5025611"/>
            <a:ext cx="401782" cy="4156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186C4-433E-3EEE-9E5D-53CDB909BA1E}"/>
              </a:ext>
            </a:extLst>
          </p:cNvPr>
          <p:cNvCxnSpPr>
            <a:stCxn id="37" idx="0"/>
            <a:endCxn id="13" idx="2"/>
          </p:cNvCxnSpPr>
          <p:nvPr/>
        </p:nvCxnSpPr>
        <p:spPr>
          <a:xfrm flipV="1">
            <a:off x="1600200" y="4405745"/>
            <a:ext cx="0" cy="619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1B3EAA4B-3BE8-D77E-B57E-ABF45C7411BD}"/>
              </a:ext>
            </a:extLst>
          </p:cNvPr>
          <p:cNvSpPr/>
          <p:nvPr/>
        </p:nvSpPr>
        <p:spPr>
          <a:xfrm>
            <a:off x="2895600" y="5056910"/>
            <a:ext cx="401782" cy="4156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A009D49-7ED7-0A6E-CCE8-59C10E19D4D2}"/>
              </a:ext>
            </a:extLst>
          </p:cNvPr>
          <p:cNvSpPr/>
          <p:nvPr/>
        </p:nvSpPr>
        <p:spPr>
          <a:xfrm>
            <a:off x="4391891" y="5056910"/>
            <a:ext cx="401782" cy="4156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50D32BB-5A34-7BE2-3430-76DFB21888A0}"/>
              </a:ext>
            </a:extLst>
          </p:cNvPr>
          <p:cNvSpPr/>
          <p:nvPr/>
        </p:nvSpPr>
        <p:spPr>
          <a:xfrm>
            <a:off x="7398329" y="5025605"/>
            <a:ext cx="401782" cy="4156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E648600-0209-7349-4F57-D568EA049D81}"/>
              </a:ext>
            </a:extLst>
          </p:cNvPr>
          <p:cNvSpPr/>
          <p:nvPr/>
        </p:nvSpPr>
        <p:spPr>
          <a:xfrm>
            <a:off x="8915402" y="5025605"/>
            <a:ext cx="401782" cy="4156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0F38CA5-6094-6E14-7E89-0F0982D3399B}"/>
              </a:ext>
            </a:extLst>
          </p:cNvPr>
          <p:cNvSpPr/>
          <p:nvPr/>
        </p:nvSpPr>
        <p:spPr>
          <a:xfrm>
            <a:off x="10432475" y="5025605"/>
            <a:ext cx="401782" cy="4156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8924C50-7729-32DC-6A22-69F84116BA95}"/>
              </a:ext>
            </a:extLst>
          </p:cNvPr>
          <p:cNvCxnSpPr/>
          <p:nvPr/>
        </p:nvCxnSpPr>
        <p:spPr>
          <a:xfrm flipV="1">
            <a:off x="3103418" y="4437044"/>
            <a:ext cx="0" cy="619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93876E4-303C-5703-DAEA-307D7DD8C526}"/>
              </a:ext>
            </a:extLst>
          </p:cNvPr>
          <p:cNvCxnSpPr/>
          <p:nvPr/>
        </p:nvCxnSpPr>
        <p:spPr>
          <a:xfrm flipV="1">
            <a:off x="4592782" y="4452441"/>
            <a:ext cx="0" cy="619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EA39FFA-FA5D-FA46-8F1B-AEDE339E8BAA}"/>
              </a:ext>
            </a:extLst>
          </p:cNvPr>
          <p:cNvCxnSpPr/>
          <p:nvPr/>
        </p:nvCxnSpPr>
        <p:spPr>
          <a:xfrm flipV="1">
            <a:off x="7578438" y="4405739"/>
            <a:ext cx="0" cy="619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EB62A91-77C3-6C54-3AAA-174BD37EF086}"/>
              </a:ext>
            </a:extLst>
          </p:cNvPr>
          <p:cNvCxnSpPr/>
          <p:nvPr/>
        </p:nvCxnSpPr>
        <p:spPr>
          <a:xfrm flipV="1">
            <a:off x="9116293" y="4405739"/>
            <a:ext cx="0" cy="619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6E12E1D-88AE-B959-7CF9-118221A13F18}"/>
              </a:ext>
            </a:extLst>
          </p:cNvPr>
          <p:cNvCxnSpPr/>
          <p:nvPr/>
        </p:nvCxnSpPr>
        <p:spPr>
          <a:xfrm flipV="1">
            <a:off x="10633366" y="4400613"/>
            <a:ext cx="0" cy="619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>
            <a:extLst>
              <a:ext uri="{FF2B5EF4-FFF2-40B4-BE49-F238E27FC236}">
                <a16:creationId xmlns:a16="http://schemas.microsoft.com/office/drawing/2014/main" id="{FF89A3C7-E6A3-9E66-C809-3E9C13585D04}"/>
              </a:ext>
            </a:extLst>
          </p:cNvPr>
          <p:cNvCxnSpPr>
            <a:cxnSpLocks/>
            <a:stCxn id="11" idx="7"/>
            <a:endCxn id="12" idx="1"/>
          </p:cNvCxnSpPr>
          <p:nvPr/>
        </p:nvCxnSpPr>
        <p:spPr>
          <a:xfrm rot="5400000" flipH="1" flipV="1">
            <a:off x="6106392" y="-1971651"/>
            <a:ext cx="12700" cy="5072195"/>
          </a:xfrm>
          <a:prstGeom prst="curvedConnector3">
            <a:avLst>
              <a:gd name="adj1" fmla="val 3189913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520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5C82712E-C966-7AF0-8382-BDFF0B39AC33}"/>
              </a:ext>
            </a:extLst>
          </p:cNvPr>
          <p:cNvSpPr/>
          <p:nvPr/>
        </p:nvSpPr>
        <p:spPr>
          <a:xfrm>
            <a:off x="2576946" y="387927"/>
            <a:ext cx="1163781" cy="120534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Z" dirty="0"/>
              <a:t>BOX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03B6201-A569-CEA9-2B23-F77420EF7FA6}"/>
              </a:ext>
            </a:extLst>
          </p:cNvPr>
          <p:cNvSpPr/>
          <p:nvPr/>
        </p:nvSpPr>
        <p:spPr>
          <a:xfrm>
            <a:off x="8472058" y="387927"/>
            <a:ext cx="1163781" cy="120534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Z" dirty="0"/>
              <a:t>ŠACHY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8691B7-E58D-9F9E-43F2-DD24D1D8D2A0}"/>
              </a:ext>
            </a:extLst>
          </p:cNvPr>
          <p:cNvSpPr/>
          <p:nvPr/>
        </p:nvSpPr>
        <p:spPr>
          <a:xfrm>
            <a:off x="955964" y="3429000"/>
            <a:ext cx="1288472" cy="9767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Z" sz="1400" dirty="0"/>
              <a:t>BOX_OPICE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01B4C-60A8-E27D-2CAD-1E6F8EBDE02E}"/>
              </a:ext>
            </a:extLst>
          </p:cNvPr>
          <p:cNvSpPr/>
          <p:nvPr/>
        </p:nvSpPr>
        <p:spPr>
          <a:xfrm>
            <a:off x="2452255" y="3429000"/>
            <a:ext cx="1288472" cy="9767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Z" sz="1400" dirty="0"/>
              <a:t>BOX_MISTR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8F38A1-1B9A-B1A9-9A6F-060B381A63F8}"/>
              </a:ext>
            </a:extLst>
          </p:cNvPr>
          <p:cNvSpPr/>
          <p:nvPr/>
        </p:nvSpPr>
        <p:spPr>
          <a:xfrm>
            <a:off x="3948546" y="3429000"/>
            <a:ext cx="1288472" cy="9767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Z" sz="1400" dirty="0"/>
              <a:t>BOX_MAGNUS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448966-15D0-2108-015F-AF755801B421}"/>
              </a:ext>
            </a:extLst>
          </p:cNvPr>
          <p:cNvSpPr/>
          <p:nvPr/>
        </p:nvSpPr>
        <p:spPr>
          <a:xfrm>
            <a:off x="6954984" y="3428997"/>
            <a:ext cx="1288472" cy="9767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Z" sz="1400" dirty="0"/>
              <a:t>ŠACHY_OPICE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A3690B-CC8D-2C8D-1929-07A20354C87E}"/>
              </a:ext>
            </a:extLst>
          </p:cNvPr>
          <p:cNvSpPr/>
          <p:nvPr/>
        </p:nvSpPr>
        <p:spPr>
          <a:xfrm>
            <a:off x="8472057" y="3428997"/>
            <a:ext cx="1288472" cy="9767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Z" sz="1400" dirty="0"/>
              <a:t>ŠACHY_MISTR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C3CEC6-1898-2782-B2F7-557991CC5843}"/>
              </a:ext>
            </a:extLst>
          </p:cNvPr>
          <p:cNvSpPr/>
          <p:nvPr/>
        </p:nvSpPr>
        <p:spPr>
          <a:xfrm>
            <a:off x="9989130" y="3428998"/>
            <a:ext cx="1288472" cy="9767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Z" sz="1200" dirty="0"/>
              <a:t>ŠACHY_MAGNUS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DD2A4B3-64F0-B12F-8DD3-1FD30AED01A6}"/>
              </a:ext>
            </a:extLst>
          </p:cNvPr>
          <p:cNvCxnSpPr>
            <a:stCxn id="11" idx="3"/>
          </p:cNvCxnSpPr>
          <p:nvPr/>
        </p:nvCxnSpPr>
        <p:spPr>
          <a:xfrm flipH="1">
            <a:off x="1717964" y="1416753"/>
            <a:ext cx="1029414" cy="2012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92F1C95-307C-8B07-B44A-B4A920F6352C}"/>
              </a:ext>
            </a:extLst>
          </p:cNvPr>
          <p:cNvCxnSpPr>
            <a:cxnSpLocks/>
            <a:stCxn id="11" idx="4"/>
            <a:endCxn id="14" idx="0"/>
          </p:cNvCxnSpPr>
          <p:nvPr/>
        </p:nvCxnSpPr>
        <p:spPr>
          <a:xfrm flipH="1">
            <a:off x="3096491" y="1593272"/>
            <a:ext cx="62346" cy="1835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6914059-E7BA-C260-CCB3-C22F3AE22856}"/>
              </a:ext>
            </a:extLst>
          </p:cNvPr>
          <p:cNvCxnSpPr>
            <a:cxnSpLocks/>
            <a:stCxn id="11" idx="5"/>
            <a:endCxn id="15" idx="0"/>
          </p:cNvCxnSpPr>
          <p:nvPr/>
        </p:nvCxnSpPr>
        <p:spPr>
          <a:xfrm>
            <a:off x="3570295" y="1416753"/>
            <a:ext cx="1022487" cy="2012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4E6F03B-D429-5277-696E-379C5B9921A3}"/>
              </a:ext>
            </a:extLst>
          </p:cNvPr>
          <p:cNvCxnSpPr>
            <a:cxnSpLocks/>
            <a:stCxn id="12" idx="5"/>
          </p:cNvCxnSpPr>
          <p:nvPr/>
        </p:nvCxnSpPr>
        <p:spPr>
          <a:xfrm>
            <a:off x="9465407" y="1416753"/>
            <a:ext cx="1548962" cy="2100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036381C-5366-B55F-C2F6-4B0E111EB12C}"/>
              </a:ext>
            </a:extLst>
          </p:cNvPr>
          <p:cNvCxnSpPr>
            <a:cxnSpLocks/>
            <a:stCxn id="12" idx="4"/>
            <a:endCxn id="17" idx="0"/>
          </p:cNvCxnSpPr>
          <p:nvPr/>
        </p:nvCxnSpPr>
        <p:spPr>
          <a:xfrm>
            <a:off x="9053949" y="1593272"/>
            <a:ext cx="62344" cy="1835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C6B4EFC-6A13-659F-4DC4-DFDEF25BA68D}"/>
              </a:ext>
            </a:extLst>
          </p:cNvPr>
          <p:cNvCxnSpPr>
            <a:cxnSpLocks/>
            <a:stCxn id="12" idx="3"/>
            <a:endCxn id="16" idx="0"/>
          </p:cNvCxnSpPr>
          <p:nvPr/>
        </p:nvCxnSpPr>
        <p:spPr>
          <a:xfrm flipH="1">
            <a:off x="7599220" y="1416753"/>
            <a:ext cx="1043270" cy="2012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D2F14955-CF5F-6F35-1ED7-2CD68B73F572}"/>
              </a:ext>
            </a:extLst>
          </p:cNvPr>
          <p:cNvSpPr/>
          <p:nvPr/>
        </p:nvSpPr>
        <p:spPr>
          <a:xfrm>
            <a:off x="1399309" y="5025611"/>
            <a:ext cx="401782" cy="4156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186C4-433E-3EEE-9E5D-53CDB909BA1E}"/>
              </a:ext>
            </a:extLst>
          </p:cNvPr>
          <p:cNvCxnSpPr>
            <a:stCxn id="37" idx="0"/>
            <a:endCxn id="13" idx="2"/>
          </p:cNvCxnSpPr>
          <p:nvPr/>
        </p:nvCxnSpPr>
        <p:spPr>
          <a:xfrm flipV="1">
            <a:off x="1600200" y="4405745"/>
            <a:ext cx="0" cy="619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1B3EAA4B-3BE8-D77E-B57E-ABF45C7411BD}"/>
              </a:ext>
            </a:extLst>
          </p:cNvPr>
          <p:cNvSpPr/>
          <p:nvPr/>
        </p:nvSpPr>
        <p:spPr>
          <a:xfrm>
            <a:off x="2895600" y="5056910"/>
            <a:ext cx="401782" cy="4156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A009D49-7ED7-0A6E-CCE8-59C10E19D4D2}"/>
              </a:ext>
            </a:extLst>
          </p:cNvPr>
          <p:cNvSpPr/>
          <p:nvPr/>
        </p:nvSpPr>
        <p:spPr>
          <a:xfrm>
            <a:off x="4391891" y="5056910"/>
            <a:ext cx="401782" cy="4156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50D32BB-5A34-7BE2-3430-76DFB21888A0}"/>
              </a:ext>
            </a:extLst>
          </p:cNvPr>
          <p:cNvSpPr/>
          <p:nvPr/>
        </p:nvSpPr>
        <p:spPr>
          <a:xfrm>
            <a:off x="7398329" y="5025605"/>
            <a:ext cx="401782" cy="4156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E648600-0209-7349-4F57-D568EA049D81}"/>
              </a:ext>
            </a:extLst>
          </p:cNvPr>
          <p:cNvSpPr/>
          <p:nvPr/>
        </p:nvSpPr>
        <p:spPr>
          <a:xfrm>
            <a:off x="8915402" y="5025605"/>
            <a:ext cx="401782" cy="4156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0F38CA5-6094-6E14-7E89-0F0982D3399B}"/>
              </a:ext>
            </a:extLst>
          </p:cNvPr>
          <p:cNvSpPr/>
          <p:nvPr/>
        </p:nvSpPr>
        <p:spPr>
          <a:xfrm>
            <a:off x="10432475" y="5025605"/>
            <a:ext cx="401782" cy="4156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8924C50-7729-32DC-6A22-69F84116BA95}"/>
              </a:ext>
            </a:extLst>
          </p:cNvPr>
          <p:cNvCxnSpPr/>
          <p:nvPr/>
        </p:nvCxnSpPr>
        <p:spPr>
          <a:xfrm flipV="1">
            <a:off x="3103418" y="4437044"/>
            <a:ext cx="0" cy="619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93876E4-303C-5703-DAEA-307D7DD8C526}"/>
              </a:ext>
            </a:extLst>
          </p:cNvPr>
          <p:cNvCxnSpPr/>
          <p:nvPr/>
        </p:nvCxnSpPr>
        <p:spPr>
          <a:xfrm flipV="1">
            <a:off x="4592782" y="4452441"/>
            <a:ext cx="0" cy="619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EA39FFA-FA5D-FA46-8F1B-AEDE339E8BAA}"/>
              </a:ext>
            </a:extLst>
          </p:cNvPr>
          <p:cNvCxnSpPr/>
          <p:nvPr/>
        </p:nvCxnSpPr>
        <p:spPr>
          <a:xfrm flipV="1">
            <a:off x="7578438" y="4405739"/>
            <a:ext cx="0" cy="619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EB62A91-77C3-6C54-3AAA-174BD37EF086}"/>
              </a:ext>
            </a:extLst>
          </p:cNvPr>
          <p:cNvCxnSpPr/>
          <p:nvPr/>
        </p:nvCxnSpPr>
        <p:spPr>
          <a:xfrm flipV="1">
            <a:off x="9116293" y="4405739"/>
            <a:ext cx="0" cy="619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6E12E1D-88AE-B959-7CF9-118221A13F18}"/>
              </a:ext>
            </a:extLst>
          </p:cNvPr>
          <p:cNvCxnSpPr/>
          <p:nvPr/>
        </p:nvCxnSpPr>
        <p:spPr>
          <a:xfrm flipV="1">
            <a:off x="10633366" y="4400613"/>
            <a:ext cx="0" cy="619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>
            <a:extLst>
              <a:ext uri="{FF2B5EF4-FFF2-40B4-BE49-F238E27FC236}">
                <a16:creationId xmlns:a16="http://schemas.microsoft.com/office/drawing/2014/main" id="{FF89A3C7-E6A3-9E66-C809-3E9C13585D04}"/>
              </a:ext>
            </a:extLst>
          </p:cNvPr>
          <p:cNvCxnSpPr>
            <a:cxnSpLocks/>
            <a:stCxn id="11" idx="7"/>
            <a:endCxn id="12" idx="1"/>
          </p:cNvCxnSpPr>
          <p:nvPr/>
        </p:nvCxnSpPr>
        <p:spPr>
          <a:xfrm rot="5400000" flipH="1" flipV="1">
            <a:off x="6106392" y="-1971651"/>
            <a:ext cx="12700" cy="5072195"/>
          </a:xfrm>
          <a:prstGeom prst="curvedConnector3">
            <a:avLst>
              <a:gd name="adj1" fmla="val 3189913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urved Connector 1">
            <a:extLst>
              <a:ext uri="{FF2B5EF4-FFF2-40B4-BE49-F238E27FC236}">
                <a16:creationId xmlns:a16="http://schemas.microsoft.com/office/drawing/2014/main" id="{CB8E5953-2FC2-812A-36C1-94083A2C8EBF}"/>
              </a:ext>
            </a:extLst>
          </p:cNvPr>
          <p:cNvCxnSpPr>
            <a:cxnSpLocks/>
            <a:stCxn id="43" idx="4"/>
            <a:endCxn id="46" idx="4"/>
          </p:cNvCxnSpPr>
          <p:nvPr/>
        </p:nvCxnSpPr>
        <p:spPr>
          <a:xfrm rot="5400000" flipH="1" flipV="1">
            <a:off x="7597421" y="2436602"/>
            <a:ext cx="31305" cy="6040584"/>
          </a:xfrm>
          <a:prstGeom prst="curvedConnector3">
            <a:avLst>
              <a:gd name="adj1" fmla="val -730235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222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28956-00E4-541A-7D54-813528795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Multidimenzionalita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B35F5-07D4-9E78-B78A-EA7AE03F2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10058400" cy="4023360"/>
          </a:xfrm>
        </p:spPr>
        <p:txBody>
          <a:bodyPr>
            <a:normAutofit/>
          </a:bodyPr>
          <a:lstStyle/>
          <a:p>
            <a:r>
              <a:rPr lang="en-CZ" dirty="0"/>
              <a:t>Měli jsme:</a:t>
            </a:r>
          </a:p>
          <a:p>
            <a:endParaRPr lang="en-CZ" dirty="0"/>
          </a:p>
          <a:p>
            <a:pPr marL="0" indent="0">
              <a:buNone/>
            </a:pPr>
            <a:endParaRPr lang="en-CZ" dirty="0"/>
          </a:p>
          <a:p>
            <a:pPr marL="0" indent="0">
              <a:buNone/>
            </a:pPr>
            <a:r>
              <a:rPr lang="en-CZ" dirty="0"/>
              <a:t>Jak se to změní v multidimenzionálním modelu?</a:t>
            </a:r>
          </a:p>
          <a:p>
            <a:endParaRPr lang="en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5D590A-77B4-195D-5F71-40162ED929FE}"/>
                  </a:ext>
                </a:extLst>
              </p:cNvPr>
              <p:cNvSpPr txBox="1"/>
              <p:nvPr/>
            </p:nvSpPr>
            <p:spPr>
              <a:xfrm>
                <a:off x="3078479" y="2106519"/>
                <a:ext cx="6096000" cy="46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𝐶𝑎𝑟𝑙𝑠𝑒𝑛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_Š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𝐴𝐶𝐻𝑌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cs-CZ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CZ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5D590A-77B4-195D-5F71-40162ED92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479" y="2106519"/>
                <a:ext cx="6096000" cy="468205"/>
              </a:xfrm>
              <a:prstGeom prst="rect">
                <a:avLst/>
              </a:prstGeom>
              <a:blipFill>
                <a:blip r:embed="rId2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08558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28956-00E4-541A-7D54-813528795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Multidimenzionalita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8B35F5-07D4-9E78-B78A-EA7AE03F2FE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9" y="1845734"/>
                <a:ext cx="10058400" cy="4023360"/>
              </a:xfrm>
            </p:spPr>
            <p:txBody>
              <a:bodyPr>
                <a:normAutofit/>
              </a:bodyPr>
              <a:lstStyle/>
              <a:p>
                <a:r>
                  <a:rPr lang="en-CZ" dirty="0"/>
                  <a:t>Měli jsme:</a:t>
                </a:r>
              </a:p>
              <a:p>
                <a:endParaRPr lang="en-CZ" dirty="0"/>
              </a:p>
              <a:p>
                <a:pPr marL="0" indent="0">
                  <a:buNone/>
                </a:pPr>
                <a:endParaRPr lang="en-CZ" dirty="0"/>
              </a:p>
              <a:p>
                <a:pPr marL="0" indent="0">
                  <a:buNone/>
                </a:pPr>
                <a:r>
                  <a:rPr lang="en-CZ" dirty="0"/>
                  <a:t>Jak se to změní v multidimenzionálním modelu?</a:t>
                </a:r>
              </a:p>
              <a:p>
                <a:endParaRPr lang="en-CZ" dirty="0"/>
              </a:p>
              <a:p>
                <a:pPr marL="0" indent="0">
                  <a:buNone/>
                </a:pPr>
                <a:endParaRPr lang="en-CZ" dirty="0"/>
              </a:p>
              <a:p>
                <a:r>
                  <a:rPr lang="en-CZ" dirty="0"/>
                  <a:t>Kolika je ale rovno</a:t>
                </a:r>
                <a:r>
                  <a:rPr lang="cs-CZ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sSub>
                      <m:sSubPr>
                        <m:ctrlP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𝒃𝒐𝒙</m:t>
                        </m:r>
                      </m:sub>
                    </m:sSub>
                  </m:oMath>
                </a14:m>
                <a:r>
                  <a:rPr lang="en-CZ" dirty="0"/>
                  <a:t> ?</a:t>
                </a:r>
              </a:p>
              <a:p>
                <a:endParaRPr lang="en-CZ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8B35F5-07D4-9E78-B78A-EA7AE03F2F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9" y="1845734"/>
                <a:ext cx="10058400" cy="4023360"/>
              </a:xfrm>
              <a:blipFill>
                <a:blip r:embed="rId2"/>
                <a:stretch>
                  <a:fillRect l="-1513" t="-1887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1919D1-31F9-EF05-2ECA-076B7A20FEF9}"/>
                  </a:ext>
                </a:extLst>
              </p:cNvPr>
              <p:cNvSpPr txBox="1"/>
              <p:nvPr/>
            </p:nvSpPr>
            <p:spPr>
              <a:xfrm>
                <a:off x="3078479" y="3727799"/>
                <a:ext cx="6096000" cy="490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𝐶𝑎𝑟𝑙𝑠𝑒𝑛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_Š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𝐴𝐶𝐻𝑌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sSub>
                        <m:sSubPr>
                          <m:ctrlP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𝒃𝒐𝒙</m:t>
                          </m:r>
                        </m:sub>
                      </m:sSub>
                      <m:r>
                        <a:rPr lang="cs-CZ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s-CZ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š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𝑎𝑐h𝑦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CZ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1919D1-31F9-EF05-2ECA-076B7A20F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479" y="3727799"/>
                <a:ext cx="6096000" cy="490840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5D590A-77B4-195D-5F71-40162ED929FE}"/>
                  </a:ext>
                </a:extLst>
              </p:cNvPr>
              <p:cNvSpPr txBox="1"/>
              <p:nvPr/>
            </p:nvSpPr>
            <p:spPr>
              <a:xfrm>
                <a:off x="3078479" y="2106519"/>
                <a:ext cx="6096000" cy="46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𝐶𝑎𝑟𝑙𝑠𝑒𝑛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_Š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𝐴𝐶𝐻𝑌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𝜆𝜃</m:t>
                      </m:r>
                      <m:r>
                        <a:rPr lang="cs-CZ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CZ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5D590A-77B4-195D-5F71-40162ED92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479" y="2106519"/>
                <a:ext cx="6096000" cy="468205"/>
              </a:xfrm>
              <a:prstGeom prst="rect">
                <a:avLst/>
              </a:prstGeom>
              <a:blipFill>
                <a:blip r:embed="rId4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515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28956-00E4-541A-7D54-813528795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Multidimenzionalita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8B35F5-07D4-9E78-B78A-EA7AE03F2FE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9" y="1845734"/>
                <a:ext cx="10058400" cy="402336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CZ" dirty="0"/>
                  <a:t>Měli jsme:</a:t>
                </a:r>
              </a:p>
              <a:p>
                <a:endParaRPr lang="en-CZ" dirty="0"/>
              </a:p>
              <a:p>
                <a:pPr marL="0" indent="0">
                  <a:buNone/>
                </a:pPr>
                <a:endParaRPr lang="en-CZ" dirty="0"/>
              </a:p>
              <a:p>
                <a:pPr marL="0" indent="0">
                  <a:buNone/>
                </a:pPr>
                <a:r>
                  <a:rPr lang="en-CZ" dirty="0"/>
                  <a:t>Jak se to změní v multidimenzionálním modelu?</a:t>
                </a:r>
              </a:p>
              <a:p>
                <a:endParaRPr lang="en-CZ" dirty="0"/>
              </a:p>
              <a:p>
                <a:endParaRPr lang="en-CZ" dirty="0"/>
              </a:p>
              <a:p>
                <a:endParaRPr lang="en-CZ" dirty="0"/>
              </a:p>
              <a:p>
                <a:r>
                  <a:rPr lang="en-CZ" dirty="0"/>
                  <a:t>Kolika je ale rovno</a:t>
                </a:r>
                <a:r>
                  <a:rPr lang="cs-CZ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sSub>
                      <m:sSubPr>
                        <m:ctrlP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𝒃𝒐𝒙</m:t>
                        </m:r>
                      </m:sub>
                    </m:sSub>
                  </m:oMath>
                </a14:m>
                <a:r>
                  <a:rPr lang="en-CZ" dirty="0"/>
                  <a:t> ?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sSub>
                      <m:sSubPr>
                        <m:ctrlP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𝒃𝒐𝒙</m:t>
                        </m:r>
                      </m:sub>
                    </m:sSub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𝒃𝒐𝒙</m:t>
                        </m:r>
                      </m:sub>
                    </m:sSub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CZ" dirty="0"/>
                  <a:t> </a:t>
                </a:r>
              </a:p>
              <a:p>
                <a:pPr algn="ctr"/>
                <a:endParaRPr lang="en-CZ" dirty="0"/>
              </a:p>
              <a:p>
                <a:pPr algn="ctr"/>
                <a:r>
                  <a:rPr lang="en-CZ" dirty="0"/>
                  <a:t>Boxerská zdatnost totiž u šachové položky nemá hrát žádnou roli!</a:t>
                </a:r>
              </a:p>
              <a:p>
                <a:endParaRPr lang="en-CZ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8B35F5-07D4-9E78-B78A-EA7AE03F2F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9" y="1845734"/>
                <a:ext cx="10058400" cy="4023360"/>
              </a:xfrm>
              <a:blipFill>
                <a:blip r:embed="rId2"/>
                <a:stretch>
                  <a:fillRect l="-1261" t="-2201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1919D1-31F9-EF05-2ECA-076B7A20FEF9}"/>
                  </a:ext>
                </a:extLst>
              </p:cNvPr>
              <p:cNvSpPr txBox="1"/>
              <p:nvPr/>
            </p:nvSpPr>
            <p:spPr>
              <a:xfrm>
                <a:off x="3078479" y="3727799"/>
                <a:ext cx="6096000" cy="490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𝐶𝑎𝑟𝑙𝑠𝑒𝑛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_Š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𝐴𝐶𝐻𝑌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sSub>
                        <m:sSubPr>
                          <m:ctrlP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𝒃𝒐𝒙</m:t>
                          </m:r>
                        </m:sub>
                      </m:sSub>
                      <m:r>
                        <a:rPr lang="cs-CZ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s-CZ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š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𝑎𝑐h𝑦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CZ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1919D1-31F9-EF05-2ECA-076B7A20F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479" y="3727799"/>
                <a:ext cx="6096000" cy="490840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5D590A-77B4-195D-5F71-40162ED929FE}"/>
                  </a:ext>
                </a:extLst>
              </p:cNvPr>
              <p:cNvSpPr txBox="1"/>
              <p:nvPr/>
            </p:nvSpPr>
            <p:spPr>
              <a:xfrm>
                <a:off x="3078479" y="2106519"/>
                <a:ext cx="6096000" cy="46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𝐶𝑎𝑟𝑙𝑠𝑒𝑛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_Š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𝐴𝐶𝐻𝑌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𝜆𝜃</m:t>
                      </m:r>
                      <m:r>
                        <a:rPr lang="cs-CZ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CZ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5D590A-77B4-195D-5F71-40162ED92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479" y="2106519"/>
                <a:ext cx="6096000" cy="468205"/>
              </a:xfrm>
              <a:prstGeom prst="rect">
                <a:avLst/>
              </a:prstGeom>
              <a:blipFill>
                <a:blip r:embed="rId4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0992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9C751-8B99-A725-6613-CCB26D256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Multidimenzionalita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D8663-C07C-0875-94D1-DAB3AD4772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10058400" cy="4023360"/>
          </a:xfrm>
        </p:spPr>
        <p:txBody>
          <a:bodyPr/>
          <a:lstStyle/>
          <a:p>
            <a:r>
              <a:rPr lang="en-CZ" dirty="0"/>
              <a:t>Je ale možné modelovat </a:t>
            </a:r>
            <a:r>
              <a:rPr lang="en-GB" dirty="0"/>
              <a:t>i</a:t>
            </a:r>
            <a:r>
              <a:rPr lang="en-CZ" dirty="0"/>
              <a:t> tzv. </a:t>
            </a:r>
            <a:r>
              <a:rPr lang="en-GB" b="1" dirty="0"/>
              <a:t>c</a:t>
            </a:r>
            <a:r>
              <a:rPr lang="en-CZ" b="1" dirty="0"/>
              <a:t>rossloading</a:t>
            </a:r>
            <a:r>
              <a:rPr lang="en-CZ" dirty="0"/>
              <a:t>, tedy situaci, kdy jednu MV způsobuje více LVs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425629-B118-AC97-E69B-497305F441D8}"/>
              </a:ext>
            </a:extLst>
          </p:cNvPr>
          <p:cNvSpPr txBox="1"/>
          <p:nvPr/>
        </p:nvSpPr>
        <p:spPr>
          <a:xfrm>
            <a:off x="1097279" y="2715492"/>
            <a:ext cx="8046721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tabLst/>
              <a:defRPr/>
            </a:pP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MVs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Kolikrát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 10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zápasů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 </a:t>
            </a:r>
            <a:r>
              <a:rPr lang="en-GB" sz="2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šachboxu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porazil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cvičenou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Kolikrát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 10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zápasů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 </a:t>
            </a:r>
            <a:r>
              <a:rPr lang="en-GB" sz="2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šachboxu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porazil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okresního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šachového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mistra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Kolikrát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 10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zápasů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 </a:t>
            </a:r>
            <a:r>
              <a:rPr lang="en-GB" sz="2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šachboxu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porazil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Magnuse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Carlsena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389358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372A4-B215-04D2-0090-9529E10E6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Take home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D2C4F-B498-1A46-35CC-BB6E3368F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10058400" cy="4023360"/>
          </a:xfrm>
        </p:spPr>
        <p:txBody>
          <a:bodyPr/>
          <a:lstStyle/>
          <a:p>
            <a:r>
              <a:rPr lang="en-CZ" dirty="0"/>
              <a:t>1. Faktorová analýza (FA) je jeden ze způsobů testování teoretických očekávání spojených se vztahem mezi atributem a nástrojem (</a:t>
            </a:r>
            <a:r>
              <a:rPr lang="en-CZ" b="1" dirty="0"/>
              <a:t>modelů měření</a:t>
            </a:r>
            <a:r>
              <a:rPr lang="en-CZ" dirty="0"/>
              <a:t>)</a:t>
            </a:r>
          </a:p>
          <a:p>
            <a:r>
              <a:rPr lang="en-CZ" dirty="0"/>
              <a:t>2. FA očekává </a:t>
            </a:r>
            <a:r>
              <a:rPr lang="en-CZ" b="1" dirty="0"/>
              <a:t>latentní proměnnou</a:t>
            </a:r>
            <a:r>
              <a:rPr lang="en-CZ" dirty="0"/>
              <a:t>, o které jde uvažovat jako o </a:t>
            </a:r>
            <a:r>
              <a:rPr lang="en-CZ" b="1" dirty="0"/>
              <a:t>obtížně pozorovatelné, ale existující proměnné, která způsobuje pozorování</a:t>
            </a:r>
          </a:p>
          <a:p>
            <a:r>
              <a:rPr lang="en-CZ" dirty="0"/>
              <a:t>3. V FA můžeme specifikovat řadu modelů měření, včetně multidimenzionality</a:t>
            </a:r>
          </a:p>
        </p:txBody>
      </p:sp>
    </p:spTree>
    <p:extLst>
      <p:ext uri="{BB962C8B-B14F-4D97-AF65-F5344CB8AC3E}">
        <p14:creationId xmlns:p14="http://schemas.microsoft.com/office/powerpoint/2010/main" val="7682574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A9360-5A4C-5C8F-CDAA-800D352F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Common Factor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34AFF-844B-1AD2-66C3-C29ED1420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10058400" cy="4023360"/>
          </a:xfrm>
        </p:spPr>
        <p:txBody>
          <a:bodyPr/>
          <a:lstStyle/>
          <a:p>
            <a:r>
              <a:rPr lang="en-CZ" dirty="0"/>
              <a:t>Dosud uváděný model predikoval hodnotu jednoho člověka na jedné MV</a:t>
            </a:r>
          </a:p>
          <a:p>
            <a:endParaRPr lang="en-CZ" dirty="0"/>
          </a:p>
          <a:p>
            <a:endParaRPr lang="en-CZ" dirty="0"/>
          </a:p>
          <a:p>
            <a:r>
              <a:rPr lang="en-GB" dirty="0" err="1"/>
              <a:t>Obsahuje</a:t>
            </a:r>
            <a:r>
              <a:rPr lang="en-GB" dirty="0"/>
              <a:t> ale </a:t>
            </a:r>
            <a:r>
              <a:rPr lang="en-GB" dirty="0" err="1"/>
              <a:t>příliš</a:t>
            </a:r>
            <a:r>
              <a:rPr lang="en-GB" dirty="0"/>
              <a:t> </a:t>
            </a:r>
            <a:r>
              <a:rPr lang="en-GB" dirty="0" err="1"/>
              <a:t>mnoho</a:t>
            </a:r>
            <a:r>
              <a:rPr lang="en-GB" dirty="0"/>
              <a:t> </a:t>
            </a:r>
            <a:r>
              <a:rPr lang="en-GB" dirty="0" err="1"/>
              <a:t>neznámých</a:t>
            </a:r>
            <a:r>
              <a:rPr lang="en-GB" dirty="0"/>
              <a:t> – je </a:t>
            </a:r>
            <a:r>
              <a:rPr lang="en-GB" dirty="0" err="1"/>
              <a:t>potřeba</a:t>
            </a:r>
            <a:r>
              <a:rPr lang="en-GB" dirty="0"/>
              <a:t> </a:t>
            </a:r>
            <a:r>
              <a:rPr lang="en-GB" dirty="0" err="1"/>
              <a:t>najít</a:t>
            </a:r>
            <a:r>
              <a:rPr lang="en-GB" dirty="0"/>
              <a:t> </a:t>
            </a:r>
            <a:r>
              <a:rPr lang="en-GB" dirty="0" err="1"/>
              <a:t>nějaké</a:t>
            </a:r>
            <a:r>
              <a:rPr lang="en-GB" dirty="0"/>
              <a:t> </a:t>
            </a:r>
            <a:r>
              <a:rPr lang="en-GB" dirty="0" err="1"/>
              <a:t>řešení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obejde</a:t>
            </a:r>
            <a:r>
              <a:rPr lang="en-GB" dirty="0"/>
              <a:t> </a:t>
            </a:r>
            <a:r>
              <a:rPr lang="en-GB" dirty="0" err="1"/>
              <a:t>potřebu</a:t>
            </a:r>
            <a:r>
              <a:rPr lang="en-GB" dirty="0"/>
              <a:t> </a:t>
            </a:r>
            <a:r>
              <a:rPr lang="en-GB" dirty="0" err="1"/>
              <a:t>znát</a:t>
            </a:r>
            <a:r>
              <a:rPr lang="en-GB" dirty="0"/>
              <a:t> </a:t>
            </a:r>
            <a:r>
              <a:rPr lang="en-GB" dirty="0" err="1"/>
              <a:t>latentní</a:t>
            </a:r>
            <a:r>
              <a:rPr lang="en-GB" dirty="0"/>
              <a:t> </a:t>
            </a:r>
            <a:r>
              <a:rPr lang="en-GB" dirty="0" err="1"/>
              <a:t>skór</a:t>
            </a:r>
            <a:r>
              <a:rPr lang="en-GB" dirty="0"/>
              <a:t> </a:t>
            </a:r>
            <a:r>
              <a:rPr lang="en-GB" dirty="0" err="1"/>
              <a:t>konkrétních</a:t>
            </a:r>
            <a:r>
              <a:rPr lang="en-GB" dirty="0"/>
              <a:t> </a:t>
            </a:r>
            <a:r>
              <a:rPr lang="en-GB" dirty="0" err="1"/>
              <a:t>osob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Faktorová</a:t>
            </a:r>
            <a:r>
              <a:rPr lang="en-GB" dirty="0"/>
              <a:t> </a:t>
            </a:r>
            <a:r>
              <a:rPr lang="en-GB" dirty="0" err="1"/>
              <a:t>analýza</a:t>
            </a:r>
            <a:r>
              <a:rPr lang="en-GB" dirty="0"/>
              <a:t> proto </a:t>
            </a:r>
            <a:r>
              <a:rPr lang="en-GB" dirty="0" err="1"/>
              <a:t>stojí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b="1" dirty="0" err="1"/>
              <a:t>modelování</a:t>
            </a:r>
            <a:r>
              <a:rPr lang="en-GB" b="1" dirty="0"/>
              <a:t> </a:t>
            </a:r>
            <a:r>
              <a:rPr lang="en-GB" b="1" dirty="0" err="1"/>
              <a:t>kovariancí</a:t>
            </a:r>
            <a:r>
              <a:rPr lang="en-GB" b="1" dirty="0"/>
              <a:t> </a:t>
            </a:r>
            <a:r>
              <a:rPr lang="en-GB" b="1" dirty="0" err="1"/>
              <a:t>mezi</a:t>
            </a:r>
            <a:r>
              <a:rPr lang="en-GB" b="1" dirty="0"/>
              <a:t> MVs (covariance structure).</a:t>
            </a:r>
          </a:p>
          <a:p>
            <a:endParaRPr lang="en-GB" b="1" dirty="0"/>
          </a:p>
          <a:p>
            <a:r>
              <a:rPr lang="en-GB" dirty="0"/>
              <a:t>I </a:t>
            </a:r>
            <a:r>
              <a:rPr lang="en-GB" dirty="0" err="1"/>
              <a:t>náš</a:t>
            </a:r>
            <a:r>
              <a:rPr lang="en-GB" dirty="0"/>
              <a:t> model proto </a:t>
            </a:r>
            <a:r>
              <a:rPr lang="en-GB" dirty="0" err="1"/>
              <a:t>musí</a:t>
            </a:r>
            <a:r>
              <a:rPr lang="en-GB" dirty="0"/>
              <a:t> </a:t>
            </a:r>
            <a:r>
              <a:rPr lang="en-GB" dirty="0" err="1"/>
              <a:t>počítat</a:t>
            </a:r>
            <a:r>
              <a:rPr lang="en-GB" dirty="0"/>
              <a:t> se </a:t>
            </a:r>
            <a:r>
              <a:rPr lang="en-GB" dirty="0" err="1"/>
              <a:t>všemi</a:t>
            </a:r>
            <a:r>
              <a:rPr lang="en-GB" dirty="0"/>
              <a:t> MVs a LVs </a:t>
            </a:r>
            <a:r>
              <a:rPr lang="en-GB" dirty="0" err="1"/>
              <a:t>najednou</a:t>
            </a:r>
            <a:r>
              <a:rPr lang="en-GB" dirty="0"/>
              <a:t>.</a:t>
            </a:r>
            <a:endParaRPr lang="en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A3407C-B5EC-484F-024D-C4BEFF6C2A98}"/>
                  </a:ext>
                </a:extLst>
              </p:cNvPr>
              <p:cNvSpPr txBox="1"/>
              <p:nvPr/>
            </p:nvSpPr>
            <p:spPr>
              <a:xfrm>
                <a:off x="3078479" y="2356199"/>
                <a:ext cx="6096000" cy="490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𝐶𝑎𝑟𝑙𝑠𝑒𝑛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_Š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𝐴𝐶𝐻𝑌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sSub>
                        <m:sSubPr>
                          <m:ctrlP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cs-CZ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𝒃𝒐𝒙</m:t>
                          </m:r>
                        </m:sub>
                      </m:sSub>
                      <m:r>
                        <a:rPr lang="cs-CZ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s-CZ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š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𝑎𝑐h𝑦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CZ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A3407C-B5EC-484F-024D-C4BEFF6C2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479" y="2356199"/>
                <a:ext cx="6096000" cy="490840"/>
              </a:xfrm>
              <a:prstGeom prst="rect">
                <a:avLst/>
              </a:prstGeom>
              <a:blipFill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0050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Jaká je typická podoba dat v případě faktorové analýzy?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Multivariační</a:t>
            </a:r>
            <a:r>
              <a:rPr lang="en-US" sz="2400" dirty="0"/>
              <a:t> data – </a:t>
            </a:r>
            <a:r>
              <a:rPr lang="cs-CZ" sz="2400" dirty="0"/>
              <a:t>d</a:t>
            </a:r>
            <a:r>
              <a:rPr lang="en-US" sz="2400" dirty="0" err="1"/>
              <a:t>ata</a:t>
            </a:r>
            <a:r>
              <a:rPr lang="en-US" sz="2400" dirty="0"/>
              <a:t> </a:t>
            </a:r>
            <a:r>
              <a:rPr lang="cs-CZ" sz="2400" dirty="0"/>
              <a:t>pro soubor osob, větší množství manifestních</a:t>
            </a:r>
            <a:r>
              <a:rPr lang="en-US" sz="2400" dirty="0"/>
              <a:t> </a:t>
            </a:r>
            <a:r>
              <a:rPr lang="cs-CZ" sz="2400" dirty="0"/>
              <a:t>  </a:t>
            </a:r>
            <a:r>
              <a:rPr lang="en-US" sz="2400" dirty="0"/>
              <a:t>(m</a:t>
            </a:r>
            <a:r>
              <a:rPr lang="cs-CZ" sz="2400" dirty="0"/>
              <a:t>ěřených, pozorovaných</a:t>
            </a:r>
            <a:r>
              <a:rPr lang="en-US" sz="2400" dirty="0"/>
              <a:t>) </a:t>
            </a:r>
            <a:r>
              <a:rPr lang="cs-CZ" sz="2400" dirty="0"/>
              <a:t>proměnných</a:t>
            </a:r>
            <a:r>
              <a:rPr lang="en-US" sz="2400" dirty="0"/>
              <a:t> (</a:t>
            </a:r>
            <a:r>
              <a:rPr lang="cs-CZ" sz="2400" dirty="0"/>
              <a:t>např. skóry z testů, škál, položek...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b="1" dirty="0" err="1"/>
              <a:t>Dat</a:t>
            </a:r>
            <a:r>
              <a:rPr lang="cs-CZ" sz="2400" b="1" dirty="0"/>
              <a:t>ová</a:t>
            </a:r>
            <a:r>
              <a:rPr lang="en-US" sz="2400" b="1" dirty="0"/>
              <a:t> mat</a:t>
            </a:r>
            <a:r>
              <a:rPr lang="cs-CZ" sz="2400" b="1" dirty="0"/>
              <a:t>ice</a:t>
            </a:r>
            <a:r>
              <a:rPr lang="en-US" sz="2400" b="1" dirty="0"/>
              <a:t>: 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096772"/>
              </p:ext>
            </p:extLst>
          </p:nvPr>
        </p:nvGraphicFramePr>
        <p:xfrm>
          <a:off x="8022102" y="4345093"/>
          <a:ext cx="1737360" cy="184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120">
                  <a:extLst>
                    <a:ext uri="{9D8B030D-6E8A-4147-A177-3AD203B41FA5}">
                      <a16:colId xmlns:a16="http://schemas.microsoft.com/office/drawing/2014/main" val="1431956928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4012592471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1669516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569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121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996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284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03893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0967" y="3789141"/>
            <a:ext cx="4079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Co sloupec, to proměnná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98963" y="5038820"/>
            <a:ext cx="3055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Co řádek, to osoba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3889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Jednotlivé buňky v datové matici představují skór dané osoby na dané manifestní proměnné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Fundamentální premisa faktorové analýzy: Tyto skóry nejsou nějakými náhodnými hodnotami, ale vykazují určité systematické aspekty, kterými se můžeme zabývat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b="1" dirty="0" err="1"/>
              <a:t>Dat</a:t>
            </a:r>
            <a:r>
              <a:rPr lang="cs-CZ" sz="2400" b="1" dirty="0"/>
              <a:t>ová</a:t>
            </a:r>
            <a:r>
              <a:rPr lang="en-US" sz="2400" b="1" dirty="0"/>
              <a:t> mat</a:t>
            </a:r>
            <a:r>
              <a:rPr lang="cs-CZ" sz="2400" b="1" dirty="0"/>
              <a:t>ice</a:t>
            </a:r>
            <a:r>
              <a:rPr lang="en-US" sz="2400" b="1" dirty="0"/>
              <a:t>: 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022102" y="4345093"/>
          <a:ext cx="1737360" cy="184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120">
                  <a:extLst>
                    <a:ext uri="{9D8B030D-6E8A-4147-A177-3AD203B41FA5}">
                      <a16:colId xmlns:a16="http://schemas.microsoft.com/office/drawing/2014/main" val="1431956928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4012592471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1669516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569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121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996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284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03893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0967" y="3789141"/>
            <a:ext cx="4079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Co sloupec, to proměnná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98963" y="5038820"/>
            <a:ext cx="3055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Co řádek, to osoba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622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1B7F2-CAA6-53FC-DD5F-A64549137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Validita v realismu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BA244-E7ED-7137-470A-F3D62BE161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10058400" cy="4023360"/>
          </a:xfrm>
        </p:spPr>
        <p:txBody>
          <a:bodyPr/>
          <a:lstStyle/>
          <a:p>
            <a:pPr algn="ctr"/>
            <a:r>
              <a:rPr lang="en-CZ" b="1" dirty="0"/>
              <a:t>Atribut existuje a kauzálně způsobuje pozorování</a:t>
            </a:r>
          </a:p>
          <a:p>
            <a:endParaRPr lang="en-CZ" dirty="0"/>
          </a:p>
          <a:p>
            <a:r>
              <a:rPr lang="en-CZ" dirty="0"/>
              <a:t>Jak něco takového empiricky testovat?</a:t>
            </a:r>
          </a:p>
          <a:p>
            <a:endParaRPr lang="en-CZ" dirty="0"/>
          </a:p>
          <a:p>
            <a:r>
              <a:rPr lang="en-CZ" dirty="0"/>
              <a:t>Velmi obtížné, ale: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CZ" b="1" dirty="0"/>
              <a:t>Daný předpoklad lze formulovat jako statistický model</a:t>
            </a:r>
          </a:p>
          <a:p>
            <a:pPr marL="1608560" lvl="8" indent="0">
              <a:buNone/>
            </a:pPr>
            <a:r>
              <a:rPr lang="en-CZ" sz="1600" dirty="0"/>
              <a:t>“Jak by měla vypadat pozorování (data), kdyby byl předpoklad pravdivý?”</a:t>
            </a:r>
          </a:p>
          <a:p>
            <a:pPr marL="1608560" lvl="8" indent="0">
              <a:buNone/>
            </a:pPr>
            <a:endParaRPr lang="en-CZ" sz="1600" dirty="0"/>
          </a:p>
          <a:p>
            <a:pPr marL="635508" lvl="1" indent="-342900">
              <a:buFont typeface="+mj-lt"/>
              <a:buAutoNum type="arabicPeriod"/>
            </a:pPr>
            <a:r>
              <a:rPr lang="en-CZ" b="1" dirty="0"/>
              <a:t>  Následně lze porovnat očekávání s pozorováním </a:t>
            </a:r>
            <a:r>
              <a:rPr lang="en-CZ" dirty="0"/>
              <a:t>– nejsou-li od sebe moc daleko, získáváme podporu pro předpoklad (a v důsledku pro validitu nástroje)</a:t>
            </a:r>
          </a:p>
        </p:txBody>
      </p:sp>
    </p:spTree>
    <p:extLst>
      <p:ext uri="{BB962C8B-B14F-4D97-AF65-F5344CB8AC3E}">
        <p14:creationId xmlns:p14="http://schemas.microsoft.com/office/powerpoint/2010/main" val="3146335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Datová matice: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i="1" dirty="0"/>
              <a:t>		</a:t>
            </a:r>
          </a:p>
          <a:p>
            <a:pPr marL="0" indent="0">
              <a:buNone/>
            </a:pPr>
            <a:r>
              <a:rPr lang="cs-CZ" b="1" i="1" dirty="0"/>
              <a:t>	</a:t>
            </a:r>
            <a:r>
              <a:rPr lang="cs-CZ" i="1" dirty="0"/>
              <a:t>		</a:t>
            </a:r>
            <a:r>
              <a:rPr lang="cs-CZ" sz="2400" b="1" i="1" dirty="0"/>
              <a:t>X</a:t>
            </a:r>
            <a:r>
              <a:rPr lang="cs-CZ" sz="2400" b="1" dirty="0"/>
              <a:t>   = </a:t>
            </a:r>
            <a:endParaRPr lang="cs-CZ" i="1" dirty="0"/>
          </a:p>
          <a:p>
            <a:pPr marL="0" indent="0">
              <a:buNone/>
            </a:pPr>
            <a:endParaRPr lang="cs-CZ" b="1" i="1" dirty="0"/>
          </a:p>
          <a:p>
            <a:pPr marL="0" indent="0">
              <a:buNone/>
            </a:pPr>
            <a:r>
              <a:rPr lang="cs-CZ" sz="2400" b="1" i="1" dirty="0"/>
              <a:t>               </a:t>
            </a:r>
            <a:r>
              <a:rPr lang="cs-CZ" sz="2400" dirty="0"/>
              <a:t>Skór osoby </a:t>
            </a:r>
            <a:r>
              <a:rPr lang="cs-CZ" sz="2400" i="1" dirty="0"/>
              <a:t>i</a:t>
            </a:r>
            <a:r>
              <a:rPr lang="cs-CZ" sz="2400" dirty="0"/>
              <a:t> na proměnné </a:t>
            </a:r>
            <a:r>
              <a:rPr lang="cs-CZ" sz="2400" i="1" dirty="0"/>
              <a:t>j</a:t>
            </a:r>
            <a:endParaRPr lang="cs-CZ" sz="2400" b="1" i="1" dirty="0"/>
          </a:p>
          <a:p>
            <a:pPr marL="0" indent="0">
              <a:buNone/>
            </a:pPr>
            <a:r>
              <a:rPr lang="cs-CZ" b="1" i="1" dirty="0"/>
              <a:t>	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4410"/>
              </p:ext>
            </p:extLst>
          </p:nvPr>
        </p:nvGraphicFramePr>
        <p:xfrm>
          <a:off x="6432842" y="2260727"/>
          <a:ext cx="3340296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5074">
                  <a:extLst>
                    <a:ext uri="{9D8B030D-6E8A-4147-A177-3AD203B41FA5}">
                      <a16:colId xmlns:a16="http://schemas.microsoft.com/office/drawing/2014/main" val="2027576303"/>
                    </a:ext>
                  </a:extLst>
                </a:gridCol>
                <a:gridCol w="835074">
                  <a:extLst>
                    <a:ext uri="{9D8B030D-6E8A-4147-A177-3AD203B41FA5}">
                      <a16:colId xmlns:a16="http://schemas.microsoft.com/office/drawing/2014/main" val="1973651806"/>
                    </a:ext>
                  </a:extLst>
                </a:gridCol>
                <a:gridCol w="835074">
                  <a:extLst>
                    <a:ext uri="{9D8B030D-6E8A-4147-A177-3AD203B41FA5}">
                      <a16:colId xmlns:a16="http://schemas.microsoft.com/office/drawing/2014/main" val="707576143"/>
                    </a:ext>
                  </a:extLst>
                </a:gridCol>
                <a:gridCol w="835074">
                  <a:extLst>
                    <a:ext uri="{9D8B030D-6E8A-4147-A177-3AD203B41FA5}">
                      <a16:colId xmlns:a16="http://schemas.microsoft.com/office/drawing/2014/main" val="257663823"/>
                    </a:ext>
                  </a:extLst>
                </a:gridCol>
              </a:tblGrid>
              <a:tr h="936745">
                <a:tc>
                  <a:txBody>
                    <a:bodyPr/>
                    <a:lstStyle/>
                    <a:p>
                      <a:pPr algn="ctr"/>
                      <a:r>
                        <a:rPr lang="cs-CZ" sz="2800" i="1" dirty="0"/>
                        <a:t>x</a:t>
                      </a:r>
                      <a:r>
                        <a:rPr lang="cs-CZ" sz="2800" i="1" baseline="-25000" dirty="0"/>
                        <a:t>11</a:t>
                      </a:r>
                      <a:endParaRPr lang="en-US" sz="28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i="1" dirty="0"/>
                        <a:t>x</a:t>
                      </a:r>
                      <a:r>
                        <a:rPr lang="cs-CZ" sz="2800" i="1" baseline="-25000" dirty="0"/>
                        <a:t>12</a:t>
                      </a:r>
                      <a:endParaRPr lang="en-US" sz="2800" i="1" dirty="0"/>
                    </a:p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i="1" dirty="0"/>
                        <a:t>x</a:t>
                      </a:r>
                      <a:r>
                        <a:rPr lang="cs-CZ" sz="2800" i="1" baseline="-25000" dirty="0"/>
                        <a:t>1p</a:t>
                      </a:r>
                      <a:endParaRPr lang="en-US" sz="2800" i="1" dirty="0"/>
                    </a:p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0403292"/>
                  </a:ext>
                </a:extLst>
              </a:tr>
              <a:tr h="51369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5877876"/>
                  </a:ext>
                </a:extLst>
              </a:tr>
              <a:tr h="51491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i="1" dirty="0"/>
                        <a:t>x</a:t>
                      </a:r>
                      <a:r>
                        <a:rPr lang="cs-CZ" sz="2800" i="1" baseline="-25000" dirty="0"/>
                        <a:t>ij</a:t>
                      </a:r>
                      <a:endParaRPr lang="en-US" sz="28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8588801"/>
                  </a:ext>
                </a:extLst>
              </a:tr>
              <a:tr h="51491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957196"/>
                  </a:ext>
                </a:extLst>
              </a:tr>
              <a:tr h="51491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6240588"/>
                  </a:ext>
                </a:extLst>
              </a:tr>
              <a:tr h="9367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i="1" dirty="0"/>
                        <a:t>x</a:t>
                      </a:r>
                      <a:r>
                        <a:rPr lang="cs-CZ" sz="2800" i="1" baseline="-25000" dirty="0"/>
                        <a:t>N1</a:t>
                      </a:r>
                      <a:endParaRPr lang="en-US" sz="2800" i="1" dirty="0"/>
                    </a:p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i="1" dirty="0"/>
                        <a:t>x</a:t>
                      </a:r>
                      <a:r>
                        <a:rPr lang="cs-CZ" sz="2800" i="1" baseline="-25000" dirty="0"/>
                        <a:t>N2</a:t>
                      </a:r>
                      <a:endParaRPr lang="en-US" sz="2800" i="1" dirty="0"/>
                    </a:p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i="1" dirty="0"/>
                        <a:t>x</a:t>
                      </a:r>
                      <a:r>
                        <a:rPr lang="cs-CZ" sz="2800" i="1" baseline="-25000" dirty="0"/>
                        <a:t>Np</a:t>
                      </a:r>
                      <a:endParaRPr lang="en-US" sz="2800" i="1" dirty="0"/>
                    </a:p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699986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0" y="1770923"/>
            <a:ext cx="4164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i="1" dirty="0"/>
              <a:t>p sloupců (proměnných)</a:t>
            </a:r>
            <a:r>
              <a:rPr lang="cs-CZ" sz="1600" i="1" dirty="0"/>
              <a:t> </a:t>
            </a:r>
            <a:endParaRPr lang="en-US" sz="1600" i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676314" y="4241927"/>
            <a:ext cx="2630658" cy="661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07058BF-CAB6-4FE7-869E-2F7D8CA7A40F}"/>
              </a:ext>
            </a:extLst>
          </p:cNvPr>
          <p:cNvSpPr txBox="1"/>
          <p:nvPr/>
        </p:nvSpPr>
        <p:spPr>
          <a:xfrm>
            <a:off x="8759482" y="3780262"/>
            <a:ext cx="4164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i="1" dirty="0"/>
              <a:t>N řádků (osob)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1067045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Čeho si můžeme na těchto datech všimnout?</a:t>
            </a:r>
          </a:p>
          <a:p>
            <a:endParaRPr lang="cs-CZ" b="1" dirty="0"/>
          </a:p>
          <a:p>
            <a:pPr lvl="1"/>
            <a:r>
              <a:rPr lang="cs-CZ" sz="2400" dirty="0"/>
              <a:t>Variabilita každé proměnné napříč osobami</a:t>
            </a:r>
          </a:p>
          <a:p>
            <a:pPr marL="457200" lvl="1" indent="0">
              <a:buNone/>
            </a:pPr>
            <a:r>
              <a:rPr lang="cs-CZ" sz="2400" b="1" dirty="0"/>
              <a:t>   </a:t>
            </a:r>
            <a:r>
              <a:rPr lang="cs-CZ" sz="2400" dirty="0"/>
              <a:t>(</a:t>
            </a:r>
            <a:r>
              <a:rPr lang="cs-CZ" sz="2400" b="1" dirty="0"/>
              <a:t>rozptyl / SD</a:t>
            </a:r>
            <a:r>
              <a:rPr lang="cs-CZ" sz="2400" dirty="0"/>
              <a:t>)</a:t>
            </a:r>
          </a:p>
          <a:p>
            <a:pPr marL="457200" lvl="1" indent="0">
              <a:buNone/>
            </a:pPr>
            <a:endParaRPr lang="cs-CZ" sz="2800" dirty="0"/>
          </a:p>
          <a:p>
            <a:pPr lvl="1"/>
            <a:r>
              <a:rPr lang="cs-CZ" sz="2400" dirty="0"/>
              <a:t>Kovariance dvou proměnných napříč osobami </a:t>
            </a:r>
          </a:p>
          <a:p>
            <a:pPr marL="457200" lvl="1" indent="0">
              <a:buNone/>
            </a:pPr>
            <a:r>
              <a:rPr lang="cs-CZ" sz="2400" dirty="0"/>
              <a:t>   (</a:t>
            </a:r>
            <a:r>
              <a:rPr lang="cs-CZ" sz="2400" b="1" dirty="0"/>
              <a:t>kovariance / korelace</a:t>
            </a:r>
            <a:r>
              <a:rPr lang="cs-CZ" sz="2400" dirty="0"/>
              <a:t>) </a:t>
            </a:r>
            <a:r>
              <a:rPr lang="cs-CZ" sz="2400" b="1" dirty="0"/>
              <a:t>	</a:t>
            </a:r>
          </a:p>
          <a:p>
            <a:pPr marL="0" indent="0">
              <a:buNone/>
            </a:pPr>
            <a:r>
              <a:rPr lang="cs-CZ" b="1" i="1" dirty="0"/>
              <a:t>		</a:t>
            </a:r>
          </a:p>
          <a:p>
            <a:pPr marL="0" indent="0">
              <a:buNone/>
            </a:pPr>
            <a:r>
              <a:rPr lang="cs-CZ" b="1" i="1" dirty="0"/>
              <a:t>		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891452"/>
              </p:ext>
            </p:extLst>
          </p:nvPr>
        </p:nvGraphicFramePr>
        <p:xfrm>
          <a:off x="8384343" y="1825625"/>
          <a:ext cx="3340296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5074">
                  <a:extLst>
                    <a:ext uri="{9D8B030D-6E8A-4147-A177-3AD203B41FA5}">
                      <a16:colId xmlns:a16="http://schemas.microsoft.com/office/drawing/2014/main" val="2027576303"/>
                    </a:ext>
                  </a:extLst>
                </a:gridCol>
                <a:gridCol w="835074">
                  <a:extLst>
                    <a:ext uri="{9D8B030D-6E8A-4147-A177-3AD203B41FA5}">
                      <a16:colId xmlns:a16="http://schemas.microsoft.com/office/drawing/2014/main" val="1973651806"/>
                    </a:ext>
                  </a:extLst>
                </a:gridCol>
                <a:gridCol w="835074">
                  <a:extLst>
                    <a:ext uri="{9D8B030D-6E8A-4147-A177-3AD203B41FA5}">
                      <a16:colId xmlns:a16="http://schemas.microsoft.com/office/drawing/2014/main" val="707576143"/>
                    </a:ext>
                  </a:extLst>
                </a:gridCol>
                <a:gridCol w="835074">
                  <a:extLst>
                    <a:ext uri="{9D8B030D-6E8A-4147-A177-3AD203B41FA5}">
                      <a16:colId xmlns:a16="http://schemas.microsoft.com/office/drawing/2014/main" val="257663823"/>
                    </a:ext>
                  </a:extLst>
                </a:gridCol>
              </a:tblGrid>
              <a:tr h="936745">
                <a:tc>
                  <a:txBody>
                    <a:bodyPr/>
                    <a:lstStyle/>
                    <a:p>
                      <a:pPr algn="ctr"/>
                      <a:r>
                        <a:rPr lang="cs-CZ" sz="2800" i="1" dirty="0"/>
                        <a:t>x</a:t>
                      </a:r>
                      <a:r>
                        <a:rPr lang="cs-CZ" sz="2800" i="1" baseline="-25000" dirty="0"/>
                        <a:t>11</a:t>
                      </a:r>
                      <a:endParaRPr lang="en-US" sz="28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i="1" dirty="0"/>
                        <a:t>x</a:t>
                      </a:r>
                      <a:r>
                        <a:rPr lang="cs-CZ" sz="2800" i="1" baseline="-25000" dirty="0"/>
                        <a:t>12</a:t>
                      </a:r>
                      <a:endParaRPr lang="en-US" sz="2800" i="1" dirty="0"/>
                    </a:p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i="1" dirty="0"/>
                        <a:t>x</a:t>
                      </a:r>
                      <a:r>
                        <a:rPr lang="cs-CZ" sz="2800" i="1" baseline="-25000" dirty="0"/>
                        <a:t>1p</a:t>
                      </a:r>
                      <a:endParaRPr lang="en-US" sz="2800" i="1" dirty="0"/>
                    </a:p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0403292"/>
                  </a:ext>
                </a:extLst>
              </a:tr>
              <a:tr h="51369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5877876"/>
                  </a:ext>
                </a:extLst>
              </a:tr>
              <a:tr h="51491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i="1" dirty="0"/>
                        <a:t>x</a:t>
                      </a:r>
                      <a:r>
                        <a:rPr lang="cs-CZ" sz="2800" i="1" baseline="-25000" dirty="0"/>
                        <a:t>ij</a:t>
                      </a:r>
                      <a:endParaRPr lang="en-US" sz="28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8588801"/>
                  </a:ext>
                </a:extLst>
              </a:tr>
              <a:tr h="51491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957196"/>
                  </a:ext>
                </a:extLst>
              </a:tr>
              <a:tr h="51491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6240588"/>
                  </a:ext>
                </a:extLst>
              </a:tr>
              <a:tr h="9367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i="1" dirty="0"/>
                        <a:t>x</a:t>
                      </a:r>
                      <a:r>
                        <a:rPr lang="cs-CZ" sz="2800" i="1" baseline="-25000" dirty="0"/>
                        <a:t>N1</a:t>
                      </a:r>
                      <a:endParaRPr lang="en-US" sz="2800" i="1" dirty="0"/>
                    </a:p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i="1" dirty="0"/>
                        <a:t>x</a:t>
                      </a:r>
                      <a:r>
                        <a:rPr lang="cs-CZ" sz="2800" i="1" baseline="-25000" dirty="0"/>
                        <a:t>N2</a:t>
                      </a:r>
                      <a:endParaRPr lang="en-US" sz="2800" i="1" dirty="0"/>
                    </a:p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i="1" dirty="0"/>
                        <a:t>x</a:t>
                      </a:r>
                      <a:r>
                        <a:rPr lang="cs-CZ" sz="2800" i="1" baseline="-25000" dirty="0"/>
                        <a:t>Np</a:t>
                      </a:r>
                      <a:endParaRPr lang="en-US" sz="2800" i="1" dirty="0"/>
                    </a:p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6999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3551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92799" y="82516"/>
            <a:ext cx="10058400" cy="835025"/>
          </a:xfrm>
        </p:spPr>
        <p:txBody>
          <a:bodyPr/>
          <a:lstStyle/>
          <a:p>
            <a:r>
              <a:rPr lang="cs-CZ" dirty="0"/>
              <a:t>Základní pojmy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3335" y="907447"/>
            <a:ext cx="10058400" cy="4022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Korelační matice:</a:t>
            </a:r>
          </a:p>
          <a:p>
            <a:pPr marL="0" indent="0">
              <a:buNone/>
            </a:pPr>
            <a:endParaRPr lang="cs-CZ" b="1" dirty="0"/>
          </a:p>
          <a:p>
            <a:pPr marL="457200" lvl="1" indent="0">
              <a:buNone/>
            </a:pPr>
            <a:r>
              <a:rPr lang="cs-CZ" sz="2800" b="1" dirty="0"/>
              <a:t>	</a:t>
            </a:r>
          </a:p>
          <a:p>
            <a:pPr marL="0" indent="0">
              <a:buNone/>
            </a:pPr>
            <a:r>
              <a:rPr lang="cs-CZ" b="1" i="1" dirty="0"/>
              <a:t>				</a:t>
            </a:r>
            <a:r>
              <a:rPr lang="cs-CZ" sz="2400" b="1" i="1" dirty="0"/>
              <a:t>R   =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44493"/>
              </p:ext>
            </p:extLst>
          </p:nvPr>
        </p:nvGraphicFramePr>
        <p:xfrm>
          <a:off x="5802535" y="1396745"/>
          <a:ext cx="4297678" cy="28346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3954">
                  <a:extLst>
                    <a:ext uri="{9D8B030D-6E8A-4147-A177-3AD203B41FA5}">
                      <a16:colId xmlns:a16="http://schemas.microsoft.com/office/drawing/2014/main" val="3364244172"/>
                    </a:ext>
                  </a:extLst>
                </a:gridCol>
                <a:gridCol w="613954">
                  <a:extLst>
                    <a:ext uri="{9D8B030D-6E8A-4147-A177-3AD203B41FA5}">
                      <a16:colId xmlns:a16="http://schemas.microsoft.com/office/drawing/2014/main" val="2717194344"/>
                    </a:ext>
                  </a:extLst>
                </a:gridCol>
                <a:gridCol w="613954">
                  <a:extLst>
                    <a:ext uri="{9D8B030D-6E8A-4147-A177-3AD203B41FA5}">
                      <a16:colId xmlns:a16="http://schemas.microsoft.com/office/drawing/2014/main" val="3007975434"/>
                    </a:ext>
                  </a:extLst>
                </a:gridCol>
                <a:gridCol w="613954">
                  <a:extLst>
                    <a:ext uri="{9D8B030D-6E8A-4147-A177-3AD203B41FA5}">
                      <a16:colId xmlns:a16="http://schemas.microsoft.com/office/drawing/2014/main" val="2221287771"/>
                    </a:ext>
                  </a:extLst>
                </a:gridCol>
                <a:gridCol w="613954">
                  <a:extLst>
                    <a:ext uri="{9D8B030D-6E8A-4147-A177-3AD203B41FA5}">
                      <a16:colId xmlns:a16="http://schemas.microsoft.com/office/drawing/2014/main" val="2498880240"/>
                    </a:ext>
                  </a:extLst>
                </a:gridCol>
                <a:gridCol w="613954">
                  <a:extLst>
                    <a:ext uri="{9D8B030D-6E8A-4147-A177-3AD203B41FA5}">
                      <a16:colId xmlns:a16="http://schemas.microsoft.com/office/drawing/2014/main" val="2367783846"/>
                    </a:ext>
                  </a:extLst>
                </a:gridCol>
                <a:gridCol w="613954">
                  <a:extLst>
                    <a:ext uri="{9D8B030D-6E8A-4147-A177-3AD203B41FA5}">
                      <a16:colId xmlns:a16="http://schemas.microsoft.com/office/drawing/2014/main" val="1490442472"/>
                    </a:ext>
                  </a:extLst>
                </a:gridCol>
              </a:tblGrid>
              <a:tr h="404949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i="1" dirty="0"/>
                        <a:t>r</a:t>
                      </a:r>
                      <a:r>
                        <a:rPr lang="cs-CZ" sz="2000" i="1" baseline="-25000" dirty="0"/>
                        <a:t>12</a:t>
                      </a:r>
                      <a:endParaRPr lang="en-US" sz="20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i="1" baseline="0" dirty="0"/>
                        <a:t>r</a:t>
                      </a:r>
                      <a:r>
                        <a:rPr lang="cs-CZ" sz="2000" i="1" baseline="-25000" dirty="0"/>
                        <a:t>13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i="1" baseline="0" dirty="0"/>
                        <a:t>r</a:t>
                      </a:r>
                      <a:r>
                        <a:rPr lang="cs-CZ" sz="2000" i="1" baseline="-25000" dirty="0"/>
                        <a:t>1p</a:t>
                      </a:r>
                      <a:endParaRPr lang="en-US" sz="1800" i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6470723"/>
                  </a:ext>
                </a:extLst>
              </a:tr>
              <a:tr h="404949">
                <a:tc>
                  <a:txBody>
                    <a:bodyPr/>
                    <a:lstStyle/>
                    <a:p>
                      <a:pPr algn="ctr"/>
                      <a:r>
                        <a:rPr lang="cs-CZ" sz="2000" i="1" dirty="0"/>
                        <a:t>r</a:t>
                      </a:r>
                      <a:r>
                        <a:rPr lang="cs-CZ" sz="2000" i="1" baseline="-25000" dirty="0"/>
                        <a:t>21</a:t>
                      </a:r>
                      <a:endParaRPr lang="en-US" sz="20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i="1" dirty="0"/>
                        <a:t>r</a:t>
                      </a:r>
                      <a:r>
                        <a:rPr lang="cs-CZ" sz="2000" i="1" baseline="-25000" dirty="0"/>
                        <a:t>23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i="1" baseline="0" dirty="0"/>
                        <a:t>r</a:t>
                      </a:r>
                      <a:r>
                        <a:rPr lang="cs-CZ" sz="2000" i="1" baseline="-25000" dirty="0"/>
                        <a:t>2p</a:t>
                      </a:r>
                      <a:endParaRPr lang="en-US" sz="1800" i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4005808"/>
                  </a:ext>
                </a:extLst>
              </a:tr>
              <a:tr h="4049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i="1" dirty="0"/>
                        <a:t>r</a:t>
                      </a:r>
                      <a:r>
                        <a:rPr lang="cs-CZ" sz="2000" i="1" baseline="-25000" dirty="0"/>
                        <a:t>32</a:t>
                      </a:r>
                      <a:endParaRPr lang="en-US" sz="20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i="1" dirty="0"/>
                        <a:t>r</a:t>
                      </a:r>
                      <a:r>
                        <a:rPr lang="cs-CZ" sz="2000" i="1" baseline="-25000" dirty="0"/>
                        <a:t>32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i="1" baseline="0" dirty="0"/>
                        <a:t>r</a:t>
                      </a:r>
                      <a:r>
                        <a:rPr lang="cs-CZ" sz="2000" i="1" baseline="-25000" dirty="0"/>
                        <a:t>3p</a:t>
                      </a:r>
                      <a:endParaRPr lang="en-US" sz="1800" i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4430434"/>
                  </a:ext>
                </a:extLst>
              </a:tr>
              <a:tr h="40494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⋱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i="1" dirty="0"/>
                        <a:t>r</a:t>
                      </a:r>
                      <a:r>
                        <a:rPr lang="cs-CZ" sz="2000" i="1" baseline="-25000" dirty="0"/>
                        <a:t>kj</a:t>
                      </a:r>
                      <a:endParaRPr lang="en-US" sz="18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8856306"/>
                  </a:ext>
                </a:extLst>
              </a:tr>
              <a:tr h="40494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i="1" dirty="0"/>
                        <a:t>r</a:t>
                      </a:r>
                      <a:r>
                        <a:rPr lang="cs-CZ" sz="2000" i="1" baseline="-25000" dirty="0"/>
                        <a:t>jk</a:t>
                      </a:r>
                      <a:endParaRPr lang="en-US" sz="18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⋱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1999326"/>
                  </a:ext>
                </a:extLst>
              </a:tr>
              <a:tr h="40494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⋱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1894633"/>
                  </a:ext>
                </a:extLst>
              </a:tr>
              <a:tr h="4049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i="1" dirty="0"/>
                        <a:t>r</a:t>
                      </a:r>
                      <a:r>
                        <a:rPr lang="cs-CZ" sz="2000" i="1" baseline="-25000" dirty="0"/>
                        <a:t>p1</a:t>
                      </a:r>
                      <a:endParaRPr lang="en-US" sz="18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i="1" dirty="0"/>
                        <a:t>r</a:t>
                      </a:r>
                      <a:r>
                        <a:rPr lang="cs-CZ" sz="2000" i="1" baseline="-25000" dirty="0"/>
                        <a:t>p2</a:t>
                      </a:r>
                      <a:endParaRPr lang="en-US" sz="18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i="1" baseline="0" dirty="0"/>
                        <a:t>r</a:t>
                      </a:r>
                      <a:r>
                        <a:rPr lang="cs-CZ" sz="2000" i="1" baseline="-25000" dirty="0"/>
                        <a:t>p3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556564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64278" y="935080"/>
            <a:ext cx="4177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i="1" dirty="0"/>
              <a:t>p </a:t>
            </a:r>
            <a:r>
              <a:rPr lang="cs-CZ" sz="2400" dirty="0"/>
              <a:t>manifestních proměnných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9108836" y="2221676"/>
            <a:ext cx="4177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i="1" dirty="0"/>
              <a:t>p </a:t>
            </a:r>
            <a:r>
              <a:rPr lang="cs-CZ" sz="2400" dirty="0"/>
              <a:t>manifestních</a:t>
            </a:r>
          </a:p>
          <a:p>
            <a:pPr algn="ctr"/>
            <a:r>
              <a:rPr lang="cs-CZ" sz="2400" dirty="0"/>
              <a:t>proměnných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FD3A2B-EC1B-4089-A688-6C50AFD9BA06}"/>
                  </a:ext>
                </a:extLst>
              </p:cNvPr>
              <p:cNvSpPr txBox="1"/>
              <p:nvPr/>
            </p:nvSpPr>
            <p:spPr>
              <a:xfrm>
                <a:off x="295422" y="4593167"/>
                <a:ext cx="11601156" cy="2159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Pozn</a:t>
                </a:r>
                <a:r>
                  <a:rPr lang="en-US" dirty="0"/>
                  <a:t>.: Na </a:t>
                </a:r>
                <a:r>
                  <a:rPr lang="en-US" dirty="0" err="1"/>
                  <a:t>obrázku</a:t>
                </a:r>
                <a:r>
                  <a:rPr lang="en-US" dirty="0"/>
                  <a:t> je </a:t>
                </a:r>
                <a:r>
                  <a:rPr lang="en-US" dirty="0" err="1"/>
                  <a:t>korelační</a:t>
                </a:r>
                <a:r>
                  <a:rPr lang="en-US" dirty="0"/>
                  <a:t> </a:t>
                </a:r>
                <a:r>
                  <a:rPr lang="en-US" dirty="0" err="1"/>
                  <a:t>matice</a:t>
                </a:r>
                <a:r>
                  <a:rPr lang="cs-CZ" dirty="0"/>
                  <a:t> (na diagonále jsou jedničky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𝑗𝑗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cs-CZ" dirty="0"/>
                  <a:t>, mimo diagonálu korelace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cs-CZ" b="0" i="0" smtClean="0"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cs-CZ" dirty="0"/>
                  <a:t>f</a:t>
                </a:r>
                <a:r>
                  <a:rPr lang="en-US" dirty="0" err="1"/>
                  <a:t>aktorová</a:t>
                </a:r>
                <a:r>
                  <a:rPr lang="en-US" dirty="0"/>
                  <a:t> </a:t>
                </a:r>
                <a:r>
                  <a:rPr lang="en-US" dirty="0" err="1"/>
                  <a:t>analýza</a:t>
                </a:r>
                <a:r>
                  <a:rPr lang="en-US" dirty="0"/>
                  <a:t> ale </a:t>
                </a:r>
                <a:r>
                  <a:rPr lang="en-US" dirty="0" err="1"/>
                  <a:t>velmi</a:t>
                </a:r>
                <a:r>
                  <a:rPr lang="en-US" dirty="0"/>
                  <a:t> </a:t>
                </a:r>
                <a:r>
                  <a:rPr lang="en-US" dirty="0" err="1"/>
                  <a:t>často</a:t>
                </a:r>
                <a:r>
                  <a:rPr lang="en-US" dirty="0"/>
                  <a:t> </a:t>
                </a:r>
                <a:r>
                  <a:rPr lang="en-US" dirty="0" err="1"/>
                  <a:t>pracuje</a:t>
                </a:r>
                <a:r>
                  <a:rPr lang="en-US" dirty="0"/>
                  <a:t> s </a:t>
                </a:r>
                <a:r>
                  <a:rPr lang="en-US" dirty="0" err="1"/>
                  <a:t>kovarianční</a:t>
                </a:r>
                <a:r>
                  <a:rPr lang="cs-CZ" dirty="0"/>
                  <a:t> maticí</a:t>
                </a:r>
                <a:r>
                  <a:rPr lang="en-US" dirty="0"/>
                  <a:t>, </a:t>
                </a:r>
                <a:r>
                  <a:rPr lang="en-US" dirty="0" err="1"/>
                  <a:t>kde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diagonále</a:t>
                </a:r>
                <a:r>
                  <a:rPr lang="en-US" dirty="0"/>
                  <a:t> je </a:t>
                </a:r>
                <a:r>
                  <a:rPr lang="en-US" dirty="0" err="1"/>
                  <a:t>rozptyl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𝑗𝑗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) a </a:t>
                </a:r>
                <a:r>
                  <a:rPr lang="en-US" dirty="0" err="1"/>
                  <a:t>mimo</a:t>
                </a:r>
                <a:r>
                  <a:rPr lang="en-US" dirty="0"/>
                  <a:t> </a:t>
                </a:r>
                <a:r>
                  <a:rPr lang="en-US" dirty="0" err="1"/>
                  <a:t>diagonálu</a:t>
                </a:r>
                <a:r>
                  <a:rPr lang="en-US" dirty="0"/>
                  <a:t> </a:t>
                </a:r>
                <a:r>
                  <a:rPr lang="en-US" dirty="0" err="1"/>
                  <a:t>kovariance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příslušných</a:t>
                </a:r>
                <a:r>
                  <a:rPr lang="en-US" dirty="0"/>
                  <a:t> </a:t>
                </a:r>
                <a:r>
                  <a:rPr lang="en-US" dirty="0" err="1"/>
                  <a:t>proměnných</a:t>
                </a:r>
                <a:r>
                  <a:rPr lang="en-US" dirty="0"/>
                  <a:t>. </a:t>
                </a:r>
                <a:r>
                  <a:rPr lang="en-US" dirty="0" err="1"/>
                  <a:t>Typicky</a:t>
                </a:r>
                <a:r>
                  <a:rPr lang="en-US" dirty="0"/>
                  <a:t> EFA </a:t>
                </a:r>
                <a:r>
                  <a:rPr lang="en-US" dirty="0" err="1"/>
                  <a:t>pracuje</a:t>
                </a:r>
                <a:r>
                  <a:rPr lang="en-US" dirty="0"/>
                  <a:t> s </a:t>
                </a:r>
                <a:r>
                  <a:rPr lang="en-US" dirty="0" err="1"/>
                  <a:t>korelační</a:t>
                </a:r>
                <a:r>
                  <a:rPr lang="en-US" dirty="0"/>
                  <a:t>, </a:t>
                </a:r>
                <a:r>
                  <a:rPr lang="en-US" dirty="0" err="1"/>
                  <a:t>zatímco</a:t>
                </a:r>
                <a:r>
                  <a:rPr lang="en-US" dirty="0"/>
                  <a:t> CFA s </a:t>
                </a:r>
                <a:r>
                  <a:rPr lang="en-US" dirty="0" err="1"/>
                  <a:t>kovarianční</a:t>
                </a:r>
                <a:r>
                  <a:rPr lang="cs-CZ" dirty="0"/>
                  <a:t> </a:t>
                </a:r>
                <a:r>
                  <a:rPr lang="en-US" dirty="0" err="1"/>
                  <a:t>maticí</a:t>
                </a:r>
                <a:r>
                  <a:rPr lang="en-US" dirty="0"/>
                  <a:t>. Z </a:t>
                </a:r>
                <a:r>
                  <a:rPr lang="en-US" dirty="0" err="1"/>
                  <a:t>kovarianční</a:t>
                </a:r>
                <a:r>
                  <a:rPr lang="cs-CZ" dirty="0"/>
                  <a:t> </a:t>
                </a:r>
                <a:r>
                  <a:rPr lang="en-US" dirty="0" err="1"/>
                  <a:t>matice</a:t>
                </a:r>
                <a:r>
                  <a:rPr lang="en-US" dirty="0"/>
                  <a:t> </a:t>
                </a:r>
                <a:r>
                  <a:rPr lang="en-US" dirty="0" err="1"/>
                  <a:t>lz</a:t>
                </a:r>
                <a:r>
                  <a:rPr lang="cs-CZ" dirty="0"/>
                  <a:t>e</a:t>
                </a:r>
                <a:r>
                  <a:rPr lang="en-US" dirty="0"/>
                  <a:t> </a:t>
                </a:r>
                <a:r>
                  <a:rPr lang="en-US" dirty="0" err="1"/>
                  <a:t>získat</a:t>
                </a:r>
                <a:r>
                  <a:rPr lang="en-US" dirty="0"/>
                  <a:t> </a:t>
                </a:r>
                <a:r>
                  <a:rPr lang="en-US" dirty="0" err="1"/>
                  <a:t>korelační</a:t>
                </a:r>
                <a:r>
                  <a:rPr lang="en-US" dirty="0"/>
                  <a:t> </a:t>
                </a:r>
                <a:r>
                  <a:rPr lang="cs-CZ" dirty="0"/>
                  <a:t>matici </a:t>
                </a:r>
                <a:r>
                  <a:rPr lang="en-US" dirty="0" err="1"/>
                  <a:t>snadno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𝑗𝑗</m:t>
                                </m:r>
                              </m:sub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𝑘𝑘</m:t>
                                </m:r>
                              </m:sub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Naopak</a:t>
                </a:r>
                <a:r>
                  <a:rPr lang="en-US" dirty="0"/>
                  <a:t> to </a:t>
                </a:r>
                <a:r>
                  <a:rPr lang="en-US" dirty="0" err="1"/>
                  <a:t>nefunguje</a:t>
                </a:r>
                <a:r>
                  <a:rPr lang="en-US" dirty="0"/>
                  <a:t>, </a:t>
                </a:r>
                <a:r>
                  <a:rPr lang="en-US" dirty="0" err="1"/>
                  <a:t>protože</a:t>
                </a:r>
                <a:r>
                  <a:rPr lang="en-US" dirty="0"/>
                  <a:t> </a:t>
                </a:r>
                <a:r>
                  <a:rPr lang="en-US" dirty="0" err="1"/>
                  <a:t>korelační</a:t>
                </a:r>
                <a:r>
                  <a:rPr lang="en-US" dirty="0"/>
                  <a:t> </a:t>
                </a:r>
                <a:r>
                  <a:rPr lang="en-US" dirty="0" err="1"/>
                  <a:t>matice</a:t>
                </a:r>
                <a:r>
                  <a:rPr lang="en-US" dirty="0"/>
                  <a:t> </a:t>
                </a:r>
                <a:r>
                  <a:rPr lang="en-US" dirty="0" err="1"/>
                  <a:t>nenese</a:t>
                </a:r>
                <a:r>
                  <a:rPr lang="en-US" dirty="0"/>
                  <a:t> </a:t>
                </a:r>
                <a:r>
                  <a:rPr lang="en-US" dirty="0" err="1"/>
                  <a:t>informaci</a:t>
                </a:r>
                <a:r>
                  <a:rPr lang="en-US" dirty="0"/>
                  <a:t> o </a:t>
                </a:r>
                <a:r>
                  <a:rPr lang="en-US" dirty="0" err="1"/>
                  <a:t>rozptylech</a:t>
                </a:r>
                <a:r>
                  <a:rPr lang="en-US" dirty="0"/>
                  <a:t>.</a:t>
                </a:r>
              </a:p>
              <a:p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FD3A2B-EC1B-4089-A688-6C50AFD9B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22" y="4593167"/>
                <a:ext cx="11601156" cy="2159309"/>
              </a:xfrm>
              <a:prstGeom prst="rect">
                <a:avLst/>
              </a:prstGeom>
              <a:blipFill>
                <a:blip r:embed="rId2"/>
                <a:stretch>
                  <a:fillRect l="-420" t="-1127" r="-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9691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A9360-5A4C-5C8F-CDAA-800D352F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</a:t>
            </a:r>
            <a:r>
              <a:rPr lang="en-US" dirty="0" err="1"/>
              <a:t>kovarian</a:t>
            </a:r>
            <a:r>
              <a:rPr lang="cs-CZ" dirty="0"/>
              <a:t>ční struktury</a:t>
            </a:r>
            <a:endParaRPr lang="en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34AFF-844B-1AD2-66C3-C29ED1420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10058400" cy="4023360"/>
          </a:xfrm>
        </p:spPr>
        <p:txBody>
          <a:bodyPr/>
          <a:lstStyle/>
          <a:p>
            <a:r>
              <a:rPr lang="en-CZ" dirty="0"/>
              <a:t>Jednoduchý model:</a:t>
            </a:r>
          </a:p>
          <a:p>
            <a:endParaRPr lang="en-CZ" dirty="0"/>
          </a:p>
          <a:p>
            <a:endParaRPr lang="en-CZ" dirty="0"/>
          </a:p>
          <a:p>
            <a:r>
              <a:rPr lang="en-CZ" dirty="0"/>
              <a:t>Je proto (pomocí krásné matematiky založené na vlastnostech jednotlivých částí modelu) nutné formulovat model kovarianční struktury všech MVs a LVs:</a:t>
            </a:r>
          </a:p>
          <a:p>
            <a:endParaRPr lang="en-CZ" dirty="0"/>
          </a:p>
          <a:p>
            <a:pPr marL="0" indent="0">
              <a:buNone/>
            </a:pPr>
            <a:endParaRPr lang="en-CZ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A3407C-B5EC-484F-024D-C4BEFF6C2A98}"/>
                  </a:ext>
                </a:extLst>
              </p:cNvPr>
              <p:cNvSpPr txBox="1"/>
              <p:nvPr/>
            </p:nvSpPr>
            <p:spPr>
              <a:xfrm>
                <a:off x="3078479" y="2356199"/>
                <a:ext cx="6096000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𝐶𝑎𝑟𝑙𝑠𝑒𝑛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_Š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𝐴𝐶𝐻𝑌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cs-CZ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𝑏𝑜𝑥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š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𝑎𝑐h𝑦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CZ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A3407C-B5EC-484F-024D-C4BEFF6C2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479" y="2356199"/>
                <a:ext cx="6096000" cy="424283"/>
              </a:xfrm>
              <a:prstGeom prst="rect">
                <a:avLst/>
              </a:prstGeom>
              <a:blipFill>
                <a:blip r:embed="rId2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A9387F-2565-1C42-CDD5-DF166B0B9AC5}"/>
                  </a:ext>
                </a:extLst>
              </p:cNvPr>
              <p:cNvSpPr txBox="1"/>
              <p:nvPr/>
            </p:nvSpPr>
            <p:spPr>
              <a:xfrm>
                <a:off x="4693660" y="4077519"/>
                <a:ext cx="2953180" cy="5666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𝜮</m:t>
                      </m:r>
                      <m:r>
                        <a:rPr lang="cs-CZ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𝜦𝝓</m:t>
                      </m:r>
                      <m:sSup>
                        <m:sSupPr>
                          <m:ctrlPr>
                            <a:rPr lang="el-GR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𝜦</m:t>
                          </m:r>
                        </m:e>
                        <m:sup>
                          <m:r>
                            <a:rPr lang="el-GR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’</m:t>
                          </m:r>
                        </m:sup>
                      </m:sSup>
                      <m:r>
                        <a:rPr lang="cs-CZ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𝝍</m:t>
                          </m:r>
                        </m:sub>
                      </m:sSub>
                    </m:oMath>
                  </m:oMathPara>
                </a14:m>
                <a:endParaRPr lang="en-CZ" sz="3200" b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A9387F-2565-1C42-CDD5-DF166B0B9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660" y="4077519"/>
                <a:ext cx="2953180" cy="566694"/>
              </a:xfrm>
              <a:prstGeom prst="rect">
                <a:avLst/>
              </a:prstGeom>
              <a:blipFill>
                <a:blip r:embed="rId3"/>
                <a:stretch>
                  <a:fillRect l="-2575" t="-2222" r="-2146" b="-26667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0163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</a:t>
            </a:r>
            <a:r>
              <a:rPr lang="en-US" dirty="0" err="1"/>
              <a:t>kovarian</a:t>
            </a:r>
            <a:r>
              <a:rPr lang="cs-CZ" dirty="0"/>
              <a:t>ční struktury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9579" y="1819275"/>
                <a:ext cx="11353801" cy="518257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𝜮</m:t>
                      </m:r>
                      <m:r>
                        <a:rPr lang="cs-CZ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𝜦𝜱</m:t>
                      </m:r>
                      <m:sSup>
                        <m:sSupPr>
                          <m:ctrlPr>
                            <a:rPr lang="el-GR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𝜦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𝝍</m:t>
                          </m:r>
                        </m:sub>
                      </m:sSub>
                    </m:oMath>
                  </m:oMathPara>
                </a14:m>
                <a:endParaRPr lang="cs-CZ" sz="2400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 </a:t>
                </a:r>
                <a:r>
                  <a:rPr lang="cs-CZ" sz="2200" b="1" dirty="0"/>
                  <a:t>Σ</a:t>
                </a:r>
                <a:r>
                  <a:rPr lang="en-US" sz="2200" b="1" dirty="0"/>
                  <a:t> </a:t>
                </a:r>
                <a:r>
                  <a:rPr lang="en-US" sz="2200" dirty="0"/>
                  <a:t>(sigma) je </a:t>
                </a:r>
                <a:r>
                  <a:rPr lang="en-US" sz="2200" dirty="0" err="1"/>
                  <a:t>matice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korelac</a:t>
                </a:r>
                <a:r>
                  <a:rPr lang="cs-CZ" sz="2200" dirty="0"/>
                  <a:t>í / kovariancí mezi manifestními proměnnými</a:t>
                </a:r>
                <a:endParaRPr lang="en-US" sz="2200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200" dirty="0"/>
                  <a:t> </a:t>
                </a:r>
                <a:r>
                  <a:rPr lang="el-GR" sz="2200" b="1" dirty="0"/>
                  <a:t>Λ</a:t>
                </a:r>
                <a:r>
                  <a:rPr lang="cs-CZ" sz="2200" b="1" dirty="0"/>
                  <a:t> </a:t>
                </a:r>
                <a:r>
                  <a:rPr lang="cs-CZ" sz="2200" dirty="0"/>
                  <a:t>(lambda) je matice faktorových nábojů (apostrof značí transpozici)</a:t>
                </a:r>
                <a:endParaRPr lang="cs-CZ" sz="2200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200" dirty="0"/>
                  <a:t> </a:t>
                </a:r>
                <a:r>
                  <a:rPr lang="el-GR" sz="2200" b="1" dirty="0"/>
                  <a:t>Φ</a:t>
                </a:r>
                <a:r>
                  <a:rPr lang="cs-CZ" sz="2200" b="1" dirty="0"/>
                  <a:t> </a:t>
                </a:r>
                <a:r>
                  <a:rPr lang="cs-CZ" sz="2200" dirty="0"/>
                  <a:t>(phi / fí) je matice korelací / kovariancí mezi (obecnými) faktory. Faktory být korelované nemusí – v takovém případě lze říci, že faktory jsou tzv. </a:t>
                </a:r>
                <a:r>
                  <a:rPr lang="cs-CZ" sz="2200" i="1" dirty="0"/>
                  <a:t>ortogonální</a:t>
                </a:r>
                <a:endParaRPr lang="cs-CZ" sz="2200" b="1" i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200" dirty="0"/>
                  <a:t> </a:t>
                </a:r>
                <a:r>
                  <a:rPr lang="cs-CZ" sz="2200" b="1" dirty="0"/>
                  <a:t>D</a:t>
                </a:r>
                <a:r>
                  <a:rPr lang="el-GR" sz="1600" dirty="0"/>
                  <a:t>ψ</a:t>
                </a:r>
                <a:r>
                  <a:rPr lang="cs-CZ" sz="2200" dirty="0"/>
                  <a:t> (D-psi / D-psí) je matice rozptylů unikátních faktorů (a případně reziduálních kovariancí).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200" dirty="0"/>
                  <a:t> ...jak možná správně tušíte, k faktorové analýze nepotřebujete syrová data, ale korelace / kovariance mezi MVs.</a:t>
                </a:r>
                <a:endParaRPr lang="en-US" sz="22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579" y="1819275"/>
                <a:ext cx="11353801" cy="5182577"/>
              </a:xfrm>
              <a:blipFill>
                <a:blip r:embed="rId2"/>
                <a:stretch>
                  <a:fillRect l="-1453" r="-447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3687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ED94B-336C-95A2-0A05-01911F131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</a:t>
            </a:r>
            <a:r>
              <a:rPr lang="en-US" dirty="0" err="1"/>
              <a:t>kovarian</a:t>
            </a:r>
            <a:r>
              <a:rPr lang="cs-CZ" dirty="0"/>
              <a:t>ční struktury</a:t>
            </a:r>
            <a:endParaRPr lang="en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D5AC54-A2D2-2397-F0B6-63EE77C561C0}"/>
                  </a:ext>
                </a:extLst>
              </p:cNvPr>
              <p:cNvSpPr txBox="1"/>
              <p:nvPr/>
            </p:nvSpPr>
            <p:spPr>
              <a:xfrm>
                <a:off x="1252165" y="2043916"/>
                <a:ext cx="3338735" cy="3159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𝚲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CZ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CZ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CZ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CZ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CZ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CZ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CZ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CZ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CZ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CZ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CZ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CZ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𝚽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CZ" sz="18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CZ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 </a:t>
                </a:r>
                <a:endParaRPr lang="en-CZ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CZ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D5AC54-A2D2-2397-F0B6-63EE77C56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165" y="2043916"/>
                <a:ext cx="3338735" cy="31599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9BD937-BBC9-0E50-1046-F980C48D97A1}"/>
                  </a:ext>
                </a:extLst>
              </p:cNvPr>
              <p:cNvSpPr txBox="1"/>
              <p:nvPr/>
            </p:nvSpPr>
            <p:spPr>
              <a:xfrm>
                <a:off x="5560430" y="2092037"/>
                <a:ext cx="5595250" cy="3160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Z" sz="1800" b="1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𝜳</m:t>
                        </m:r>
                      </m:sub>
                    </m:sSub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CZ" sz="18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0"/>
                                  <m:mcJc m:val="center"/>
                                </m:mcPr>
                              </m:mc>
                            </m:mcs>
                            <m:ctrlPr>
                              <a:rPr lang="en-CZ" sz="18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CZ" sz="18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cs-CZ" sz="1800" b="0" i="1" smtClean="0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s-CZ" sz="1800" b="0" i="1" smtClean="0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CZ" sz="18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CZ" sz="18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CZ" sz="18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CZ" sz="18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CZ" sz="18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CZ" sz="18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CZ" sz="18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CZ" sz="18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CZ" sz="18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cs-CZ" sz="105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   </a:t>
                </a:r>
                <a:endParaRPr lang="en-CZ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CZ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9BD937-BBC9-0E50-1046-F980C48D9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430" y="2092037"/>
                <a:ext cx="5595250" cy="31604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C7A91BF-4F7D-9265-6C6B-404171BEB0C8}"/>
                  </a:ext>
                </a:extLst>
              </p:cNvPr>
              <p:cNvSpPr txBox="1"/>
              <p:nvPr/>
            </p:nvSpPr>
            <p:spPr>
              <a:xfrm>
                <a:off x="2133601" y="5297078"/>
                <a:ext cx="6096000" cy="620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𝚲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’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C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0"/>
                                    <m:mcJc m:val="center"/>
                                  </m:mcPr>
                                </m:mc>
                              </m:mcs>
                              <m:ctrlPr>
                                <a:rPr lang="en-CZ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Z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CZ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Z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CZ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Z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CZ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Z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CZ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Z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CZ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CZ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CZ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CZ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CZ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CZ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CZ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CZ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CZ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CZ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CZ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Z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CZ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Z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CZ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Z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CZ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Z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CZ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Z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CZ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Z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C7A91BF-4F7D-9265-6C6B-404171BEB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1" y="5297078"/>
                <a:ext cx="6096000" cy="6201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8397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Factor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ástupný symbol pro obsah 3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523220" cy="4023360"/>
              </a:xfrm>
            </p:spPr>
            <p:txBody>
              <a:bodyPr>
                <a:normAutofit/>
              </a:bodyPr>
              <a:lstStyle/>
              <a:p>
                <a:r>
                  <a:rPr lang="cs-CZ" sz="2400" dirty="0"/>
                  <a:t>Faktorová analýza se zabývá vysvětlením kovariancí / korelací mezi </a:t>
                </a:r>
                <a:r>
                  <a:rPr lang="cs-CZ" sz="2400" dirty="0" err="1"/>
                  <a:t>MVs</a:t>
                </a:r>
                <a:r>
                  <a:rPr lang="cs-CZ" sz="2400" dirty="0"/>
                  <a:t>. </a:t>
                </a:r>
              </a:p>
              <a:p>
                <a:pPr lvl="1"/>
                <a:endParaRPr lang="cs-CZ" sz="2000" b="0" dirty="0"/>
              </a:p>
              <a:p>
                <a:pPr lvl="1"/>
                <a:r>
                  <a:rPr lang="cs-CZ" sz="2000" b="0" dirty="0"/>
                  <a:t>V případě jediné dimenze je kovariance položek a, b rovna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cs-CZ" sz="2000" dirty="0"/>
                  <a:t>, kde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cs-CZ" sz="2000" dirty="0"/>
                  <a:t> je rozptyl faktoru.</a:t>
                </a:r>
              </a:p>
              <a:p>
                <a:pPr lvl="1"/>
                <a:r>
                  <a:rPr lang="cs-CZ" sz="2000" dirty="0"/>
                  <a:t>V případě korelační matice a jediného a standardizovaného faktoru platí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cs-CZ" sz="2000" dirty="0"/>
                  <a:t>.</a:t>
                </a:r>
              </a:p>
              <a:p>
                <a:r>
                  <a:rPr lang="cs-CZ" sz="2400" dirty="0"/>
                  <a:t>Znamená to, že </a:t>
                </a:r>
                <a:r>
                  <a:rPr lang="cs-CZ" sz="2400" b="1" dirty="0"/>
                  <a:t>nepotřebujeme znát skóry osob na </a:t>
                </a:r>
                <a:r>
                  <a:rPr lang="cs-CZ" sz="2400" b="1" dirty="0" err="1"/>
                  <a:t>LVs</a:t>
                </a:r>
                <a:r>
                  <a:rPr lang="cs-CZ" sz="2400" b="1" dirty="0"/>
                  <a:t> </a:t>
                </a:r>
                <a:r>
                  <a:rPr lang="cs-CZ" sz="2400" dirty="0"/>
                  <a:t>(které stejně neznáme a znát nemůžeme – jsou nepozorované a </a:t>
                </a:r>
                <a:r>
                  <a:rPr lang="cs-CZ" sz="2400" i="1" dirty="0"/>
                  <a:t>neurčitelné</a:t>
                </a:r>
                <a:r>
                  <a:rPr lang="cs-CZ" sz="2400" dirty="0"/>
                  <a:t> [</a:t>
                </a:r>
                <a:r>
                  <a:rPr lang="cs-CZ" sz="2400" i="1" dirty="0" err="1"/>
                  <a:t>indeterminate</a:t>
                </a:r>
                <a:r>
                  <a:rPr lang="cs-CZ" sz="2400" dirty="0"/>
                  <a:t>]).</a:t>
                </a:r>
              </a:p>
              <a:p>
                <a:endParaRPr lang="cs-CZ" sz="2400" dirty="0"/>
              </a:p>
              <a:p>
                <a:endParaRPr lang="cs-CZ" sz="2400" dirty="0"/>
              </a:p>
              <a:p>
                <a:endParaRPr lang="cs-CZ" sz="2400" dirty="0"/>
              </a:p>
            </p:txBody>
          </p:sp>
        </mc:Choice>
        <mc:Fallback>
          <p:sp>
            <p:nvSpPr>
              <p:cNvPr id="4" name="Zástupný symbol pro obsah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523220" cy="4023360"/>
              </a:xfrm>
              <a:blipFill>
                <a:blip r:embed="rId2"/>
                <a:stretch>
                  <a:fillRect l="-965" t="-1887" r="-483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71520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Factor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ástupný symbol pro obsah 3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523220" cy="402336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cs-CZ" sz="2400" dirty="0"/>
                  <a:t>Není nutné předchozí rovnice chápat – v praxi se bez nich obejdete, jinak se jim blíže věnujeme v B kurzu </a:t>
                </a:r>
                <a:r>
                  <a:rPr lang="cs-CZ" sz="2400" i="1" dirty="0" err="1"/>
                  <a:t>Introduction</a:t>
                </a:r>
                <a:r>
                  <a:rPr lang="cs-CZ" sz="2400" i="1" dirty="0"/>
                  <a:t> to </a:t>
                </a:r>
                <a:r>
                  <a:rPr lang="cs-CZ" sz="2400" i="1" dirty="0" err="1"/>
                  <a:t>Factor</a:t>
                </a:r>
                <a:r>
                  <a:rPr lang="cs-CZ" sz="2400" i="1" dirty="0"/>
                  <a:t> </a:t>
                </a:r>
                <a:r>
                  <a:rPr lang="cs-CZ" sz="2400" i="1" dirty="0" err="1"/>
                  <a:t>Analysis</a:t>
                </a:r>
                <a:endParaRPr lang="cs-CZ" sz="2400" i="1" dirty="0"/>
              </a:p>
              <a:p>
                <a:endParaRPr lang="cs-CZ" sz="2400" i="1" dirty="0"/>
              </a:p>
              <a:p>
                <a:r>
                  <a:rPr lang="cs-CZ" sz="2400" dirty="0"/>
                  <a:t>Je ale zásadní: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s-CZ" sz="2400" dirty="0"/>
                  <a:t> vědět, co představují jednotlivé části </a:t>
                </a:r>
                <a:r>
                  <a:rPr lang="cs-CZ" sz="2400" dirty="0" err="1"/>
                  <a:t>common</a:t>
                </a:r>
                <a:r>
                  <a:rPr lang="cs-CZ" sz="2400" dirty="0"/>
                  <a:t> </a:t>
                </a:r>
                <a:r>
                  <a:rPr lang="cs-CZ" sz="2400" dirty="0" err="1"/>
                  <a:t>factor</a:t>
                </a:r>
                <a:r>
                  <a:rPr lang="cs-CZ" sz="2400" dirty="0"/>
                  <a:t> modelu (jednotlivé matice)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s-CZ" sz="2400" dirty="0"/>
                  <a:t>odnést si, že FA vysvětluje kovariance / korelace pomocí jiných parametrů (např. faktorových nábojů), které mají teoretickou interpretaci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s-CZ" sz="2400" dirty="0"/>
                  <a:t>uvědomit si, že rovnice </a:t>
                </a:r>
                <a:r>
                  <a:rPr lang="cs-CZ" sz="2400" dirty="0" err="1"/>
                  <a:t>common</a:t>
                </a:r>
                <a:r>
                  <a:rPr lang="cs-CZ" sz="2400" dirty="0"/>
                  <a:t> </a:t>
                </a:r>
                <a:r>
                  <a:rPr lang="cs-CZ" sz="2400" dirty="0" err="1"/>
                  <a:t>factor</a:t>
                </a:r>
                <a:r>
                  <a:rPr lang="cs-CZ" sz="2400" dirty="0"/>
                  <a:t> modelu doslova znamená, že obě strany jsou ekvivalentní, tedy že </a:t>
                </a:r>
                <a14:m>
                  <m:oMath xmlns:m="http://schemas.openxmlformats.org/officeDocument/2006/math">
                    <m:r>
                      <a:rPr lang="el-G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𝜦𝜱</m:t>
                    </m:r>
                    <m:sSup>
                      <m:sSupPr>
                        <m:ctrlPr>
                          <a:rPr lang="el-G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𝜦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𝝍</m:t>
                        </m:r>
                      </m:sub>
                    </m:sSub>
                  </m:oMath>
                </a14:m>
                <a:r>
                  <a:rPr lang="cs-CZ" sz="2400" dirty="0"/>
                  <a:t> je jen překladem (jiným vyjádřením) </a:t>
                </a:r>
                <a:r>
                  <a:rPr lang="cs-CZ" sz="2400" dirty="0" err="1"/>
                  <a:t>kovarianční</a:t>
                </a:r>
                <a:r>
                  <a:rPr lang="cs-CZ" sz="2400" dirty="0"/>
                  <a:t> matice mezi </a:t>
                </a:r>
                <a:r>
                  <a:rPr lang="cs-CZ" sz="2400" dirty="0" err="1"/>
                  <a:t>MVs</a:t>
                </a:r>
                <a:r>
                  <a:rPr lang="cs-CZ" sz="2400" dirty="0"/>
                  <a:t>.</a:t>
                </a:r>
              </a:p>
              <a:p>
                <a:endParaRPr lang="cs-CZ" sz="2400" dirty="0"/>
              </a:p>
              <a:p>
                <a:endParaRPr lang="cs-CZ" sz="2400" dirty="0"/>
              </a:p>
              <a:p>
                <a:endParaRPr lang="cs-CZ" sz="2400" dirty="0"/>
              </a:p>
            </p:txBody>
          </p:sp>
        </mc:Choice>
        <mc:Fallback>
          <p:sp>
            <p:nvSpPr>
              <p:cNvPr id="4" name="Zástupný symbol pro obsah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523220" cy="4023360"/>
              </a:xfrm>
              <a:blipFill>
                <a:blip r:embed="rId2"/>
                <a:stretch>
                  <a:fillRect l="-1809" t="-2830" r="-2292" b="-1258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39025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372A4-B215-04D2-0090-9529E10E6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Take home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D2C4F-B498-1A46-35CC-BB6E3368F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10058400" cy="4023360"/>
          </a:xfrm>
        </p:spPr>
        <p:txBody>
          <a:bodyPr/>
          <a:lstStyle/>
          <a:p>
            <a:r>
              <a:rPr lang="en-CZ" dirty="0"/>
              <a:t>1. Faktorová analýza (FA) je jeden ze způsobů testování teoretických očekávání spojených se vztahem mezi atributem a nástrojem (</a:t>
            </a:r>
            <a:r>
              <a:rPr lang="en-CZ" b="1" dirty="0"/>
              <a:t>modelů měření</a:t>
            </a:r>
            <a:r>
              <a:rPr lang="en-CZ" dirty="0"/>
              <a:t>)</a:t>
            </a:r>
          </a:p>
          <a:p>
            <a:r>
              <a:rPr lang="en-CZ" dirty="0"/>
              <a:t>2. FA očekává </a:t>
            </a:r>
            <a:r>
              <a:rPr lang="en-CZ" b="1" dirty="0"/>
              <a:t>latentní proměnnou</a:t>
            </a:r>
            <a:r>
              <a:rPr lang="en-CZ" dirty="0"/>
              <a:t>, o které jde uvažovat jako o </a:t>
            </a:r>
            <a:r>
              <a:rPr lang="en-CZ" b="1" dirty="0"/>
              <a:t>obtížně pozorovatelné, ale existující proměnné, která způsobuje pozorování</a:t>
            </a:r>
          </a:p>
          <a:p>
            <a:r>
              <a:rPr lang="en-CZ" dirty="0"/>
              <a:t>3. V FA můžeme specifikovat řadu modelů měření, včetně multidimenzionality</a:t>
            </a:r>
          </a:p>
          <a:p>
            <a:r>
              <a:rPr lang="en-CZ" dirty="0"/>
              <a:t>4. FA </a:t>
            </a:r>
            <a:r>
              <a:rPr lang="en-CZ" b="1" dirty="0"/>
              <a:t>modeluje kovarianční strukturu </a:t>
            </a:r>
            <a:r>
              <a:rPr lang="en-CZ" dirty="0"/>
              <a:t>mezi MVs tím, že ji </a:t>
            </a:r>
            <a:r>
              <a:rPr lang="en-CZ" b="1" dirty="0"/>
              <a:t>zjednodušuje na latentní strukturu </a:t>
            </a:r>
            <a:r>
              <a:rPr lang="en-CZ" dirty="0"/>
              <a:t>složenou z </a:t>
            </a:r>
            <a:r>
              <a:rPr lang="en-CZ" b="1" dirty="0"/>
              <a:t>faktorových nábojů</a:t>
            </a:r>
            <a:r>
              <a:rPr lang="en-CZ" dirty="0"/>
              <a:t>, </a:t>
            </a:r>
            <a:r>
              <a:rPr lang="en-CZ" b="1" dirty="0"/>
              <a:t>korelací mezi faktory </a:t>
            </a:r>
            <a:r>
              <a:rPr lang="en-CZ" dirty="0"/>
              <a:t>a </a:t>
            </a:r>
            <a:r>
              <a:rPr lang="en-CZ" b="1" dirty="0"/>
              <a:t>residuálních rozptylů </a:t>
            </a:r>
            <a:r>
              <a:rPr lang="en-CZ" dirty="0"/>
              <a:t>(kovariancí)</a:t>
            </a:r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2858936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9595-B94E-4E39-B3F3-1273614A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co nám tedy ve FA jde?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E67FF-BC98-49E5-AB7C-B94C52030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Cílem je </a:t>
            </a:r>
            <a:r>
              <a:rPr lang="cs-CZ" sz="2400" b="1" dirty="0"/>
              <a:t>odhalit, pochopit, popsat a/nebo otestovat </a:t>
            </a:r>
            <a:r>
              <a:rPr lang="cs-CZ" sz="2400" dirty="0"/>
              <a:t>latentní</a:t>
            </a:r>
            <a:r>
              <a:rPr lang="cs-CZ" sz="2400" b="1" dirty="0"/>
              <a:t> </a:t>
            </a:r>
            <a:r>
              <a:rPr lang="cs-CZ" sz="2400" dirty="0"/>
              <a:t>strukturu, která způsobuje korelace mezi </a:t>
            </a:r>
            <a:r>
              <a:rPr lang="cs-CZ" sz="2400" dirty="0" err="1"/>
              <a:t>MVs</a:t>
            </a:r>
            <a:r>
              <a:rPr lang="cs-CZ" sz="2400" dirty="0"/>
              <a:t>.</a:t>
            </a:r>
            <a:br>
              <a:rPr lang="cs-CZ" sz="2400" dirty="0"/>
            </a:b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Chceme tedy identifikovat (nebo ověřit) </a:t>
            </a:r>
            <a:r>
              <a:rPr lang="cs-CZ" sz="2400" b="1" dirty="0"/>
              <a:t>počet a charakter </a:t>
            </a:r>
            <a:r>
              <a:rPr lang="cs-CZ" sz="2400" dirty="0"/>
              <a:t>(význam) faktorů, které způsobují pozorované korelace mezi manifestními proměnnými.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Jinými slovy, chceme přijít na to, kolik </a:t>
            </a:r>
            <a:r>
              <a:rPr lang="cs-CZ" sz="2400" dirty="0" err="1"/>
              <a:t>LVs</a:t>
            </a:r>
            <a:r>
              <a:rPr lang="cs-CZ" sz="2400" dirty="0"/>
              <a:t> ovlivňuje naše </a:t>
            </a:r>
            <a:r>
              <a:rPr lang="cs-CZ" sz="2400" dirty="0" err="1"/>
              <a:t>MVs</a:t>
            </a:r>
            <a:r>
              <a:rPr lang="cs-CZ" sz="2400" dirty="0"/>
              <a:t> a </a:t>
            </a:r>
            <a:r>
              <a:rPr lang="cs-CZ" sz="2400" b="1" dirty="0"/>
              <a:t>odhadnout sílu a směr </a:t>
            </a:r>
            <a:r>
              <a:rPr lang="cs-CZ" sz="2400" dirty="0"/>
              <a:t>(+/-) </a:t>
            </a:r>
            <a:r>
              <a:rPr lang="cs-CZ" sz="2400" b="1" dirty="0"/>
              <a:t>faktorových nábojů</a:t>
            </a:r>
            <a:r>
              <a:rPr lang="cs-CZ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/>
              <a:t> </a:t>
            </a:r>
            <a:r>
              <a:rPr lang="cs-CZ" sz="2400" dirty="0"/>
              <a:t>Velikost a směr faktorových nábojů nám napomáhají v určení podstaty LV (dle vazby mezi konkrétní LV a konkrétními MV, viz definice validity)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4104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1B7F2-CAA6-53FC-DD5F-A64549137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Specifikace očekávání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BA244-E7ED-7137-470A-F3D62BE161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10058400" cy="4023360"/>
          </a:xfrm>
        </p:spPr>
        <p:txBody>
          <a:bodyPr/>
          <a:lstStyle/>
          <a:p>
            <a:pPr algn="just"/>
            <a:r>
              <a:rPr lang="en-CZ" dirty="0"/>
              <a:t>Typicky se komunikuje symbolicky, symboly ale implikují matematickou strukturu modelu</a:t>
            </a:r>
          </a:p>
          <a:p>
            <a:pPr algn="just"/>
            <a:endParaRPr lang="en-CZ" dirty="0"/>
          </a:p>
          <a:p>
            <a:pPr algn="just"/>
            <a:r>
              <a:rPr lang="en-CZ" dirty="0"/>
              <a:t>Stavební kameny:</a:t>
            </a:r>
          </a:p>
          <a:p>
            <a:pPr algn="just"/>
            <a:endParaRPr lang="en-CZ" dirty="0"/>
          </a:p>
          <a:p>
            <a:pPr algn="just"/>
            <a:endParaRPr lang="en-CZ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B5FA05-084A-3B99-CEF6-EBA9224FFD6A}"/>
              </a:ext>
            </a:extLst>
          </p:cNvPr>
          <p:cNvSpPr/>
          <p:nvPr/>
        </p:nvSpPr>
        <p:spPr>
          <a:xfrm>
            <a:off x="2364059" y="3429000"/>
            <a:ext cx="1237785" cy="122105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54A9FF-7218-A13B-7DFF-24C435560403}"/>
              </a:ext>
            </a:extLst>
          </p:cNvPr>
          <p:cNvSpPr txBox="1"/>
          <p:nvPr/>
        </p:nvSpPr>
        <p:spPr>
          <a:xfrm>
            <a:off x="3501483" y="3244334"/>
            <a:ext cx="3740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dirty="0"/>
              <a:t>Latentní proměnná (nepozorovatelná)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948B0E-EEDA-721D-DB73-EE63FC516620}"/>
              </a:ext>
            </a:extLst>
          </p:cNvPr>
          <p:cNvSpPr/>
          <p:nvPr/>
        </p:nvSpPr>
        <p:spPr>
          <a:xfrm>
            <a:off x="7840360" y="3722040"/>
            <a:ext cx="747132" cy="6467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757CBA-372F-09A1-958E-DC4B0D6506CA}"/>
              </a:ext>
            </a:extLst>
          </p:cNvPr>
          <p:cNvSpPr txBox="1"/>
          <p:nvPr/>
        </p:nvSpPr>
        <p:spPr>
          <a:xfrm>
            <a:off x="7840360" y="3244334"/>
            <a:ext cx="435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dirty="0"/>
              <a:t>Manifestní proměnná (přímo pozorovatelná)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10B166-1BB3-B0A5-7D63-CA32C8B86C31}"/>
              </a:ext>
            </a:extLst>
          </p:cNvPr>
          <p:cNvCxnSpPr/>
          <p:nvPr/>
        </p:nvCxnSpPr>
        <p:spPr>
          <a:xfrm>
            <a:off x="4248615" y="5519854"/>
            <a:ext cx="2152185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1C8FBAE-9660-7EFE-4116-8EA176F09797}"/>
              </a:ext>
            </a:extLst>
          </p:cNvPr>
          <p:cNvSpPr txBox="1"/>
          <p:nvPr/>
        </p:nvSpPr>
        <p:spPr>
          <a:xfrm>
            <a:off x="4613564" y="5126182"/>
            <a:ext cx="151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dirty="0"/>
              <a:t>Kauzální vztah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A9CF07-927F-6220-72EA-248E3395C78B}"/>
              </a:ext>
            </a:extLst>
          </p:cNvPr>
          <p:cNvCxnSpPr/>
          <p:nvPr/>
        </p:nvCxnSpPr>
        <p:spPr>
          <a:xfrm>
            <a:off x="8201891" y="5519854"/>
            <a:ext cx="1842654" cy="0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2D175B1-0983-C973-21F6-A50F77260411}"/>
              </a:ext>
            </a:extLst>
          </p:cNvPr>
          <p:cNvSpPr txBox="1"/>
          <p:nvPr/>
        </p:nvSpPr>
        <p:spPr>
          <a:xfrm>
            <a:off x="8026667" y="5126182"/>
            <a:ext cx="2193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dirty="0"/>
              <a:t>Korelace (kovariance)</a:t>
            </a:r>
          </a:p>
        </p:txBody>
      </p:sp>
    </p:spTree>
    <p:extLst>
      <p:ext uri="{BB962C8B-B14F-4D97-AF65-F5344CB8AC3E}">
        <p14:creationId xmlns:p14="http://schemas.microsoft.com/office/powerpoint/2010/main" val="27573789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386E4-E758-D7B6-B11D-026B7F865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Dva cíle 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08042-D7EA-35FC-579E-BCD255B7E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610793" cy="4347248"/>
          </a:xfrm>
        </p:spPr>
        <p:txBody>
          <a:bodyPr>
            <a:normAutofit/>
          </a:bodyPr>
          <a:lstStyle/>
          <a:p>
            <a:pPr algn="ctr"/>
            <a:r>
              <a:rPr lang="en-CZ" b="1" dirty="0"/>
              <a:t>Konfirmační cíl</a:t>
            </a:r>
          </a:p>
          <a:p>
            <a:r>
              <a:rPr lang="en-CZ" dirty="0"/>
              <a:t>Známe latentní strukturu a testujeme, nakolik odpovídá pozorované kovarianční struktuře</a:t>
            </a:r>
          </a:p>
          <a:p>
            <a:r>
              <a:rPr lang="en-CZ" dirty="0"/>
              <a:t>“</a:t>
            </a:r>
            <a:r>
              <a:rPr lang="en-CZ" b="1" dirty="0"/>
              <a:t>Kdyby</a:t>
            </a:r>
            <a:r>
              <a:rPr lang="en-CZ" dirty="0"/>
              <a:t> byla pravda, že inteligenční subtesty způsobuje právě jeden g-faktor, jaké kovariance mezi inteligenčními subtesty bychom museli pozorovat?” </a:t>
            </a:r>
          </a:p>
          <a:p>
            <a:r>
              <a:rPr lang="en-CZ" dirty="0"/>
              <a:t>Výsledkem je vyjádření </a:t>
            </a:r>
            <a:r>
              <a:rPr lang="en-CZ" b="1" dirty="0"/>
              <a:t>shody modelu </a:t>
            </a:r>
            <a:r>
              <a:rPr lang="en-CZ" dirty="0"/>
              <a:t>(očekávání) </a:t>
            </a:r>
            <a:r>
              <a:rPr lang="en-CZ" b="1" dirty="0"/>
              <a:t>s daty </a:t>
            </a:r>
            <a:r>
              <a:rPr lang="en-CZ" dirty="0"/>
              <a:t>(pozorováním) </a:t>
            </a:r>
            <a:r>
              <a:rPr lang="en-CZ" b="1" dirty="0"/>
              <a:t>a test teorie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5D77C2-C9FE-484E-41F0-E7CB8294F631}"/>
              </a:ext>
            </a:extLst>
          </p:cNvPr>
          <p:cNvSpPr txBox="1">
            <a:spLocks/>
          </p:cNvSpPr>
          <p:nvPr/>
        </p:nvSpPr>
        <p:spPr>
          <a:xfrm>
            <a:off x="6126480" y="1862668"/>
            <a:ext cx="4610793" cy="43472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Z" b="1" dirty="0"/>
              <a:t>Explorační cíl</a:t>
            </a:r>
          </a:p>
          <a:p>
            <a:r>
              <a:rPr lang="en-CZ" dirty="0"/>
              <a:t>Latentní strukturu neznáme, snažíme se ji najít pomocí pozorované kovarianční struktury</a:t>
            </a:r>
          </a:p>
          <a:p>
            <a:r>
              <a:rPr lang="en-CZ" dirty="0"/>
              <a:t>“</a:t>
            </a:r>
            <a:r>
              <a:rPr lang="en-CZ" b="1" dirty="0"/>
              <a:t>Kdyby</a:t>
            </a:r>
            <a:r>
              <a:rPr lang="en-CZ" dirty="0"/>
              <a:t> byla pravda, že inteligenční subtesty způsobuje několik LVs, jaká latentní struktura nejlépe odpovídá pozorované kovarianční struktuře?”</a:t>
            </a:r>
          </a:p>
          <a:p>
            <a:r>
              <a:rPr lang="en-CZ" dirty="0"/>
              <a:t>Výsledkem je vyjádření </a:t>
            </a:r>
            <a:r>
              <a:rPr lang="en-CZ" b="1" dirty="0"/>
              <a:t>shody modelu </a:t>
            </a:r>
            <a:r>
              <a:rPr lang="en-CZ" dirty="0"/>
              <a:t>(očekávání) </a:t>
            </a:r>
            <a:r>
              <a:rPr lang="en-CZ" b="1" dirty="0"/>
              <a:t>s daty </a:t>
            </a:r>
            <a:r>
              <a:rPr lang="en-CZ" dirty="0"/>
              <a:t>(pozorováním), ale </a:t>
            </a:r>
            <a:r>
              <a:rPr lang="en-CZ" b="1" dirty="0"/>
              <a:t>nikoliv test teorie</a:t>
            </a:r>
          </a:p>
        </p:txBody>
      </p:sp>
    </p:spTree>
    <p:extLst>
      <p:ext uri="{BB962C8B-B14F-4D97-AF65-F5344CB8AC3E}">
        <p14:creationId xmlns:p14="http://schemas.microsoft.com/office/powerpoint/2010/main" val="39074310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386E4-E758-D7B6-B11D-026B7F865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Dva druhy 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08042-D7EA-35FC-579E-BCD255B7E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610793" cy="4347248"/>
          </a:xfrm>
        </p:spPr>
        <p:txBody>
          <a:bodyPr>
            <a:normAutofit/>
          </a:bodyPr>
          <a:lstStyle/>
          <a:p>
            <a:pPr algn="ctr"/>
            <a:r>
              <a:rPr lang="en-CZ" b="1" u="sng" dirty="0"/>
              <a:t>“Konfirmační” FA</a:t>
            </a:r>
          </a:p>
          <a:p>
            <a:r>
              <a:rPr lang="en-CZ" dirty="0"/>
              <a:t>Umožňuje specifikovat latentní strukturu a testovat, nakolik odpovídá pozorované kovarianční struktuře</a:t>
            </a:r>
          </a:p>
          <a:p>
            <a:endParaRPr lang="en-CZ" dirty="0"/>
          </a:p>
          <a:p>
            <a:r>
              <a:rPr lang="en-CZ" dirty="0"/>
              <a:t>Ale latentní struktura jde testovat </a:t>
            </a:r>
            <a:r>
              <a:rPr lang="en-GB" dirty="0" err="1"/>
              <a:t>i</a:t>
            </a:r>
            <a:r>
              <a:rPr lang="en-CZ" dirty="0"/>
              <a:t> exploračně (explorační “tunění modelu”)!</a:t>
            </a:r>
          </a:p>
          <a:p>
            <a:endParaRPr lang="en-CZ" dirty="0"/>
          </a:p>
          <a:p>
            <a:r>
              <a:rPr lang="en-CZ" dirty="0"/>
              <a:t>Lepší název je proto </a:t>
            </a:r>
            <a:r>
              <a:rPr lang="en-CZ" b="1" dirty="0"/>
              <a:t>restricted FA</a:t>
            </a:r>
            <a:r>
              <a:rPr lang="en-CZ" dirty="0"/>
              <a:t>, protože vyžaduje specifikovat a umožňuje testovat restrikce, bez ohledu na cíl</a:t>
            </a:r>
          </a:p>
          <a:p>
            <a:pPr marL="0" indent="0">
              <a:buNone/>
            </a:pPr>
            <a:endParaRPr lang="en-CZ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5D77C2-C9FE-484E-41F0-E7CB8294F631}"/>
              </a:ext>
            </a:extLst>
          </p:cNvPr>
          <p:cNvSpPr txBox="1">
            <a:spLocks/>
          </p:cNvSpPr>
          <p:nvPr/>
        </p:nvSpPr>
        <p:spPr>
          <a:xfrm>
            <a:off x="6126480" y="1862668"/>
            <a:ext cx="4610793" cy="43472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Z" b="1" u="sng" dirty="0"/>
              <a:t>“Explorační” FA</a:t>
            </a:r>
          </a:p>
          <a:p>
            <a:r>
              <a:rPr lang="en-CZ" dirty="0"/>
              <a:t>Umožňuje najít latentní strukturu pomocí pozorované kovarianční struktury</a:t>
            </a:r>
          </a:p>
          <a:p>
            <a:endParaRPr lang="en-CZ" dirty="0"/>
          </a:p>
          <a:p>
            <a:r>
              <a:rPr lang="en-CZ" dirty="0"/>
              <a:t>Ale </a:t>
            </a:r>
            <a:r>
              <a:rPr lang="en-GB" dirty="0" err="1"/>
              <a:t>i</a:t>
            </a:r>
            <a:r>
              <a:rPr lang="en-GB" dirty="0"/>
              <a:t> EFA </a:t>
            </a:r>
            <a:r>
              <a:rPr lang="en-GB" dirty="0" err="1"/>
              <a:t>vyžaduje</a:t>
            </a:r>
            <a:r>
              <a:rPr lang="en-GB" dirty="0"/>
              <a:t> </a:t>
            </a:r>
            <a:r>
              <a:rPr lang="en-GB" dirty="0" err="1"/>
              <a:t>specifikovat</a:t>
            </a:r>
            <a:r>
              <a:rPr lang="en-GB" dirty="0"/>
              <a:t> </a:t>
            </a:r>
            <a:r>
              <a:rPr lang="en-GB" dirty="0" err="1"/>
              <a:t>aspoň</a:t>
            </a:r>
            <a:r>
              <a:rPr lang="en-GB" dirty="0"/>
              <a:t> </a:t>
            </a:r>
            <a:r>
              <a:rPr lang="en-GB" dirty="0" err="1"/>
              <a:t>počet</a:t>
            </a:r>
            <a:r>
              <a:rPr lang="en-GB" dirty="0"/>
              <a:t> </a:t>
            </a:r>
            <a:r>
              <a:rPr lang="en-GB" dirty="0" err="1"/>
              <a:t>faktorů</a:t>
            </a:r>
            <a:r>
              <a:rPr lang="en-GB" dirty="0"/>
              <a:t>, </a:t>
            </a:r>
            <a:r>
              <a:rPr lang="en-GB" dirty="0" err="1"/>
              <a:t>takže</a:t>
            </a:r>
            <a:r>
              <a:rPr lang="en-GB" dirty="0"/>
              <a:t> </a:t>
            </a:r>
            <a:r>
              <a:rPr lang="en-GB" dirty="0" err="1"/>
              <a:t>jde</a:t>
            </a:r>
            <a:r>
              <a:rPr lang="en-GB" dirty="0"/>
              <a:t> </a:t>
            </a:r>
            <a:r>
              <a:rPr lang="en-GB" dirty="0" err="1"/>
              <a:t>použít</a:t>
            </a:r>
            <a:r>
              <a:rPr lang="en-GB" dirty="0"/>
              <a:t> </a:t>
            </a:r>
            <a:r>
              <a:rPr lang="en-GB" dirty="0" err="1"/>
              <a:t>konfirmačně</a:t>
            </a:r>
            <a:r>
              <a:rPr lang="en-GB" dirty="0"/>
              <a:t>!</a:t>
            </a:r>
          </a:p>
          <a:p>
            <a:endParaRPr lang="en-GB" dirty="0"/>
          </a:p>
          <a:p>
            <a:r>
              <a:rPr lang="en-CZ" dirty="0"/>
              <a:t>Lepší název je proto </a:t>
            </a:r>
            <a:r>
              <a:rPr lang="en-CZ" b="1" dirty="0"/>
              <a:t>unrestricted FA</a:t>
            </a:r>
            <a:r>
              <a:rPr lang="en-CZ" dirty="0"/>
              <a:t>, protože vyžaduje jen specifikaci počtu faktorů</a:t>
            </a:r>
            <a:endParaRPr lang="en-CZ" b="1" dirty="0"/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9308241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372A4-B215-04D2-0090-9529E10E6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Take home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D2C4F-B498-1A46-35CC-BB6E3368F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10058400" cy="4023360"/>
          </a:xfrm>
        </p:spPr>
        <p:txBody>
          <a:bodyPr/>
          <a:lstStyle/>
          <a:p>
            <a:r>
              <a:rPr lang="en-CZ" dirty="0"/>
              <a:t>1. Faktorová analýza (FA) je jeden ze způsobů testování teoretických očekávání spojených se vztahem mezi atributem a nástrojem (</a:t>
            </a:r>
            <a:r>
              <a:rPr lang="en-CZ" b="1" dirty="0"/>
              <a:t>modelů měření</a:t>
            </a:r>
            <a:r>
              <a:rPr lang="en-CZ" dirty="0"/>
              <a:t>).</a:t>
            </a:r>
          </a:p>
          <a:p>
            <a:r>
              <a:rPr lang="en-CZ" dirty="0"/>
              <a:t>2. FA očekává </a:t>
            </a:r>
            <a:r>
              <a:rPr lang="en-CZ" b="1" dirty="0"/>
              <a:t>latentní proměnnou</a:t>
            </a:r>
            <a:r>
              <a:rPr lang="en-CZ" dirty="0"/>
              <a:t>, o které jde uvažovat jako o </a:t>
            </a:r>
            <a:r>
              <a:rPr lang="en-CZ" b="1" dirty="0"/>
              <a:t>obtížně pozorovatelné, ale existující proměnné, která způsobuje pozorování.</a:t>
            </a:r>
          </a:p>
          <a:p>
            <a:r>
              <a:rPr lang="en-CZ" dirty="0"/>
              <a:t>3. V FA můžeme specifikovat řadu modelů měření, včetně multidimenzionality.</a:t>
            </a:r>
          </a:p>
          <a:p>
            <a:r>
              <a:rPr lang="en-CZ" dirty="0"/>
              <a:t>4. FA </a:t>
            </a:r>
            <a:r>
              <a:rPr lang="en-CZ" b="1" dirty="0"/>
              <a:t>modeluje kovarianční strukturu </a:t>
            </a:r>
            <a:r>
              <a:rPr lang="en-CZ" dirty="0"/>
              <a:t>mezi MVs tím, že ji </a:t>
            </a:r>
            <a:r>
              <a:rPr lang="en-CZ" b="1" dirty="0"/>
              <a:t>zjednodušuje na latentní strukturu </a:t>
            </a:r>
            <a:r>
              <a:rPr lang="en-CZ" dirty="0"/>
              <a:t>složenou z </a:t>
            </a:r>
            <a:r>
              <a:rPr lang="en-CZ" b="1" dirty="0"/>
              <a:t>faktorových nábojů</a:t>
            </a:r>
            <a:r>
              <a:rPr lang="en-CZ" dirty="0"/>
              <a:t>, </a:t>
            </a:r>
            <a:r>
              <a:rPr lang="en-CZ" b="1" dirty="0"/>
              <a:t>korelací mezi faktory </a:t>
            </a:r>
            <a:r>
              <a:rPr lang="en-CZ" dirty="0"/>
              <a:t>a </a:t>
            </a:r>
            <a:r>
              <a:rPr lang="en-CZ" b="1" dirty="0"/>
              <a:t>residuálních rozptylů </a:t>
            </a:r>
            <a:r>
              <a:rPr lang="en-CZ" dirty="0"/>
              <a:t>(kovariancí).</a:t>
            </a:r>
          </a:p>
          <a:p>
            <a:r>
              <a:rPr lang="en-CZ" dirty="0"/>
              <a:t>5. </a:t>
            </a:r>
            <a:r>
              <a:rPr lang="en-CZ" b="1" dirty="0"/>
              <a:t>Cílem FA může být konfirmace, nebo explorace</a:t>
            </a:r>
            <a:r>
              <a:rPr lang="en-CZ" dirty="0"/>
              <a:t>. Použít k tomu jdou dva typy FA – </a:t>
            </a:r>
            <a:r>
              <a:rPr lang="en-CZ" b="1" dirty="0"/>
              <a:t>restricted a unrestricted</a:t>
            </a:r>
            <a:r>
              <a:rPr lang="en-CZ" dirty="0"/>
              <a:t>, tradičně zvané </a:t>
            </a:r>
            <a:r>
              <a:rPr lang="en-CZ" i="1" dirty="0"/>
              <a:t>konfirmační</a:t>
            </a:r>
            <a:r>
              <a:rPr lang="en-CZ" dirty="0"/>
              <a:t> (CFA) a </a:t>
            </a:r>
            <a:r>
              <a:rPr lang="en-CZ" i="1" dirty="0"/>
              <a:t>explorační </a:t>
            </a:r>
            <a:r>
              <a:rPr lang="en-CZ" dirty="0"/>
              <a:t>(EFA).</a:t>
            </a:r>
            <a:endParaRPr lang="en-CZ" i="1" dirty="0"/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4963748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51DC2-C4E5-DC6F-C992-32C431010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Některé otázky k 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864F1-4549-50B6-2730-7E1EEC044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dirty="0"/>
              <a:t>1. Je možné FA provést, </a:t>
            </a:r>
            <a:r>
              <a:rPr lang="en-GB" dirty="0"/>
              <a:t>i</a:t>
            </a:r>
            <a:r>
              <a:rPr lang="en-CZ" dirty="0"/>
              <a:t> když LV neexistuje / nezpůsobuje MVs?</a:t>
            </a:r>
          </a:p>
          <a:p>
            <a:r>
              <a:rPr lang="en-CZ" dirty="0"/>
              <a:t>2. Znamená dobrá shoda FA modelu s daty, že latentní struktura odpovídá realitě?</a:t>
            </a:r>
          </a:p>
          <a:p>
            <a:r>
              <a:rPr lang="en-CZ" dirty="0"/>
              <a:t>3. Jaký je vztah mezi FA a reifikací?</a:t>
            </a:r>
          </a:p>
          <a:p>
            <a:r>
              <a:rPr lang="en-CZ" dirty="0"/>
              <a:t>4. Jaká jsou využití FA mimo psychometriku?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14F756-7F09-3FFC-C582-A9358A857338}"/>
              </a:ext>
            </a:extLst>
          </p:cNvPr>
          <p:cNvSpPr txBox="1"/>
          <p:nvPr/>
        </p:nvSpPr>
        <p:spPr>
          <a:xfrm>
            <a:off x="2078183" y="5545928"/>
            <a:ext cx="7481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https://www.researchgate.net/publication/321253793_What_is_the_p_-factor_of_psychopathology_Some_risks_of_general_factor_modeling</a:t>
            </a:r>
            <a:endParaRPr lang="en-GB" dirty="0"/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9882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32BFB-ED94-959D-DF78-F38216D9F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Specifikace modelu FA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CA6958B-F125-02D9-0B32-7EB47813ACB4}"/>
              </a:ext>
            </a:extLst>
          </p:cNvPr>
          <p:cNvSpPr/>
          <p:nvPr/>
        </p:nvSpPr>
        <p:spPr>
          <a:xfrm>
            <a:off x="5477107" y="2001981"/>
            <a:ext cx="1237785" cy="122105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9F9644-4CFE-44BE-2B6D-5144182B3C70}"/>
              </a:ext>
            </a:extLst>
          </p:cNvPr>
          <p:cNvSpPr/>
          <p:nvPr/>
        </p:nvSpPr>
        <p:spPr>
          <a:xfrm>
            <a:off x="3104433" y="4826011"/>
            <a:ext cx="747132" cy="6467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6B2B81-36DD-79C9-BDEB-0A48A92A5685}"/>
              </a:ext>
            </a:extLst>
          </p:cNvPr>
          <p:cNvSpPr/>
          <p:nvPr/>
        </p:nvSpPr>
        <p:spPr>
          <a:xfrm>
            <a:off x="8692357" y="4826011"/>
            <a:ext cx="747132" cy="6467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8971A2-E4CB-9F77-CFC8-BEEA63D79199}"/>
              </a:ext>
            </a:extLst>
          </p:cNvPr>
          <p:cNvSpPr/>
          <p:nvPr/>
        </p:nvSpPr>
        <p:spPr>
          <a:xfrm>
            <a:off x="7295376" y="4826011"/>
            <a:ext cx="747132" cy="6467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7FC63B-058B-8C07-C70A-99F00D96F858}"/>
              </a:ext>
            </a:extLst>
          </p:cNvPr>
          <p:cNvSpPr/>
          <p:nvPr/>
        </p:nvSpPr>
        <p:spPr>
          <a:xfrm>
            <a:off x="5898395" y="4826011"/>
            <a:ext cx="747132" cy="6467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DD4C56-1D11-8F9E-F9BE-3DCBFCACE83D}"/>
              </a:ext>
            </a:extLst>
          </p:cNvPr>
          <p:cNvSpPr/>
          <p:nvPr/>
        </p:nvSpPr>
        <p:spPr>
          <a:xfrm>
            <a:off x="4501414" y="4826011"/>
            <a:ext cx="747132" cy="6467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EE93D2-8BC8-D39F-81C6-117992AF2695}"/>
              </a:ext>
            </a:extLst>
          </p:cNvPr>
          <p:cNvCxnSpPr>
            <a:cxnSpLocks/>
            <a:stCxn id="5" idx="3"/>
            <a:endCxn id="6" idx="0"/>
          </p:cNvCxnSpPr>
          <p:nvPr/>
        </p:nvCxnSpPr>
        <p:spPr>
          <a:xfrm flipH="1">
            <a:off x="3477999" y="3044220"/>
            <a:ext cx="2180377" cy="178179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C633DE3-B3BC-D27A-9139-42B4F2D96BCC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4874980" y="3044220"/>
            <a:ext cx="1039966" cy="178179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C22DB60-36E8-9A96-FF5E-1F0607DB2413}"/>
              </a:ext>
            </a:extLst>
          </p:cNvPr>
          <p:cNvCxnSpPr>
            <a:cxnSpLocks/>
            <a:stCxn id="5" idx="4"/>
            <a:endCxn id="9" idx="0"/>
          </p:cNvCxnSpPr>
          <p:nvPr/>
        </p:nvCxnSpPr>
        <p:spPr>
          <a:xfrm>
            <a:off x="6096000" y="3223040"/>
            <a:ext cx="175961" cy="160297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B31EEE0-64E7-625E-7BE0-5D46899B11E6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6431853" y="3044220"/>
            <a:ext cx="1237089" cy="178179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0F196BA-67F6-E7FD-F95F-9B3706A2E955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6564795" y="2909455"/>
            <a:ext cx="2501128" cy="191655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669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68FF7-B01C-B4D8-92BD-0FB96CFB4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Specifikace modelu 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9F141-D603-3F4D-FF2E-D6DFDD720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10058400" cy="4023360"/>
          </a:xfrm>
        </p:spPr>
        <p:txBody>
          <a:bodyPr/>
          <a:lstStyle/>
          <a:p>
            <a:r>
              <a:rPr lang="en-CZ" dirty="0"/>
              <a:t>Předpoklady:</a:t>
            </a:r>
          </a:p>
          <a:p>
            <a:endParaRPr lang="en-CZ" dirty="0"/>
          </a:p>
          <a:p>
            <a:pPr marL="457200" indent="-457200">
              <a:buFont typeface="+mj-lt"/>
              <a:buAutoNum type="arabicPeriod"/>
            </a:pPr>
            <a:r>
              <a:rPr lang="en-CZ" dirty="0"/>
              <a:t>Vztahy (kovariance, korelace) mezi manifestními proměnnými jsou vysvětleny jednou latentní proměnnou</a:t>
            </a:r>
          </a:p>
          <a:p>
            <a:pPr marL="457200" indent="-457200">
              <a:buFont typeface="+mj-lt"/>
              <a:buAutoNum type="arabicPeriod"/>
            </a:pPr>
            <a:r>
              <a:rPr lang="en-CZ" dirty="0"/>
              <a:t>Po kontrole efektu latentní proměnné jsou manifestní proměnné vzájemně nezávislé (parciální korelace příslušných MVs jsou po kontrole efektu LV nulové</a:t>
            </a:r>
            <a:r>
              <a:rPr lang="en-CZ" b="1" dirty="0"/>
              <a:t>)</a:t>
            </a:r>
            <a:endParaRPr lang="en-CZ" dirty="0"/>
          </a:p>
          <a:p>
            <a:pPr marL="457200" indent="-457200">
              <a:buFont typeface="+mj-lt"/>
              <a:buAutoNum type="arabicPeriod"/>
            </a:pP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608869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68FF7-B01C-B4D8-92BD-0FB96CFB4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Specifikace modelů (obecně)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9F141-D603-3F4D-FF2E-D6DFDD720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10058400" cy="4023360"/>
          </a:xfrm>
        </p:spPr>
        <p:txBody>
          <a:bodyPr/>
          <a:lstStyle/>
          <a:p>
            <a:r>
              <a:rPr lang="en-CZ" dirty="0"/>
              <a:t>Na základě teorie jde nicméně specifikovat mnoho různých variant např.:</a:t>
            </a:r>
          </a:p>
          <a:p>
            <a:endParaRPr lang="en-CZ" dirty="0"/>
          </a:p>
          <a:p>
            <a:endParaRPr lang="en-CZ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F72AF11-2891-B877-AF3C-E630CF643BF1}"/>
              </a:ext>
            </a:extLst>
          </p:cNvPr>
          <p:cNvSpPr/>
          <p:nvPr/>
        </p:nvSpPr>
        <p:spPr>
          <a:xfrm>
            <a:off x="3996906" y="2636355"/>
            <a:ext cx="1237785" cy="122105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175311-5949-9F5C-1449-7631B7D77E59}"/>
              </a:ext>
            </a:extLst>
          </p:cNvPr>
          <p:cNvSpPr/>
          <p:nvPr/>
        </p:nvSpPr>
        <p:spPr>
          <a:xfrm>
            <a:off x="3090578" y="5545709"/>
            <a:ext cx="747132" cy="6467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521F84-20DD-A046-CBDD-64CC23011038}"/>
              </a:ext>
            </a:extLst>
          </p:cNvPr>
          <p:cNvSpPr/>
          <p:nvPr/>
        </p:nvSpPr>
        <p:spPr>
          <a:xfrm>
            <a:off x="8678502" y="5545709"/>
            <a:ext cx="747132" cy="6467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322532-3227-1FD3-AE0C-E7979A96C0E3}"/>
              </a:ext>
            </a:extLst>
          </p:cNvPr>
          <p:cNvSpPr/>
          <p:nvPr/>
        </p:nvSpPr>
        <p:spPr>
          <a:xfrm>
            <a:off x="7281521" y="5545709"/>
            <a:ext cx="747132" cy="6467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C6906B-0FA0-5A65-CB0C-D35E1878E96F}"/>
              </a:ext>
            </a:extLst>
          </p:cNvPr>
          <p:cNvSpPr/>
          <p:nvPr/>
        </p:nvSpPr>
        <p:spPr>
          <a:xfrm>
            <a:off x="5884540" y="5545709"/>
            <a:ext cx="747132" cy="6467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0E0ECC-0468-ED56-0D72-B812D704DD95}"/>
              </a:ext>
            </a:extLst>
          </p:cNvPr>
          <p:cNvSpPr/>
          <p:nvPr/>
        </p:nvSpPr>
        <p:spPr>
          <a:xfrm>
            <a:off x="4487559" y="5545709"/>
            <a:ext cx="747132" cy="6467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47E46B-9E07-BF91-0E98-8521750C8609}"/>
              </a:ext>
            </a:extLst>
          </p:cNvPr>
          <p:cNvCxnSpPr>
            <a:cxnSpLocks/>
            <a:stCxn id="4" idx="3"/>
            <a:endCxn id="5" idx="0"/>
          </p:cNvCxnSpPr>
          <p:nvPr/>
        </p:nvCxnSpPr>
        <p:spPr>
          <a:xfrm flipH="1">
            <a:off x="3464144" y="3678594"/>
            <a:ext cx="714031" cy="186711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62412D-CD45-684A-4E63-9A5B4E5BEC40}"/>
              </a:ext>
            </a:extLst>
          </p:cNvPr>
          <p:cNvCxnSpPr>
            <a:cxnSpLocks/>
            <a:stCxn id="4" idx="5"/>
            <a:endCxn id="8" idx="0"/>
          </p:cNvCxnSpPr>
          <p:nvPr/>
        </p:nvCxnSpPr>
        <p:spPr>
          <a:xfrm>
            <a:off x="5053422" y="3678594"/>
            <a:ext cx="1204684" cy="186711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1F5D63-548D-99D7-8301-9B9FD39DEB9F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4788788" y="3857414"/>
            <a:ext cx="72337" cy="168829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F955473-7655-9389-9055-14294D3813F1}"/>
              </a:ext>
            </a:extLst>
          </p:cNvPr>
          <p:cNvCxnSpPr>
            <a:cxnSpLocks/>
            <a:stCxn id="4" idx="5"/>
            <a:endCxn id="7" idx="0"/>
          </p:cNvCxnSpPr>
          <p:nvPr/>
        </p:nvCxnSpPr>
        <p:spPr>
          <a:xfrm>
            <a:off x="5053422" y="3678594"/>
            <a:ext cx="2601665" cy="186711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C56D53-EE9D-FF5C-4E59-E0EA811F5580}"/>
              </a:ext>
            </a:extLst>
          </p:cNvPr>
          <p:cNvCxnSpPr>
            <a:cxnSpLocks/>
            <a:stCxn id="4" idx="5"/>
            <a:endCxn id="6" idx="0"/>
          </p:cNvCxnSpPr>
          <p:nvPr/>
        </p:nvCxnSpPr>
        <p:spPr>
          <a:xfrm>
            <a:off x="5053422" y="3678594"/>
            <a:ext cx="3998646" cy="186711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70E91064-A5FA-C822-7423-6C9F557E68B3}"/>
              </a:ext>
            </a:extLst>
          </p:cNvPr>
          <p:cNvSpPr/>
          <p:nvPr/>
        </p:nvSpPr>
        <p:spPr>
          <a:xfrm>
            <a:off x="7382174" y="2636355"/>
            <a:ext cx="1237785" cy="122105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025E6C1-9705-B430-F83B-E1296248BB33}"/>
              </a:ext>
            </a:extLst>
          </p:cNvPr>
          <p:cNvCxnSpPr>
            <a:cxnSpLocks/>
            <a:stCxn id="25" idx="4"/>
            <a:endCxn id="7" idx="0"/>
          </p:cNvCxnSpPr>
          <p:nvPr/>
        </p:nvCxnSpPr>
        <p:spPr>
          <a:xfrm flipH="1">
            <a:off x="7655087" y="3857414"/>
            <a:ext cx="345980" cy="168829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49237B9-D794-E257-295D-550538795124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8284406" y="3722620"/>
            <a:ext cx="767662" cy="1823089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CF714D2-50F0-C6F3-4503-0235892DAB73}"/>
              </a:ext>
            </a:extLst>
          </p:cNvPr>
          <p:cNvCxnSpPr>
            <a:cxnSpLocks/>
            <a:stCxn id="25" idx="3"/>
            <a:endCxn id="8" idx="0"/>
          </p:cNvCxnSpPr>
          <p:nvPr/>
        </p:nvCxnSpPr>
        <p:spPr>
          <a:xfrm flipH="1">
            <a:off x="6258106" y="3678594"/>
            <a:ext cx="1305337" cy="1867115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1964DAAE-B40E-B71D-BCE6-527155867545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5053422" y="2815175"/>
            <a:ext cx="2510021" cy="101660"/>
          </a:xfrm>
          <a:prstGeom prst="curvedConnector4">
            <a:avLst>
              <a:gd name="adj1" fmla="val -13224"/>
              <a:gd name="adj2" fmla="val 500767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079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68FF7-B01C-B4D8-92BD-0FB96CFB4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Specifikace modelů (obecně)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9F141-D603-3F4D-FF2E-D6DFDD720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10058400" cy="4023360"/>
          </a:xfrm>
        </p:spPr>
        <p:txBody>
          <a:bodyPr/>
          <a:lstStyle/>
          <a:p>
            <a:r>
              <a:rPr lang="en-CZ" dirty="0"/>
              <a:t>Na základě teorie jde nicméně specifikovat mnoho různých variant např.:</a:t>
            </a:r>
          </a:p>
          <a:p>
            <a:endParaRPr lang="en-CZ" dirty="0"/>
          </a:p>
          <a:p>
            <a:endParaRPr lang="en-CZ" dirty="0"/>
          </a:p>
        </p:txBody>
      </p:sp>
      <p:pic>
        <p:nvPicPr>
          <p:cNvPr id="16" name="Picture 15" descr="Diagram of a diagram with circles and arrows&#10;&#10;Description automatically generated">
            <a:extLst>
              <a:ext uri="{FF2B5EF4-FFF2-40B4-BE49-F238E27FC236}">
                <a16:creationId xmlns:a16="http://schemas.microsoft.com/office/drawing/2014/main" id="{1A2D7FEC-CB85-82E5-E360-0600FA3C5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299" y="2403100"/>
            <a:ext cx="4622223" cy="3587879"/>
          </a:xfrm>
          <a:prstGeom prst="rect">
            <a:avLst/>
          </a:prstGeom>
        </p:spPr>
      </p:pic>
      <p:pic>
        <p:nvPicPr>
          <p:cNvPr id="18" name="Picture 17" descr="A diagram of a triangle with numbers and circles&#10;&#10;Description automatically generated">
            <a:extLst>
              <a:ext uri="{FF2B5EF4-FFF2-40B4-BE49-F238E27FC236}">
                <a16:creationId xmlns:a16="http://schemas.microsoft.com/office/drawing/2014/main" id="{BF28B664-F881-F154-911F-A42CB5D140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79" y="2898709"/>
            <a:ext cx="4521200" cy="2921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AA3CCF7-FC21-10EF-86AB-F0E864E9C41E}"/>
              </a:ext>
            </a:extLst>
          </p:cNvPr>
          <p:cNvSpPr txBox="1"/>
          <p:nvPr/>
        </p:nvSpPr>
        <p:spPr>
          <a:xfrm>
            <a:off x="762000" y="6534834"/>
            <a:ext cx="3022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0260BF"/>
                </a:solidFill>
                <a:effectLst/>
                <a:latin typeface="Calibri" panose="020F0502020204030204" pitchFamily="34" charset="0"/>
              </a:rPr>
              <a:t>https://</a:t>
            </a:r>
            <a:r>
              <a:rPr lang="en-GB" sz="1800" dirty="0" err="1">
                <a:solidFill>
                  <a:srgbClr val="0260BF"/>
                </a:solidFill>
                <a:effectLst/>
                <a:latin typeface="Calibri" panose="020F0502020204030204" pitchFamily="34" charset="0"/>
              </a:rPr>
              <a:t>psyarxiv.com</a:t>
            </a:r>
            <a:r>
              <a:rPr lang="en-GB" sz="1800" dirty="0">
                <a:solidFill>
                  <a:srgbClr val="0260BF"/>
                </a:solidFill>
                <a:effectLst/>
                <a:latin typeface="Calibri" panose="020F0502020204030204" pitchFamily="34" charset="0"/>
              </a:rPr>
              <a:t>/km37w/ </a:t>
            </a:r>
            <a:endParaRPr lang="en-GB" dirty="0">
              <a:effectLst/>
            </a:endParaRPr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78349031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D6D2DB24E09A4499913A7C3650B65D" ma:contentTypeVersion="13" ma:contentTypeDescription="Vytvoří nový dokument" ma:contentTypeScope="" ma:versionID="62b019da4c13d10db979efc50a332a55">
  <xsd:schema xmlns:xsd="http://www.w3.org/2001/XMLSchema" xmlns:xs="http://www.w3.org/2001/XMLSchema" xmlns:p="http://schemas.microsoft.com/office/2006/metadata/properties" xmlns:ns2="6a27e178-def8-484b-934a-945baf0d8503" xmlns:ns3="ad65108c-dbab-49f5-9ae0-4dc18c89829f" targetNamespace="http://schemas.microsoft.com/office/2006/metadata/properties" ma:root="true" ma:fieldsID="a0f56e988636e8c0ad5545382d8af4e6" ns2:_="" ns3:_="">
    <xsd:import namespace="6a27e178-def8-484b-934a-945baf0d8503"/>
    <xsd:import namespace="ad65108c-dbab-49f5-9ae0-4dc18c8982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27e178-def8-484b-934a-945baf0d85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5108c-dbab-49f5-9ae0-4dc18c89829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27e178-def8-484b-934a-945baf0d850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B34D97-579E-4398-B4AC-F51308E8AC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8A2815-0AB1-4B19-A98A-D41792D239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27e178-def8-484b-934a-945baf0d8503"/>
    <ds:schemaRef ds:uri="ad65108c-dbab-49f5-9ae0-4dc18c8982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2EA0D3-3DA5-4271-A8FA-2E8B33C8200F}">
  <ds:schemaRefs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ad65108c-dbab-49f5-9ae0-4dc18c89829f"/>
    <ds:schemaRef ds:uri="http://schemas.microsoft.com/office/2006/documentManagement/types"/>
    <ds:schemaRef ds:uri="http://www.w3.org/XML/1998/namespace"/>
    <ds:schemaRef ds:uri="6a27e178-def8-484b-934a-945baf0d8503"/>
    <ds:schemaRef ds:uri="http://schemas.microsoft.com/office/2006/metadata/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8996</TotalTime>
  <Words>3021</Words>
  <Application>Microsoft Macintosh PowerPoint</Application>
  <PresentationFormat>Widescreen</PresentationFormat>
  <Paragraphs>422</Paragraphs>
  <Slides>53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Calibri Light</vt:lpstr>
      <vt:lpstr>Cambria Math</vt:lpstr>
      <vt:lpstr>Times New Roman</vt:lpstr>
      <vt:lpstr>Retrospect</vt:lpstr>
      <vt:lpstr>Faktorová analýza</vt:lpstr>
      <vt:lpstr>FA v kostce</vt:lpstr>
      <vt:lpstr>Konceptuální úvod do FA</vt:lpstr>
      <vt:lpstr>Validita v realismu</vt:lpstr>
      <vt:lpstr>Specifikace očekávání</vt:lpstr>
      <vt:lpstr>Specifikace modelu FA</vt:lpstr>
      <vt:lpstr>Specifikace modelu FA</vt:lpstr>
      <vt:lpstr>Specifikace modelů (obecně)</vt:lpstr>
      <vt:lpstr>Specifikace modelů (obecně)</vt:lpstr>
      <vt:lpstr>Specifikace modelů (obecně)</vt:lpstr>
      <vt:lpstr>Specifikace FA modelů</vt:lpstr>
      <vt:lpstr>Take home message</vt:lpstr>
      <vt:lpstr>Latentní proměnná</vt:lpstr>
      <vt:lpstr>Latentní proměnná</vt:lpstr>
      <vt:lpstr>Latentní proměnná</vt:lpstr>
      <vt:lpstr>Latentní proměnná</vt:lpstr>
      <vt:lpstr>Latentní proměnná</vt:lpstr>
      <vt:lpstr>Take home message</vt:lpstr>
      <vt:lpstr>Historie FA</vt:lpstr>
      <vt:lpstr>Common Factor Model</vt:lpstr>
      <vt:lpstr>Common Factor Model</vt:lpstr>
      <vt:lpstr>Common Factor Model</vt:lpstr>
      <vt:lpstr>Common Factor Model</vt:lpstr>
      <vt:lpstr>Common Factor Model</vt:lpstr>
      <vt:lpstr>Common Factor Model</vt:lpstr>
      <vt:lpstr>Chyba v FA</vt:lpstr>
      <vt:lpstr>Chyba v FA</vt:lpstr>
      <vt:lpstr>Multidimenzionalita</vt:lpstr>
      <vt:lpstr>Multidimenzionalita</vt:lpstr>
      <vt:lpstr>PowerPoint Presentation</vt:lpstr>
      <vt:lpstr>PowerPoint Presentation</vt:lpstr>
      <vt:lpstr>Multidimenzionalita</vt:lpstr>
      <vt:lpstr>Multidimenzionalita</vt:lpstr>
      <vt:lpstr>Multidimenzionalita</vt:lpstr>
      <vt:lpstr>Multidimenzionalita</vt:lpstr>
      <vt:lpstr>Take home message</vt:lpstr>
      <vt:lpstr>Common Factor Model</vt:lpstr>
      <vt:lpstr>Základní pojmy</vt:lpstr>
      <vt:lpstr>Základní pojmy</vt:lpstr>
      <vt:lpstr>Základní pojmy</vt:lpstr>
      <vt:lpstr>Základní pojmy</vt:lpstr>
      <vt:lpstr>Základní pojmy</vt:lpstr>
      <vt:lpstr>Model kovarianční struktury</vt:lpstr>
      <vt:lpstr>Model kovarianční struktury</vt:lpstr>
      <vt:lpstr>Model kovarianční struktury</vt:lpstr>
      <vt:lpstr>Common Factor Model</vt:lpstr>
      <vt:lpstr>Common Factor Model</vt:lpstr>
      <vt:lpstr>Take home message</vt:lpstr>
      <vt:lpstr>O co nám tedy ve FA jde?</vt:lpstr>
      <vt:lpstr>Dva cíle FA</vt:lpstr>
      <vt:lpstr>Dva druhy FA</vt:lpstr>
      <vt:lpstr>Take home message</vt:lpstr>
      <vt:lpstr>Některé otázky k FA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Conceptual overview</dc:title>
  <dc:creator>Adam Ťápal</dc:creator>
  <cp:lastModifiedBy>Petr Palíšek</cp:lastModifiedBy>
  <cp:revision>176</cp:revision>
  <dcterms:created xsi:type="dcterms:W3CDTF">2017-09-18T15:46:54Z</dcterms:created>
  <dcterms:modified xsi:type="dcterms:W3CDTF">2024-03-11T11:47:06Z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0x0101005FD6D2DB24E09A4499913A7C3650B65D</vt:lpwstr>
  </property>
  <property fmtid="{D5CDD505-2E9C-101B-9397-08002B2CF9AE}" pid="3" name="MediaServiceImageTags">
    <vt:lpwstr/>
  </property>
</Properties>
</file>