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7"/>
  </p:notesMasterIdLst>
  <p:handoutMasterIdLst>
    <p:handoutMasterId r:id="rId28"/>
  </p:handoutMasterIdLst>
  <p:sldIdLst>
    <p:sldId id="25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8" r:id="rId16"/>
    <p:sldId id="481" r:id="rId17"/>
    <p:sldId id="479" r:id="rId18"/>
    <p:sldId id="480" r:id="rId19"/>
    <p:sldId id="482" r:id="rId20"/>
    <p:sldId id="483" r:id="rId21"/>
    <p:sldId id="484" r:id="rId22"/>
    <p:sldId id="485" r:id="rId23"/>
    <p:sldId id="486" r:id="rId24"/>
    <p:sldId id="487" r:id="rId25"/>
    <p:sldId id="488" r:id="rId2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Biologické základy závislosti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b="1" dirty="0"/>
              <a:t>PSYb2921 Psychologie závislostí</a:t>
            </a:r>
          </a:p>
          <a:p>
            <a:r>
              <a:rPr lang="cs-CZ" b="1" dirty="0"/>
              <a:t>JS 2023</a:t>
            </a:r>
          </a:p>
          <a:p>
            <a:r>
              <a:rPr lang="cs-CZ" b="1" dirty="0"/>
              <a:t>Lukas Blinka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B3D5F6-9600-448A-9024-42904E4C2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1504DD-DD8A-44D6-A1BB-D0C797B3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Intrakraniální </a:t>
            </a:r>
            <a:r>
              <a:rPr lang="cs-CZ" dirty="0" err="1"/>
              <a:t>sebestimulace</a:t>
            </a:r>
            <a:endParaRPr lang="cs-CZ" dirty="0"/>
          </a:p>
        </p:txBody>
      </p:sp>
      <p:pic>
        <p:nvPicPr>
          <p:cNvPr id="6" name="Picture 2" descr="http://www.cerebromente.org.br/n18/history/self-stimulation.jpg">
            <a:extLst>
              <a:ext uri="{FF2B5EF4-FFF2-40B4-BE49-F238E27FC236}">
                <a16:creationId xmlns:a16="http://schemas.microsoft.com/office/drawing/2014/main" id="{E93ACB4D-6C9A-475D-9778-9D5B9E94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7" y="1486681"/>
            <a:ext cx="8488600" cy="53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7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8DEE03-1DC8-4562-84A9-C79E843F0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Zástupný symbol pro obsah 3" descr="(8th Edition) John P.J. Pinel-Biopsychology-Pearson (2010).pdf - Adobe Acrobat Reader DC">
            <a:extLst>
              <a:ext uri="{FF2B5EF4-FFF2-40B4-BE49-F238E27FC236}">
                <a16:creationId xmlns:a16="http://schemas.microsoft.com/office/drawing/2014/main" id="{D12FB766-E66D-47EA-935A-D5F2EADE8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23157" r="27778" b="10547"/>
          <a:stretch/>
        </p:blipFill>
        <p:spPr>
          <a:xfrm>
            <a:off x="292977" y="611948"/>
            <a:ext cx="10438754" cy="5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3016AF-5563-4C05-8684-C433690D8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66177-F29F-49D4-8561-5FAA08D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Mezolimbická</a:t>
            </a:r>
            <a:r>
              <a:rPr lang="cs-CZ" dirty="0"/>
              <a:t> </a:t>
            </a:r>
            <a:r>
              <a:rPr lang="cs-CZ" dirty="0" err="1"/>
              <a:t>dopaminergní</a:t>
            </a:r>
            <a:r>
              <a:rPr lang="cs-CZ" dirty="0"/>
              <a:t> dráha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87538F-2478-4645-B028-F644F9C8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„dráha odměny“</a:t>
            </a:r>
          </a:p>
          <a:p>
            <a:r>
              <a:rPr lang="cs-CZ" sz="2400" dirty="0"/>
              <a:t>Propojuje </a:t>
            </a:r>
            <a:r>
              <a:rPr lang="cs-CZ" sz="2400" b="1" dirty="0"/>
              <a:t>ventrální </a:t>
            </a:r>
            <a:r>
              <a:rPr lang="cs-CZ" sz="2400" b="1" dirty="0" err="1"/>
              <a:t>tegmentální</a:t>
            </a:r>
            <a:r>
              <a:rPr lang="cs-CZ" sz="2400" b="1" dirty="0"/>
              <a:t> oblast </a:t>
            </a:r>
            <a:r>
              <a:rPr lang="cs-CZ" sz="2400" dirty="0"/>
              <a:t>(VTA) ve středním mozku s </a:t>
            </a:r>
            <a:r>
              <a:rPr lang="cs-CZ" sz="2400" b="1" dirty="0"/>
              <a:t>ventrálním </a:t>
            </a:r>
            <a:r>
              <a:rPr lang="cs-CZ" sz="2400" b="1" dirty="0" err="1"/>
              <a:t>striatem</a:t>
            </a:r>
            <a:r>
              <a:rPr lang="cs-CZ" sz="2400" b="1" dirty="0"/>
              <a:t> </a:t>
            </a:r>
            <a:r>
              <a:rPr lang="cs-CZ" sz="2400" dirty="0"/>
              <a:t>bazálních ganglií v předním mozku až po </a:t>
            </a:r>
            <a:r>
              <a:rPr lang="cs-CZ" sz="2400" b="1" dirty="0" err="1"/>
              <a:t>prefrontální</a:t>
            </a:r>
            <a:r>
              <a:rPr lang="cs-CZ" sz="2400" b="1" dirty="0"/>
              <a:t> kortex</a:t>
            </a:r>
            <a:r>
              <a:rPr lang="cs-CZ" sz="2400" dirty="0"/>
              <a:t>. Ústřední role </a:t>
            </a:r>
            <a:r>
              <a:rPr lang="cs-CZ" sz="2400" b="1" dirty="0" err="1"/>
              <a:t>nuccleus</a:t>
            </a:r>
            <a:r>
              <a:rPr lang="cs-CZ" sz="2400" b="1" dirty="0"/>
              <a:t> </a:t>
            </a:r>
            <a:r>
              <a:rPr lang="cs-CZ" sz="2400" b="1" dirty="0" err="1"/>
              <a:t>accumbens</a:t>
            </a:r>
            <a:r>
              <a:rPr lang="cs-CZ" sz="2400" b="1" dirty="0"/>
              <a:t> </a:t>
            </a:r>
            <a:r>
              <a:rPr lang="cs-CZ" sz="2400" dirty="0"/>
              <a:t>ve ventrálním </a:t>
            </a:r>
            <a:r>
              <a:rPr lang="cs-CZ" sz="2400" dirty="0" err="1"/>
              <a:t>striatu</a:t>
            </a:r>
            <a:r>
              <a:rPr lang="cs-CZ" sz="2400" dirty="0"/>
              <a:t>. Částečná role amygdaly a hippocampu</a:t>
            </a:r>
          </a:p>
          <a:p>
            <a:r>
              <a:rPr lang="cs-CZ" sz="2400" dirty="0"/>
              <a:t>Primární neurotransmiter – </a:t>
            </a:r>
            <a:r>
              <a:rPr lang="cs-CZ" sz="2400" b="1" dirty="0"/>
              <a:t>dopamin</a:t>
            </a:r>
          </a:p>
          <a:p>
            <a:r>
              <a:rPr lang="cs-CZ" sz="2400" dirty="0"/>
              <a:t>Oblast zodpovědná za motivované chování (jídlo, sex) a učení spojené s odměnou</a:t>
            </a:r>
          </a:p>
        </p:txBody>
      </p:sp>
    </p:spTree>
    <p:extLst>
      <p:ext uri="{BB962C8B-B14F-4D97-AF65-F5344CB8AC3E}">
        <p14:creationId xmlns:p14="http://schemas.microsoft.com/office/powerpoint/2010/main" val="165351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564D2F-13ED-426F-8110-D647765FA1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Zástupný symbol pro obsah 5" descr="(8th Edition) John P.J. Pinel-Biopsychology-Pearson (2010).pdf - Adobe Acrobat Reader DC">
            <a:extLst>
              <a:ext uri="{FF2B5EF4-FFF2-40B4-BE49-F238E27FC236}">
                <a16:creationId xmlns:a16="http://schemas.microsoft.com/office/drawing/2014/main" id="{CE9991DE-A6A5-4CDA-A409-215F0D10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23157" r="48484" b="8984"/>
          <a:stretch/>
        </p:blipFill>
        <p:spPr>
          <a:xfrm>
            <a:off x="1557098" y="97289"/>
            <a:ext cx="8474251" cy="67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EA0313-718B-41E1-8BC0-670F7EBCC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E0A08F-666B-46E7-9A94-808B6E1F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Mezolimbická</a:t>
            </a:r>
            <a:r>
              <a:rPr lang="cs-CZ" dirty="0"/>
              <a:t> dráha a závislost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12018D-6150-4FA9-A3C9-04C4DD9A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Všechny drogy ovlivňují úroveň dopaminu v mozku. Některé fungují jako přímý, některé jako nepřímý dopaminový agonista</a:t>
            </a:r>
          </a:p>
          <a:p>
            <a:r>
              <a:rPr lang="cs-CZ" sz="2400" dirty="0"/>
              <a:t>Klíčová role </a:t>
            </a:r>
            <a:r>
              <a:rPr lang="cs-CZ" sz="2400" dirty="0" err="1"/>
              <a:t>nuccleus</a:t>
            </a:r>
            <a:r>
              <a:rPr lang="cs-CZ" sz="2400" dirty="0"/>
              <a:t> </a:t>
            </a:r>
            <a:r>
              <a:rPr lang="cs-CZ" sz="2400" dirty="0" err="1"/>
              <a:t>accumbens</a:t>
            </a:r>
            <a:r>
              <a:rPr lang="cs-CZ" sz="2400" dirty="0"/>
              <a:t>. Droga administrovaná u zvířat přímo do </a:t>
            </a:r>
            <a:r>
              <a:rPr lang="cs-CZ" sz="2400" dirty="0" err="1"/>
              <a:t>nuccleus</a:t>
            </a:r>
            <a:r>
              <a:rPr lang="cs-CZ" sz="2400" dirty="0"/>
              <a:t> </a:t>
            </a:r>
            <a:r>
              <a:rPr lang="cs-CZ" sz="2400" dirty="0" err="1"/>
              <a:t>accumbens</a:t>
            </a:r>
            <a:r>
              <a:rPr lang="cs-CZ" sz="2400" dirty="0"/>
              <a:t> měla silnější účinky a byla preferovaná. Korelovalo to se zvýšením dopaminu</a:t>
            </a:r>
          </a:p>
          <a:p>
            <a:r>
              <a:rPr lang="cs-CZ" sz="2400" dirty="0"/>
              <a:t>Zobrazovací metody mozku ukázaly jednak aktivitu </a:t>
            </a:r>
            <a:r>
              <a:rPr lang="cs-CZ" sz="2400" dirty="0" err="1"/>
              <a:t>nuccleus</a:t>
            </a:r>
            <a:r>
              <a:rPr lang="cs-CZ" sz="2400" dirty="0"/>
              <a:t> </a:t>
            </a:r>
            <a:r>
              <a:rPr lang="cs-CZ" sz="2400" dirty="0" err="1"/>
              <a:t>accumbens</a:t>
            </a:r>
            <a:r>
              <a:rPr lang="cs-CZ" sz="2400" dirty="0"/>
              <a:t> a jednak sníženou hustotu dopaminových D2 receptorů, což stojí za zvyšující se tolerancí, </a:t>
            </a:r>
            <a:r>
              <a:rPr lang="cs-CZ" sz="2400" dirty="0" err="1"/>
              <a:t>hypersensitizací</a:t>
            </a:r>
            <a:r>
              <a:rPr lang="cs-CZ" sz="2400" dirty="0"/>
              <a:t> na danou látku a </a:t>
            </a:r>
            <a:r>
              <a:rPr lang="cs-CZ" sz="2400" dirty="0" err="1"/>
              <a:t>desenzitizací</a:t>
            </a:r>
            <a:r>
              <a:rPr lang="cs-CZ" sz="2400" dirty="0"/>
              <a:t> na vše ostatní (tzv. </a:t>
            </a:r>
            <a:r>
              <a:rPr lang="cs-CZ" sz="2400" b="1" dirty="0" err="1"/>
              <a:t>highjacked</a:t>
            </a:r>
            <a:r>
              <a:rPr lang="cs-CZ" sz="2400" b="1" dirty="0"/>
              <a:t> brain</a:t>
            </a:r>
            <a:r>
              <a:rPr lang="cs-CZ" sz="2400" dirty="0"/>
              <a:t>) </a:t>
            </a:r>
            <a:r>
              <a:rPr lang="cs-CZ" sz="1600" dirty="0"/>
              <a:t>https://www.youtube.com/watch?v=NxHNxmJv2bQ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24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2D15E-242B-4056-9F23-74BD88D74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4" name="Picture 2" descr="http://www.drugabuse.gov/sites/default/files/images/colorbox/aslide28.gif">
            <a:extLst>
              <a:ext uri="{FF2B5EF4-FFF2-40B4-BE49-F238E27FC236}">
                <a16:creationId xmlns:a16="http://schemas.microsoft.com/office/drawing/2014/main" id="{38A87217-0E7A-4763-9C0C-E06511D1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2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2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F8B45A-49D9-4ABA-B287-94D4A4AC5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F4A50-F83A-4CAB-9B5A-EB568D03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Genetika a závislost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5168A7-5227-4CE4-AF3C-CF4880AEF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Model zvýšené náchylnosti – snaží se vysvětlit proč se u někoho závislost vyvine a u jiného ne</a:t>
            </a:r>
          </a:p>
          <a:p>
            <a:r>
              <a:rPr lang="cs-CZ" sz="2000" dirty="0" err="1"/>
              <a:t>Heritabilita</a:t>
            </a:r>
            <a:r>
              <a:rPr lang="cs-CZ" sz="2000" dirty="0"/>
              <a:t> – jak velká část proměnlivosti znaku je zapříčiněna dědičným faktorem</a:t>
            </a:r>
          </a:p>
          <a:p>
            <a:r>
              <a:rPr lang="cs-CZ" sz="2000" dirty="0"/>
              <a:t>Např. u alkoholismu se udává mezi 25% a 35%, u heroinové závislosti až 50%. Ale jednotlivé studie mají i značné rozdíly ve zjištěných variacích. </a:t>
            </a:r>
          </a:p>
          <a:p>
            <a:r>
              <a:rPr lang="cs-CZ" sz="2000" dirty="0"/>
              <a:t>Studie na dvojčatech – např. </a:t>
            </a:r>
            <a:r>
              <a:rPr lang="en-US" sz="2000" dirty="0"/>
              <a:t>The Harvard Twin Study of Substance Abuse</a:t>
            </a:r>
            <a:r>
              <a:rPr lang="cs-CZ" sz="2000" dirty="0"/>
              <a:t> 1965-1975, 8000 dvojčat-mužů. Potvrzení genetického faktoru u různých závislostí, ale zároveň silný vliv prostředí na projev (např. zda deprese je či není).</a:t>
            </a:r>
          </a:p>
          <a:p>
            <a:r>
              <a:rPr lang="cs-CZ" sz="2000" dirty="0"/>
              <a:t>Potvrzen genetický vliv zejména u mužů a pokud se závislost u nich vyvinula v mladším věku (před 20. rokem).</a:t>
            </a:r>
          </a:p>
          <a:p>
            <a:pPr marL="72000" indent="0">
              <a:buNone/>
            </a:pPr>
            <a:endParaRPr lang="en-US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6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FF73-BEC6-4E8D-B5F3-681D1771F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F3F9FE-6344-4170-836A-3654A872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Genetika a závislost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2C928D-DFAF-4FCF-AC26-A4E4F0A7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Geny a prostředí formují závislost společně</a:t>
            </a:r>
          </a:p>
          <a:p>
            <a:r>
              <a:rPr lang="cs-CZ" sz="2400" dirty="0"/>
              <a:t>Určitý děděný znak je predispozicí či rizikovým faktorem, ne nemocí samotnou! I závislost sama je komplexním fenoménem s mnoha vlivy</a:t>
            </a:r>
          </a:p>
          <a:p>
            <a:r>
              <a:rPr lang="cs-CZ" sz="2400" dirty="0"/>
              <a:t>Výzkum dědičnosti by se neměl interpretovat tak, že s tím nejde a nemá cenu nic dělat. Výsledky jsou pro zlepšení prevence a léčby</a:t>
            </a:r>
          </a:p>
          <a:p>
            <a:r>
              <a:rPr lang="cs-CZ" sz="2400" i="1" dirty="0" err="1"/>
              <a:t>Candidate</a:t>
            </a:r>
            <a:r>
              <a:rPr lang="cs-CZ" sz="2400" i="1" dirty="0"/>
              <a:t> gene </a:t>
            </a:r>
            <a:r>
              <a:rPr lang="cs-CZ" sz="2400" i="1" dirty="0" err="1"/>
              <a:t>studies</a:t>
            </a:r>
            <a:r>
              <a:rPr lang="cs-CZ" sz="2400" i="1" dirty="0"/>
              <a:t> </a:t>
            </a:r>
            <a:r>
              <a:rPr lang="cs-CZ" sz="2400" dirty="0"/>
              <a:t>– snaha najít konkrétní sekvenci DNA zodpovědnou za kódování konkrétního znaku, za konkrétní nemoc. Často marná snaha.</a:t>
            </a:r>
          </a:p>
          <a:p>
            <a:r>
              <a:rPr lang="cs-CZ" sz="2400" dirty="0"/>
              <a:t>U závislosti zatím nejvíce slibné výsledky ohledně genu DRD2-A1 alely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14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8EABEF-B3D7-4EAF-9C66-D18778D14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37B00C-5C48-4FE0-AB41-0D4E13CE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nedostatku odměny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50A55B-0FEB-459E-9A02-4C15FC2A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i="1" dirty="0" err="1"/>
              <a:t>Reward</a:t>
            </a:r>
            <a:r>
              <a:rPr lang="cs-CZ" sz="2000" i="1" dirty="0"/>
              <a:t> </a:t>
            </a:r>
            <a:r>
              <a:rPr lang="cs-CZ" sz="2000" i="1" dirty="0" err="1"/>
              <a:t>deficiency</a:t>
            </a:r>
            <a:r>
              <a:rPr lang="cs-CZ" sz="2000" i="1" dirty="0"/>
              <a:t> syndrome</a:t>
            </a:r>
            <a:r>
              <a:rPr lang="cs-CZ" sz="2000" dirty="0"/>
              <a:t>. Kenneth Blum</a:t>
            </a:r>
          </a:p>
          <a:p>
            <a:r>
              <a:rPr lang="en-GB" sz="2000" dirty="0"/>
              <a:t>DRD2-A1</a:t>
            </a:r>
            <a:r>
              <a:rPr lang="cs-CZ" sz="2000" dirty="0"/>
              <a:t> je gen pravděpodobně zodpovědný za menší množství D2 dopaminových receptorů. </a:t>
            </a:r>
          </a:p>
          <a:p>
            <a:r>
              <a:rPr lang="cs-CZ" sz="2000" dirty="0"/>
              <a:t>Vyskytuje se u až 30% bílé populace. Nositelé mají cca o 40% menší hustotu dopaminových D2 receptorů</a:t>
            </a:r>
          </a:p>
          <a:p>
            <a:r>
              <a:rPr lang="cs-CZ" sz="2000" dirty="0"/>
              <a:t>Typickým znakem je nižší prožitek odměny při běžných aktivitách (potřeba silnějších impulzů) a častější negativní emoce (např. úzkosti, neklidu)</a:t>
            </a:r>
          </a:p>
          <a:p>
            <a:r>
              <a:rPr lang="cs-CZ" sz="2000" dirty="0"/>
              <a:t>U závislých až polovina nositelé DRD2-A1</a:t>
            </a:r>
          </a:p>
          <a:p>
            <a:r>
              <a:rPr lang="cs-CZ" sz="2000" dirty="0"/>
              <a:t>Častá přítomnost i u dalších poruch (ADHD, poruchy autistického spektra, poruchy </a:t>
            </a:r>
            <a:r>
              <a:rPr lang="cs-CZ" sz="2000" dirty="0" err="1"/>
              <a:t>osobnosit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44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258A82-3FA2-4656-8F1C-0EDE71336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4" name="Obrázek 3" descr="The Addictive Brain All Roads Lead to Dopamine.pdf - Adobe Acrobat Reader DC">
            <a:extLst>
              <a:ext uri="{FF2B5EF4-FFF2-40B4-BE49-F238E27FC236}">
                <a16:creationId xmlns:a16="http://schemas.microsoft.com/office/drawing/2014/main" id="{AC894783-CA64-458F-9D07-178C04158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38841" r="31642" b="21236"/>
          <a:stretch/>
        </p:blipFill>
        <p:spPr>
          <a:xfrm>
            <a:off x="182880" y="1428908"/>
            <a:ext cx="10848110" cy="40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72609-13A8-4C7D-BC49-2F93BB43F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435966-796D-4C9C-A11D-838DA52C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závislosti jako nemoci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78EEA3-8C9F-45FA-905F-6414C683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028356" cy="4139998"/>
          </a:xfrm>
        </p:spPr>
        <p:txBody>
          <a:bodyPr/>
          <a:lstStyle/>
          <a:p>
            <a:r>
              <a:rPr lang="cs-CZ" sz="2000" dirty="0" err="1"/>
              <a:t>Elvin</a:t>
            </a:r>
            <a:r>
              <a:rPr lang="cs-CZ" sz="2000" dirty="0"/>
              <a:t> </a:t>
            </a:r>
            <a:r>
              <a:rPr lang="cs-CZ" sz="2000" dirty="0" err="1"/>
              <a:t>Morton</a:t>
            </a:r>
            <a:r>
              <a:rPr lang="cs-CZ" sz="2000" dirty="0"/>
              <a:t> </a:t>
            </a:r>
            <a:r>
              <a:rPr lang="cs-CZ" sz="2000" dirty="0" err="1"/>
              <a:t>Jellinek</a:t>
            </a:r>
            <a:r>
              <a:rPr lang="cs-CZ" sz="2000" dirty="0"/>
              <a:t>, cca polovina 20. století</a:t>
            </a:r>
          </a:p>
          <a:p>
            <a:r>
              <a:rPr lang="cs-CZ" sz="2000" dirty="0"/>
              <a:t>Přestože není zcela jasný mechanismus, závislost je nemoc (pravděpodobně mozková) a ne morální/mentální nedostatek</a:t>
            </a:r>
          </a:p>
          <a:p>
            <a:r>
              <a:rPr lang="cs-CZ" sz="2000" dirty="0" err="1"/>
              <a:t>Jellinkova</a:t>
            </a:r>
            <a:r>
              <a:rPr lang="cs-CZ" sz="2000" dirty="0"/>
              <a:t> křivka alkoholismu:</a:t>
            </a:r>
          </a:p>
          <a:p>
            <a:pPr marL="72000" indent="0">
              <a:buNone/>
            </a:pPr>
            <a:r>
              <a:rPr lang="cs-CZ" sz="1800" b="1" dirty="0" err="1"/>
              <a:t>Prealkoholismus</a:t>
            </a:r>
            <a:r>
              <a:rPr lang="cs-CZ" sz="1800" dirty="0"/>
              <a:t> - pití na uvolnění</a:t>
            </a:r>
          </a:p>
          <a:p>
            <a:pPr marL="72000" indent="0">
              <a:buNone/>
            </a:pPr>
            <a:r>
              <a:rPr lang="cs-CZ" sz="1800" b="1" dirty="0"/>
              <a:t>Prodromální fáze </a:t>
            </a:r>
            <a:r>
              <a:rPr lang="cs-CZ" sz="1800" dirty="0"/>
              <a:t>(raný alkoholismus) - první příznaky, problematičnost ještě neznatelná</a:t>
            </a:r>
          </a:p>
          <a:p>
            <a:pPr marL="72000" indent="0">
              <a:buNone/>
            </a:pPr>
            <a:r>
              <a:rPr lang="cs-CZ" sz="1800" b="1" dirty="0"/>
              <a:t>Rozhodná fáze </a:t>
            </a:r>
            <a:r>
              <a:rPr lang="cs-CZ" sz="1800" dirty="0"/>
              <a:t>(střední alkoholismus) – ztráta kontroly, negativní důsledky, propírání problému</a:t>
            </a:r>
          </a:p>
          <a:p>
            <a:pPr marL="72000" indent="0">
              <a:buNone/>
            </a:pPr>
            <a:r>
              <a:rPr lang="cs-CZ" sz="1800" b="1" dirty="0"/>
              <a:t>Chronická fáze  </a:t>
            </a:r>
            <a:r>
              <a:rPr lang="cs-CZ" sz="1800" dirty="0"/>
              <a:t>- významné problémy (sociální a fyzické), silná fyzická závislost (abstinenční příznaky)</a:t>
            </a:r>
          </a:p>
          <a:p>
            <a:pPr marL="72000" indent="0">
              <a:buNone/>
            </a:pPr>
            <a:r>
              <a:rPr lang="cs-CZ" sz="1800" b="1" dirty="0"/>
              <a:t>Dno</a:t>
            </a:r>
            <a:r>
              <a:rPr lang="cs-CZ" sz="1800" dirty="0"/>
              <a:t> – může to být terminální fáze (smrt, vězení, stálá hospitalizace), pro někoho impulz pro uzdravení</a:t>
            </a:r>
          </a:p>
        </p:txBody>
      </p:sp>
    </p:spTree>
    <p:extLst>
      <p:ext uri="{BB962C8B-B14F-4D97-AF65-F5344CB8AC3E}">
        <p14:creationId xmlns:p14="http://schemas.microsoft.com/office/powerpoint/2010/main" val="112184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6D4275-C5EA-4DB0-AEA2-931F91B07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B297DE-6DBE-41B8-A60E-D415B751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Evoluční modely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C841EC-42EC-40EC-8B66-596C7F31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Mismatch</a:t>
            </a:r>
            <a:r>
              <a:rPr lang="cs-CZ" sz="2000" b="1" dirty="0"/>
              <a:t> </a:t>
            </a:r>
            <a:r>
              <a:rPr lang="cs-CZ" sz="2000" b="1" dirty="0" err="1"/>
              <a:t>hypothesis</a:t>
            </a:r>
            <a:endParaRPr lang="cs-CZ" sz="2000" b="1" dirty="0"/>
          </a:p>
          <a:p>
            <a:r>
              <a:rPr lang="cs-CZ" sz="2000" dirty="0"/>
              <a:t>Závislost je vedlejším produktem struktury našeho mozku</a:t>
            </a:r>
          </a:p>
          <a:p>
            <a:r>
              <a:rPr lang="cs-CZ" sz="2000" dirty="0"/>
              <a:t>Systém odměn značí významnou evoluční výhodu, přináší však náchylnost, když se zdroje s vysokým obsahem dopaminu stanou široce dostupnými</a:t>
            </a:r>
          </a:p>
          <a:p>
            <a:r>
              <a:rPr lang="cs-CZ" sz="2000" b="1" dirty="0" err="1"/>
              <a:t>High</a:t>
            </a:r>
            <a:r>
              <a:rPr lang="cs-CZ" sz="2000" b="1" dirty="0"/>
              <a:t>-dopamine society</a:t>
            </a:r>
          </a:p>
          <a:p>
            <a:r>
              <a:rPr lang="cs-CZ" sz="2000" dirty="0"/>
              <a:t>lidé mají mnohem silnější dopaminový systém než ostatní savci a primáti. Ten se pravděpodobně vyvinul se zvýšenou konzumací masa a rybího tuku. </a:t>
            </a:r>
          </a:p>
          <a:p>
            <a:r>
              <a:rPr lang="cs-CZ" sz="2000" dirty="0"/>
              <a:t>Vyšší hladiny dopaminu v systému odměn zvýšily naši aktivitu, motivaci, orientaci na cíle, inteligenci. Lidé s nižšími dopaminovými funkcemi (syndrom nedostatku odměny) mají vyšší šanci na zneužití vysokých zdrojů dopaminu</a:t>
            </a:r>
          </a:p>
        </p:txBody>
      </p:sp>
    </p:spTree>
    <p:extLst>
      <p:ext uri="{BB962C8B-B14F-4D97-AF65-F5344CB8AC3E}">
        <p14:creationId xmlns:p14="http://schemas.microsoft.com/office/powerpoint/2010/main" val="151593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CC3208-C1BE-4E5A-92D0-D45520E41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6DDB44-D7C2-4246-889F-1E16AE95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Evoluční modely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85778-EC1E-41BB-9023-B408A632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/>
              <a:t>Mutualism</a:t>
            </a:r>
            <a:r>
              <a:rPr lang="cs-CZ" sz="2400" b="1" dirty="0"/>
              <a:t> </a:t>
            </a:r>
            <a:r>
              <a:rPr lang="cs-CZ" sz="2400" b="1" dirty="0" err="1"/>
              <a:t>hypothesis</a:t>
            </a:r>
            <a:r>
              <a:rPr lang="cs-CZ" sz="2400" b="1" dirty="0"/>
              <a:t> / </a:t>
            </a:r>
            <a:r>
              <a:rPr lang="en-GB" sz="2400" b="1" dirty="0"/>
              <a:t>plant-herbivore coevolution</a:t>
            </a:r>
            <a:endParaRPr lang="cs-CZ" sz="2400" b="1" dirty="0"/>
          </a:p>
          <a:p>
            <a:r>
              <a:rPr lang="cs-CZ" sz="2400" dirty="0"/>
              <a:t>Savci mají vyvinutou preferenci pro psychoaktivní látky obsažených v rostlinách</a:t>
            </a:r>
          </a:p>
          <a:p>
            <a:r>
              <a:rPr lang="cs-CZ" sz="2400" dirty="0"/>
              <a:t>Lidé a někteří savci vyhledávají etanol v ovoci</a:t>
            </a:r>
          </a:p>
          <a:p>
            <a:r>
              <a:rPr lang="cs-CZ" sz="2400" dirty="0"/>
              <a:t>Lidé a někteří savci vyhledávají toxiny v rostlinách jelikož jim pomáhají proti parazitům. Řada toxinů (alkaloidů) se vyvinula jako obrana rostlin proti hmyzu (například kofein, nikotin, piperin)</a:t>
            </a:r>
            <a:endParaRPr lang="en-GB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898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B80F1B-E369-453F-8B42-2661814B4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73FD5B-D35F-42F8-9DEE-3BDDC317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Evoluční modely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EDF4F5-A1BF-4028-A77B-9FB2181A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Life-history</a:t>
            </a:r>
            <a:r>
              <a:rPr lang="cs-CZ" sz="2000" b="1" dirty="0"/>
              <a:t> </a:t>
            </a:r>
            <a:r>
              <a:rPr lang="cs-CZ" sz="2000" b="1" dirty="0" err="1"/>
              <a:t>theory</a:t>
            </a:r>
            <a:endParaRPr lang="cs-CZ" sz="2000" b="1" dirty="0"/>
          </a:p>
          <a:p>
            <a:r>
              <a:rPr lang="cs-CZ" sz="2000" dirty="0"/>
              <a:t>Zjevný demografický vzorec – zdaleka nejnáchylnější skupina (k užívání psychoaktivních látek a k závislostem) jsou mladí muži (dospívající a mladí dospělí)</a:t>
            </a:r>
          </a:p>
          <a:p>
            <a:r>
              <a:rPr lang="cs-CZ" sz="2000" dirty="0"/>
              <a:t>Stejná demografická skupina je ale typická i zvýšeným riskováním, problematickým chováním, násilím. Tzv. </a:t>
            </a:r>
            <a:r>
              <a:rPr lang="cs-CZ" sz="2000" b="1" dirty="0" err="1"/>
              <a:t>young</a:t>
            </a:r>
            <a:r>
              <a:rPr lang="cs-CZ" sz="2000" b="1" dirty="0"/>
              <a:t> male syndrome</a:t>
            </a:r>
          </a:p>
          <a:p>
            <a:r>
              <a:rPr lang="cs-CZ" sz="2000" dirty="0"/>
              <a:t>Mozek v tomto věku má nerovnoměrné dozrávání – centra slasti dozrávají nejdřív, </a:t>
            </a:r>
            <a:r>
              <a:rPr lang="cs-CZ" sz="2000" dirty="0" err="1"/>
              <a:t>prefrontální</a:t>
            </a:r>
            <a:r>
              <a:rPr lang="cs-CZ" sz="2000" dirty="0"/>
              <a:t> kortex (centra kontroly) nejpozději.</a:t>
            </a:r>
          </a:p>
          <a:p>
            <a:r>
              <a:rPr lang="cs-CZ" sz="2000" dirty="0"/>
              <a:t>Problematické chování i braní drog a závislosti postupně klesají po 25 (a výrazněji po 30-35)</a:t>
            </a:r>
          </a:p>
          <a:p>
            <a:r>
              <a:rPr lang="cs-CZ" sz="2000" dirty="0"/>
              <a:t>Riskantní chování (a braní drog) může být v určitém kontextu evolučně výhodné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9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7721F7-9C97-4C51-9847-989B374F9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44974F-C76E-4AB7-AA35-F082D6835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5" y="41033"/>
            <a:ext cx="8478982" cy="66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4D88D-F00F-421C-ADBB-30DA6AD9A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9CA089-DCC6-418C-9ECD-AE98A81D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nemoc – </a:t>
            </a:r>
            <a:r>
              <a:rPr lang="cs-CZ" i="1" dirty="0" err="1"/>
              <a:t>disease</a:t>
            </a:r>
            <a:r>
              <a:rPr lang="cs-CZ" i="1" dirty="0"/>
              <a:t>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F65E41-2AA8-4D8B-AE78-35A5BBB1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Mechanismus nemoci nebyl dlouho popsán. Ale předpokládalo se, že se jedná o 1) onemocnění mozku s 2) genetickou predispozicí</a:t>
            </a:r>
          </a:p>
          <a:p>
            <a:r>
              <a:rPr lang="cs-CZ" sz="2400" dirty="0"/>
              <a:t>Závislá osoba je obětí této nemoci</a:t>
            </a:r>
          </a:p>
          <a:p>
            <a:r>
              <a:rPr lang="cs-CZ" sz="2400" dirty="0"/>
              <a:t>Závislost se projevuje bažením po látce a ztrátou kontroly nad konzumací</a:t>
            </a:r>
          </a:p>
          <a:p>
            <a:r>
              <a:rPr lang="cs-CZ" sz="2400" dirty="0"/>
              <a:t>Pakliže se jedná o nemoc, osoba by měla dostat léčbu</a:t>
            </a:r>
          </a:p>
          <a:p>
            <a:r>
              <a:rPr lang="cs-CZ" sz="2400" dirty="0"/>
              <a:t>Fyzická léčba prakticky jen kontroly a léčba přidružených komplikací (problémy s játry a ledvinami, žaludeční vředy…)</a:t>
            </a:r>
          </a:p>
          <a:p>
            <a:r>
              <a:rPr lang="cs-CZ" sz="2400" dirty="0"/>
              <a:t>Terapeutický přístup prakticky jen aplikace AA přístupu (dvanácti krokový program)</a:t>
            </a:r>
          </a:p>
        </p:txBody>
      </p:sp>
    </p:spTree>
    <p:extLst>
      <p:ext uri="{BB962C8B-B14F-4D97-AF65-F5344CB8AC3E}">
        <p14:creationId xmlns:p14="http://schemas.microsoft.com/office/powerpoint/2010/main" val="20158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47E4F3-A2F2-4C99-ADBA-F7195660E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BCFD27-7853-4084-B408-CAC812B0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nemoc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88D456-1D2E-46E5-89B6-25334D7C2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Primární nemoc</a:t>
            </a:r>
            <a:r>
              <a:rPr lang="cs-CZ" dirty="0"/>
              <a:t>: závislost není výsledkem jiných nemocí (tělesných či duševních) nebo jiných příčin. Je spíše jejich příčinou </a:t>
            </a:r>
          </a:p>
          <a:p>
            <a:r>
              <a:rPr lang="cs-CZ" b="1" dirty="0"/>
              <a:t>Progresivní nemoc</a:t>
            </a:r>
            <a:r>
              <a:rPr lang="cs-CZ" dirty="0"/>
              <a:t>: a) adaptivní fáze, zvyšující se tolerance b) závislostní fáze (dependence), abstinenční příznaky c) úpadková fáze, silné negativní důsledky</a:t>
            </a:r>
          </a:p>
          <a:p>
            <a:r>
              <a:rPr lang="cs-CZ" b="1" dirty="0"/>
              <a:t>Chronická nemoc</a:t>
            </a:r>
            <a:r>
              <a:rPr lang="cs-CZ" dirty="0"/>
              <a:t>: závislost nikdy zcela nezmizí a osoba nikdy nebude zcela vyléčená. Střízlivost jako jediná možnost</a:t>
            </a:r>
          </a:p>
        </p:txBody>
      </p:sp>
    </p:spTree>
    <p:extLst>
      <p:ext uri="{BB962C8B-B14F-4D97-AF65-F5344CB8AC3E}">
        <p14:creationId xmlns:p14="http://schemas.microsoft.com/office/powerpoint/2010/main" val="178105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2452D3-BE1A-4D30-AFD0-B1BA5B866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B7F8E6-AD64-4DA1-9B00-2AC5F472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nemoc - 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F99AB2-AC37-4B57-8534-8059AE79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je poměrně jednoduchý aby mu rozuměla běžná veřejnost</a:t>
            </a:r>
          </a:p>
          <a:p>
            <a:r>
              <a:rPr lang="cs-CZ" dirty="0"/>
              <a:t>Snímá stigma ze závislých</a:t>
            </a:r>
          </a:p>
          <a:p>
            <a:r>
              <a:rPr lang="cs-CZ" dirty="0"/>
              <a:t>Závislost jako nemoc oficiálně uznána (v USA 1954). Dostupná péče a léčba</a:t>
            </a:r>
          </a:p>
          <a:p>
            <a:r>
              <a:rPr lang="cs-CZ" dirty="0"/>
              <a:t>Akumulace znalostí a zkušeností, inspirace pro další výzkumy</a:t>
            </a:r>
          </a:p>
        </p:txBody>
      </p:sp>
    </p:spTree>
    <p:extLst>
      <p:ext uri="{BB962C8B-B14F-4D97-AF65-F5344CB8AC3E}">
        <p14:creationId xmlns:p14="http://schemas.microsoft.com/office/powerpoint/2010/main" val="233204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D10306-BB16-4984-A79E-1E6ED0807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13D49D-754D-4A90-A001-484AD6CF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nemoc - nevýhody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9BC22B-9259-44E2-8EF0-63004AE8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Přestože postupně značný pokrok ve znalostech, ty prakticky nejsou aplikované. Např. zjištěný vliv prostředí odporuje modelu primární nemoci; pozitivní účinky mírného užívání odporuje modelu chronické nemoci; přirozené vymizení nemoci odporuje modelu chronické a progresivní nemoci</a:t>
            </a:r>
          </a:p>
          <a:p>
            <a:r>
              <a:rPr lang="cs-CZ" sz="2400" dirty="0"/>
              <a:t>Ignorování kontextu – příliš slabý ohled na psychologické a sociální faktory</a:t>
            </a:r>
          </a:p>
          <a:p>
            <a:r>
              <a:rPr lang="cs-CZ" sz="2400" dirty="0"/>
              <a:t>Léčebná metoda (primárně AA), přestože byla pokrokem v polovině 20. století je dnes zastaralá, vyhovuje jen malému počtu pacientů</a:t>
            </a:r>
          </a:p>
        </p:txBody>
      </p:sp>
    </p:spTree>
    <p:extLst>
      <p:ext uri="{BB962C8B-B14F-4D97-AF65-F5344CB8AC3E}">
        <p14:creationId xmlns:p14="http://schemas.microsoft.com/office/powerpoint/2010/main" val="19324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CC51FC-0611-4A54-8A22-237871717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0EEDB1-20BC-4E44-8802-8B468EB9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fyzické závislosti (</a:t>
            </a:r>
            <a:r>
              <a:rPr lang="cs-CZ" dirty="0" err="1"/>
              <a:t>dependency</a:t>
            </a:r>
            <a:r>
              <a:rPr lang="cs-CZ" dirty="0"/>
              <a:t>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6C4379-5B4A-4B43-8690-FCDE50A8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Navazuje na předchozí model, vyrostla na něm většina současných (starších) psychiatrů</a:t>
            </a:r>
          </a:p>
          <a:p>
            <a:r>
              <a:rPr lang="cs-CZ" sz="2200" dirty="0"/>
              <a:t>S užíváním psychoaktivních látek se postupně vyvíjí fyzická závislost (osoba potřebuje danou látku, její snížení v systému se projevuje nepříjemnými tělesnými stavy). Pokračování v užívání jako snaha odstranit abstinenční příznaky</a:t>
            </a:r>
          </a:p>
          <a:p>
            <a:r>
              <a:rPr lang="cs-CZ" sz="2200" dirty="0"/>
              <a:t>Závislost = fyzická závislost</a:t>
            </a:r>
          </a:p>
          <a:p>
            <a:r>
              <a:rPr lang="cs-CZ" sz="2200" b="1" dirty="0"/>
              <a:t>Problematický model </a:t>
            </a:r>
            <a:r>
              <a:rPr lang="cs-CZ" sz="2200" dirty="0"/>
              <a:t>protože a) i mnoho látek nemá znatelné fyzické abstinenční příznaky (např. kokain), b) delší abstinence při které došlo ke kompletní detoxikaci nevede k vyléčení</a:t>
            </a:r>
          </a:p>
        </p:txBody>
      </p:sp>
    </p:spTree>
    <p:extLst>
      <p:ext uri="{BB962C8B-B14F-4D97-AF65-F5344CB8AC3E}">
        <p14:creationId xmlns:p14="http://schemas.microsoft.com/office/powerpoint/2010/main" val="366688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027300-F27D-4961-AEBD-EE8620167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90CF8E-1FC9-48B8-B50C-26FC0C75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o (anticipované) slasti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7A14F-2894-4BCC-881F-2DD65CF3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Model pozitivní pobídky (</a:t>
            </a:r>
            <a:r>
              <a:rPr lang="cs-CZ" sz="2200" b="1" i="1" dirty="0"/>
              <a:t>positive-</a:t>
            </a:r>
            <a:r>
              <a:rPr lang="cs-CZ" sz="2200" b="1" i="1" dirty="0" err="1"/>
              <a:t>incentive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). Všechny látky se závislostním potenciálem mají příjemné účinky. Užívání a závislost je tedy spíš o získání slastného než oddálení nepříjemného. Předpokládaná slast je obyčejně vyšší než slast, která skutečně po požití přijde</a:t>
            </a:r>
          </a:p>
          <a:p>
            <a:r>
              <a:rPr lang="cs-CZ" sz="2200" dirty="0" err="1"/>
              <a:t>Senzitizační</a:t>
            </a:r>
            <a:r>
              <a:rPr lang="cs-CZ" sz="2200" dirty="0"/>
              <a:t> model (</a:t>
            </a:r>
            <a:r>
              <a:rPr lang="cs-CZ" sz="2200" b="1" i="1" dirty="0" err="1"/>
              <a:t>incentive-sensitisation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). Opakované užívání vede k různým neuro adaptacím. Nejvýraznější je </a:t>
            </a:r>
            <a:r>
              <a:rPr lang="cs-CZ" sz="2200" dirty="0" err="1"/>
              <a:t>senzitizace</a:t>
            </a:r>
            <a:r>
              <a:rPr lang="cs-CZ" sz="2200" dirty="0"/>
              <a:t> – zvýšená citlivost na předpokládaný pozitivní účinek drogy a stimuly asociované s drogou. Postupně se vytváří patologické „chtění“ (</a:t>
            </a:r>
            <a:r>
              <a:rPr lang="cs-CZ" sz="2200" b="1" i="1" dirty="0" err="1"/>
              <a:t>wanting</a:t>
            </a:r>
            <a:r>
              <a:rPr lang="cs-CZ" sz="2200" dirty="0"/>
              <a:t>) </a:t>
            </a:r>
          </a:p>
          <a:p>
            <a:r>
              <a:rPr lang="cs-CZ" sz="2200" dirty="0"/>
              <a:t>Závislost není až tak o samotném účinku drogy, je to o anticipaci tohoto účinku a chtění tohoto účinku. </a:t>
            </a:r>
            <a:r>
              <a:rPr lang="cs-CZ" sz="2200" b="1" dirty="0"/>
              <a:t>Závislost je poruchou motivace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3030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purl.org/dc/terms/"/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8293</TotalTime>
  <Words>1336</Words>
  <Application>Microsoft Office PowerPoint</Application>
  <PresentationFormat>Širokoúhlá obrazovka</PresentationFormat>
  <Paragraphs>111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Presentation_MU_EN</vt:lpstr>
      <vt:lpstr>Biologické základy závislosti</vt:lpstr>
      <vt:lpstr>Model závislosti jako nemoci</vt:lpstr>
      <vt:lpstr>Prezentace aplikace PowerPoint</vt:lpstr>
      <vt:lpstr>Závislost jako nemoc – disease model</vt:lpstr>
      <vt:lpstr>Závislost jako nemoc</vt:lpstr>
      <vt:lpstr>Závislost jako nemoc - výhody</vt:lpstr>
      <vt:lpstr>Závislost jako nemoc - nevýhody</vt:lpstr>
      <vt:lpstr>Model fyzické závislosti (dependency) </vt:lpstr>
      <vt:lpstr>Je to o (anticipované) slasti</vt:lpstr>
      <vt:lpstr>Intrakraniální sebestimulace</vt:lpstr>
      <vt:lpstr>Prezentace aplikace PowerPoint</vt:lpstr>
      <vt:lpstr>Mezolimbická dopaminergní dráha</vt:lpstr>
      <vt:lpstr>Prezentace aplikace PowerPoint</vt:lpstr>
      <vt:lpstr>Mezolimbická dráha a závislost</vt:lpstr>
      <vt:lpstr>Prezentace aplikace PowerPoint</vt:lpstr>
      <vt:lpstr>Genetika a závislost</vt:lpstr>
      <vt:lpstr>Genetika a závislost</vt:lpstr>
      <vt:lpstr>Syndrom nedostatku odměny</vt:lpstr>
      <vt:lpstr>Prezentace aplikace PowerPoint</vt:lpstr>
      <vt:lpstr>Evoluční modely závislosti</vt:lpstr>
      <vt:lpstr>Evoluční modely závislosti</vt:lpstr>
      <vt:lpstr>Evoluční modely závislosti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332</cp:revision>
  <cp:lastPrinted>2019-11-20T13:22:53Z</cp:lastPrinted>
  <dcterms:created xsi:type="dcterms:W3CDTF">2019-04-11T21:46:02Z</dcterms:created>
  <dcterms:modified xsi:type="dcterms:W3CDTF">2023-02-27T09:15:24Z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