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256" r:id="rId5"/>
    <p:sldId id="445" r:id="rId6"/>
    <p:sldId id="478" r:id="rId7"/>
    <p:sldId id="467" r:id="rId8"/>
    <p:sldId id="477" r:id="rId9"/>
    <p:sldId id="468" r:id="rId10"/>
    <p:sldId id="482" r:id="rId11"/>
    <p:sldId id="480" r:id="rId12"/>
    <p:sldId id="483" r:id="rId13"/>
    <p:sldId id="469" r:id="rId14"/>
    <p:sldId id="484" r:id="rId15"/>
    <p:sldId id="486" r:id="rId16"/>
    <p:sldId id="485" r:id="rId17"/>
    <p:sldId id="470" r:id="rId18"/>
    <p:sldId id="488" r:id="rId19"/>
    <p:sldId id="490" r:id="rId20"/>
    <p:sldId id="491" r:id="rId21"/>
    <p:sldId id="489" r:id="rId22"/>
    <p:sldId id="471" r:id="rId23"/>
    <p:sldId id="493" r:id="rId24"/>
    <p:sldId id="474" r:id="rId25"/>
    <p:sldId id="472" r:id="rId26"/>
    <p:sldId id="494" r:id="rId27"/>
    <p:sldId id="475" r:id="rId28"/>
    <p:sldId id="476" r:id="rId29"/>
    <p:sldId id="500" r:id="rId30"/>
    <p:sldId id="501" r:id="rId31"/>
    <p:sldId id="496" r:id="rId32"/>
    <p:sldId id="499" r:id="rId33"/>
    <p:sldId id="498" r:id="rId34"/>
    <p:sldId id="495" r:id="rId35"/>
    <p:sldId id="497" r:id="rId36"/>
  </p:sldIdLst>
  <p:sldSz cx="12192000" cy="6858000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293" y="0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9285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293" y="9519285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9" y="0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188" y="750888"/>
            <a:ext cx="668178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546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9" y="9517546"/>
            <a:ext cx="2984870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gy-info.cz/mapa-pomoci/?t=5&amp;r=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neocentrum.cz/lecba-u-na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4324/9780203503508" TargetMode="External"/><Relationship Id="rId2" Type="http://schemas.openxmlformats.org/officeDocument/2006/relationships/hyperlink" Target="https://www.drogy-info.cz/data/obj_files/33592/1131/Souhrnna_zprava_o_zavislostech_2021_fi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rnORzCDAS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sycare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1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pl-PL" dirty="0"/>
              <a:t>Léčba závislostí</a:t>
            </a:r>
            <a:br>
              <a:rPr lang="pl-PL" dirty="0"/>
            </a:br>
            <a:r>
              <a:rPr lang="pl-PL" dirty="0"/>
              <a:t>Struktura, možnosti a přístupy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40313" y="4814671"/>
            <a:ext cx="11361600" cy="1451278"/>
          </a:xfrm>
        </p:spPr>
        <p:txBody>
          <a:bodyPr/>
          <a:lstStyle/>
          <a:p>
            <a:endParaRPr lang="cs-CZ" b="1" dirty="0"/>
          </a:p>
          <a:p>
            <a:r>
              <a:rPr lang="cs-CZ" b="1" dirty="0"/>
              <a:t>PSYb2921 Psychologie závislostí</a:t>
            </a:r>
          </a:p>
          <a:p>
            <a:r>
              <a:rPr lang="cs-CZ" b="1" dirty="0"/>
              <a:t>JS 2023</a:t>
            </a:r>
          </a:p>
          <a:p>
            <a:r>
              <a:rPr lang="cs-CZ" b="1" dirty="0"/>
              <a:t>Dita Siřínková</a:t>
            </a:r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3374B6-04D5-7C4D-27EF-568864678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4C295F-54D6-27E6-06F0-D43C6705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Služby krátkodobé stabilizace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8E1BD1-CD81-3B53-C45B-EF2FB5420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Cíl: </a:t>
            </a:r>
            <a:r>
              <a:rPr lang="cs-CZ" dirty="0"/>
              <a:t>krátkodobá stabilizace somatického a psychického stavu klienta/pacienta, minimalizace symptomů odvykacího syndromu, stabilizace po relapsu</a:t>
            </a:r>
          </a:p>
          <a:p>
            <a:pPr>
              <a:buFontTx/>
              <a:buChar char="-"/>
            </a:pPr>
            <a:r>
              <a:rPr lang="cs-CZ" dirty="0"/>
              <a:t>Detoxifikační jednotky („Detox“), krizová stabilizace</a:t>
            </a:r>
          </a:p>
          <a:p>
            <a:pPr>
              <a:buFontTx/>
              <a:buChar char="-"/>
            </a:pPr>
            <a:r>
              <a:rPr lang="cs-CZ" dirty="0"/>
              <a:t>Náplň: farmakoterapie, PT, edukace, poradenství</a:t>
            </a:r>
          </a:p>
          <a:p>
            <a:pPr>
              <a:buFontTx/>
              <a:buChar char="-"/>
            </a:pPr>
            <a:r>
              <a:rPr lang="cs-CZ" dirty="0"/>
              <a:t>Příprava na následnou léčbu</a:t>
            </a:r>
          </a:p>
          <a:p>
            <a:pPr>
              <a:buFontTx/>
              <a:buChar char="-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427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E48635-9B41-B66C-2E68-0F01A480FA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6452A6-D5C9-61B1-8A03-8D9524156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Detox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EEE806-173C-1CC6-F4EB-B514EA4E4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ČR cca 25 </a:t>
            </a:r>
            <a:r>
              <a:rPr lang="cs-CZ" sz="2000" dirty="0"/>
              <a:t>(zdroj: </a:t>
            </a:r>
            <a:r>
              <a:rPr lang="cs-CZ" sz="2000" dirty="0">
                <a:hlinkClick r:id="rId2"/>
              </a:rPr>
              <a:t>https://www.drogy-info.cz/mapa-pomoci/?t=5&amp;r=</a:t>
            </a:r>
            <a:r>
              <a:rPr lang="cs-CZ" sz="2000" dirty="0"/>
              <a:t>) </a:t>
            </a:r>
          </a:p>
          <a:p>
            <a:r>
              <a:rPr lang="cs-CZ" dirty="0"/>
              <a:t>Detoxifikační jednotky vs. detoxifikační lůžka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dirty="0"/>
              <a:t>Např.:</a:t>
            </a:r>
          </a:p>
          <a:p>
            <a:pPr lvl="1"/>
            <a:r>
              <a:rPr lang="cs-CZ" sz="2800" dirty="0">
                <a:ea typeface="+mn-ea"/>
                <a:cs typeface="+mn-cs"/>
              </a:rPr>
              <a:t>Odd. 4 PN Černovice</a:t>
            </a:r>
          </a:p>
          <a:p>
            <a:pPr lvl="1"/>
            <a:r>
              <a:rPr lang="cs-CZ" sz="2800" dirty="0">
                <a:ea typeface="+mn-ea"/>
                <a:cs typeface="+mn-cs"/>
              </a:rPr>
              <a:t>Dětské a dorostové detoxikační centrum ve VFN Praha – pouze jediný detox pro osoby mladší 18 let!</a:t>
            </a:r>
          </a:p>
          <a:p>
            <a:pPr lvl="1"/>
            <a:endParaRPr lang="cs-CZ" sz="2800" dirty="0">
              <a:ea typeface="+mn-ea"/>
              <a:cs typeface="+mn-cs"/>
            </a:endParaRPr>
          </a:p>
          <a:p>
            <a:pPr lvl="1"/>
            <a:endParaRPr lang="cs-CZ" sz="2800" dirty="0">
              <a:ea typeface="+mn-ea"/>
              <a:cs typeface="+mn-cs"/>
            </a:endParaRPr>
          </a:p>
          <a:p>
            <a:pPr marL="324000" lvl="1" indent="0">
              <a:buNone/>
            </a:pPr>
            <a:endParaRPr lang="cs-CZ" sz="2800" dirty="0"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78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0E0242-3E12-5248-EE00-5C98D5356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FF1576-FC46-1762-696C-F185816B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na detoxu vypadá?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8CBEF1-9FF8-1AFE-59B3-4D4B5E3CE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237"/>
            <a:ext cx="10753200" cy="475376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600" dirty="0">
                <a:ea typeface="+mn-ea"/>
                <a:cs typeface="+mn-cs"/>
              </a:rPr>
              <a:t>Příklad: </a:t>
            </a:r>
            <a:r>
              <a:rPr lang="cs-CZ" sz="2600" b="1" dirty="0">
                <a:ea typeface="+mn-ea"/>
                <a:cs typeface="+mn-cs"/>
              </a:rPr>
              <a:t>Detoxifikační jednotka FN Plzeň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600" dirty="0">
                <a:ea typeface="+mn-ea"/>
                <a:cs typeface="+mn-cs"/>
              </a:rPr>
              <a:t>Zhruba 14 dní – záleží na druhu návykové látky (u </a:t>
            </a:r>
            <a:r>
              <a:rPr lang="cs-CZ" sz="2600" dirty="0" err="1">
                <a:ea typeface="+mn-ea"/>
                <a:cs typeface="+mn-cs"/>
              </a:rPr>
              <a:t>kanabinoidů</a:t>
            </a:r>
            <a:r>
              <a:rPr lang="cs-CZ" sz="2600" dirty="0">
                <a:ea typeface="+mn-ea"/>
                <a:cs typeface="+mn-cs"/>
              </a:rPr>
              <a:t> nebo benzodiazepinů až 7 týdnů)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600" dirty="0">
                <a:ea typeface="+mn-ea"/>
                <a:cs typeface="+mn-cs"/>
              </a:rPr>
              <a:t>Pevně stanovený režim dne (2krát denně skupinová PT – vede lékař a sestra, arteterapie, muzikoterapie)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600" dirty="0">
                <a:ea typeface="+mn-ea"/>
                <a:cs typeface="+mn-cs"/>
              </a:rPr>
              <a:t>Pravidla: </a:t>
            </a:r>
          </a:p>
          <a:p>
            <a:pPr lvl="1">
              <a:buFontTx/>
              <a:buChar char="-"/>
            </a:pPr>
            <a:r>
              <a:rPr lang="cs-CZ" dirty="0">
                <a:ea typeface="+mn-ea"/>
                <a:cs typeface="+mn-cs"/>
              </a:rPr>
              <a:t>nejsou povoleny návštěvy, používání mobilních telefonů, kontakt s okolím pouze písemný (tel. hovory pouze pro účely zprostředkování další léčby)</a:t>
            </a:r>
          </a:p>
          <a:p>
            <a:pPr lvl="1">
              <a:buFontTx/>
              <a:buChar char="-"/>
            </a:pPr>
            <a:r>
              <a:rPr lang="cs-CZ" dirty="0">
                <a:ea typeface="+mn-ea"/>
                <a:cs typeface="+mn-cs"/>
              </a:rPr>
              <a:t>Kouření a televize ve vyhrazeném čase</a:t>
            </a:r>
          </a:p>
          <a:p>
            <a:pPr lvl="1">
              <a:buFontTx/>
              <a:buChar char="-"/>
            </a:pPr>
            <a:r>
              <a:rPr lang="cs-CZ" dirty="0">
                <a:ea typeface="+mn-ea"/>
                <a:cs typeface="+mn-cs"/>
              </a:rPr>
              <a:t>Pokud pacient ukončí léčbu tzv. negativním reversem, nemůže následujících 5 měsíců nastoupit na odd. pro léčbu závislostí</a:t>
            </a:r>
          </a:p>
          <a:p>
            <a:pPr marL="324000" lvl="1" indent="0" algn="r">
              <a:buNone/>
            </a:pPr>
            <a:r>
              <a:rPr lang="cs-CZ" dirty="0">
                <a:ea typeface="+mn-ea"/>
                <a:cs typeface="+mn-cs"/>
              </a:rPr>
              <a:t>Zdroj: https://psych.fnplzen.cz/cs/node/561</a:t>
            </a:r>
            <a:br>
              <a:rPr lang="cs-CZ" dirty="0"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16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48A7BD-2EB3-604F-1FF7-8A1ED71A73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61DF2B-88CC-D5F1-399E-524B90751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8073"/>
            <a:ext cx="10753200" cy="451576"/>
          </a:xfrm>
        </p:spPr>
        <p:txBody>
          <a:bodyPr/>
          <a:lstStyle/>
          <a:p>
            <a:r>
              <a:rPr lang="cs-CZ" dirty="0"/>
              <a:t>Krátkodobá léčba – soukromé kliniky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9659A8-86ED-4797-370E-E25E801E6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6286"/>
            <a:ext cx="10753200" cy="452571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NEO centrum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30 hodin týdně terapie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moderně vybavené pokoje,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malá posilovna, společenská místnost,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sauna i vnitřní bazén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(zdroj: </a:t>
            </a:r>
            <a:r>
              <a:rPr lang="cs-CZ" dirty="0">
                <a:hlinkClick r:id="rId2"/>
              </a:rPr>
              <a:t>https://neocentrum.cz/</a:t>
            </a:r>
            <a:r>
              <a:rPr lang="cs-CZ" dirty="0" err="1">
                <a:hlinkClick r:id="rId2"/>
              </a:rPr>
              <a:t>lecba</a:t>
            </a:r>
            <a:r>
              <a:rPr lang="cs-CZ" dirty="0">
                <a:hlinkClick r:id="rId2"/>
              </a:rPr>
              <a:t>-u-</a:t>
            </a:r>
            <a:r>
              <a:rPr lang="cs-CZ" dirty="0" err="1">
                <a:hlinkClick r:id="rId2"/>
              </a:rPr>
              <a:t>nas</a:t>
            </a:r>
            <a:r>
              <a:rPr lang="cs-CZ" dirty="0">
                <a:hlinkClick r:id="rId2"/>
              </a:rPr>
              <a:t>/</a:t>
            </a:r>
            <a:r>
              <a:rPr lang="cs-CZ" dirty="0"/>
              <a:t>)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C7F9440-0429-70D7-D2B5-22B26DF50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093" y="1642695"/>
            <a:ext cx="3899579" cy="182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62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6A33D7-03EF-62F3-F704-1A9D86968E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8F0533-4A53-484B-CC0B-02D02C1F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Rezidenční léčba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02185C-3701-81AF-5D5E-735EA03C2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uzdravení a celková stabilizace klienta (sociální, vztahová, pracovní, rodinná)</a:t>
            </a:r>
          </a:p>
          <a:p>
            <a:r>
              <a:rPr lang="cs-CZ" dirty="0"/>
              <a:t>Důraz na abstinenci („suchý dům“, práce s relapsem atd.)</a:t>
            </a:r>
          </a:p>
          <a:p>
            <a:r>
              <a:rPr lang="cs-CZ" dirty="0"/>
              <a:t>Střední až těžký stupeň závislosti</a:t>
            </a:r>
          </a:p>
          <a:p>
            <a:r>
              <a:rPr lang="cs-CZ" dirty="0"/>
              <a:t>Strukturovaný program</a:t>
            </a:r>
          </a:p>
          <a:p>
            <a:r>
              <a:rPr lang="cs-CZ" dirty="0"/>
              <a:t>PN (3 – 6 měsíců), terapeutické komunity (6 – 18 měsíců)</a:t>
            </a:r>
          </a:p>
        </p:txBody>
      </p:sp>
    </p:spTree>
    <p:extLst>
      <p:ext uri="{BB962C8B-B14F-4D97-AF65-F5344CB8AC3E}">
        <p14:creationId xmlns:p14="http://schemas.microsoft.com/office/powerpoint/2010/main" val="123528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1BD544-D255-81F3-6B40-30E920AD7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823D0E-75A3-1BE9-6791-0E0D4DBD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Psychiatrická léčebna Červený dvůr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97FD18-3061-0130-3F1E-6FBEDE38F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/>
              <a:t>Jediná PN plně specializovaná na léčbu závislostí v ČR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Poskytuje:</a:t>
            </a:r>
          </a:p>
          <a:p>
            <a:pPr lvl="1"/>
            <a:r>
              <a:rPr lang="cs-CZ" sz="1400" dirty="0"/>
              <a:t>střednědobou ústavní léčbu závislosti na alkoholu (2 - 5 měsíců)</a:t>
            </a:r>
          </a:p>
          <a:p>
            <a:pPr lvl="1"/>
            <a:r>
              <a:rPr lang="cs-CZ" sz="1400" dirty="0"/>
              <a:t>krátkodobou a střednědobou léčbu závislosti na nealkoholových drogách (2 - 6 měsíců)</a:t>
            </a:r>
          </a:p>
          <a:p>
            <a:pPr lvl="1"/>
            <a:r>
              <a:rPr lang="cs-CZ" sz="1400" dirty="0"/>
              <a:t>střednědobou léčbu patologického hráčství (2 - 5 měsíců)</a:t>
            </a:r>
          </a:p>
          <a:p>
            <a:pPr lvl="1"/>
            <a:r>
              <a:rPr lang="cs-CZ" sz="1400" dirty="0"/>
              <a:t>detoxifikaci a stabilizaci pacienta před zahájením terapie v jiných zařízeních (rezidenčních, ústavních, stacionárních, ambulantních)</a:t>
            </a:r>
          </a:p>
          <a:p>
            <a:pPr lvl="1"/>
            <a:r>
              <a:rPr lang="cs-CZ" sz="1400" dirty="0"/>
              <a:t>rodinnou terapii</a:t>
            </a:r>
          </a:p>
          <a:p>
            <a:pPr lvl="1"/>
            <a:endParaRPr lang="cs-CZ" sz="1400" dirty="0"/>
          </a:p>
          <a:p>
            <a:pPr lvl="1"/>
            <a:r>
              <a:rPr lang="cs-CZ" sz="2200" dirty="0">
                <a:ea typeface="+mn-ea"/>
                <a:cs typeface="+mn-cs"/>
              </a:rPr>
              <a:t>Jedno oddělení pro ženy, dvě pro muže, detox + diagnostika</a:t>
            </a:r>
          </a:p>
          <a:p>
            <a:pPr lvl="1"/>
            <a:endParaRPr lang="cs-CZ" sz="2200" dirty="0">
              <a:ea typeface="+mn-ea"/>
              <a:cs typeface="+mn-cs"/>
            </a:endParaRPr>
          </a:p>
          <a:p>
            <a:pPr lvl="1"/>
            <a:r>
              <a:rPr lang="cs-CZ" sz="2200" dirty="0">
                <a:ea typeface="+mn-ea"/>
                <a:cs typeface="+mn-cs"/>
              </a:rPr>
              <a:t>Mnoho let tzv. Apolinářský model léčby</a:t>
            </a:r>
          </a:p>
          <a:p>
            <a:pPr marL="324000" lvl="1" indent="0">
              <a:buNone/>
            </a:pPr>
            <a:r>
              <a:rPr lang="cs-CZ" sz="2200" dirty="0">
                <a:ea typeface="+mn-ea"/>
                <a:cs typeface="+mn-cs"/>
              </a:rPr>
              <a:t>=&gt; Reforma psychiatrické péče – proměna přístupu k pacientům</a:t>
            </a:r>
          </a:p>
          <a:p>
            <a:pPr lvl="1"/>
            <a:endParaRPr lang="cs-CZ" sz="2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349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D23C09-8F27-5A11-FF4B-C8D4476E8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424ECF-CD20-7CC2-EE13-683B5F9A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Apolinářský (Skálův) model léčby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766E97-5A1F-0532-1713-F0E0EDB0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4906"/>
            <a:ext cx="10753200" cy="46730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Jaroslav Skála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2. polovina 20. století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Vysoká strukturace programu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Kontrola pacienta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Hierarchie se silnou rolí personálu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Bodový systém, pravidla, sankce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Omezení kontaktu s původním prostředím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Cíle:</a:t>
            </a:r>
          </a:p>
          <a:p>
            <a:pPr marL="529200" indent="-457200">
              <a:lnSpc>
                <a:spcPct val="100000"/>
              </a:lnSpc>
              <a:buAutoNum type="arabicParenR"/>
            </a:pPr>
            <a:r>
              <a:rPr lang="cs-CZ" sz="2000" dirty="0"/>
              <a:t>Posilovat žádoucí a oslabovat nežádoucí chování</a:t>
            </a:r>
          </a:p>
          <a:p>
            <a:pPr marL="529200" indent="-457200">
              <a:lnSpc>
                <a:spcPct val="100000"/>
              </a:lnSpc>
              <a:buAutoNum type="arabicParenR"/>
            </a:pPr>
            <a:r>
              <a:rPr lang="cs-CZ" sz="2000" dirty="0"/>
              <a:t>Informace o tom, jak se pacientovi v léčbě daří</a:t>
            </a:r>
          </a:p>
          <a:p>
            <a:pPr marL="529200" indent="-457200">
              <a:lnSpc>
                <a:spcPct val="100000"/>
              </a:lnSpc>
              <a:buAutoNum type="arabicParenR"/>
            </a:pPr>
            <a:r>
              <a:rPr lang="cs-CZ" sz="2000" dirty="0"/>
              <a:t>Rozpoznání pravé motivace</a:t>
            </a:r>
          </a:p>
          <a:p>
            <a:pPr marL="529200" indent="-457200">
              <a:lnSpc>
                <a:spcPct val="100000"/>
              </a:lnSpc>
              <a:buAutoNum type="arabicParenR"/>
            </a:pPr>
            <a:r>
              <a:rPr lang="cs-CZ" sz="2000" dirty="0"/>
              <a:t>Přijímání odpovědnosti za skupinu</a:t>
            </a:r>
          </a:p>
          <a:p>
            <a:pPr marL="529200" indent="-457200">
              <a:lnSpc>
                <a:spcPct val="100000"/>
              </a:lnSpc>
              <a:buAutoNum type="arabicParenR"/>
            </a:pPr>
            <a:r>
              <a:rPr lang="cs-CZ" sz="2000" dirty="0"/>
              <a:t>Spořádané prostředí v léčbě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6601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A2B89-3C8D-C5D0-34C9-8AE00AF37A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9AF512-2010-A89B-7D41-DBFF15925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Skálova modelu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CAA529-3D3C-FDD2-695B-62990E213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7584"/>
            <a:ext cx="10753200" cy="440441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Neefektivní prvky dle Dvořáčka (2020):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b="1" dirty="0"/>
              <a:t>Hierarchie ve vztahu </a:t>
            </a:r>
            <a:r>
              <a:rPr lang="cs-CZ" sz="2000" dirty="0"/>
              <a:t>terapeut-pacient - vychází ze 3 zdrojů:</a:t>
            </a:r>
          </a:p>
          <a:p>
            <a:pPr marL="586350" indent="-514350">
              <a:lnSpc>
                <a:spcPct val="100000"/>
              </a:lnSpc>
              <a:buAutoNum type="arabicParenR"/>
            </a:pPr>
            <a:r>
              <a:rPr lang="cs-CZ" sz="2000" dirty="0" err="1"/>
              <a:t>Expertství</a:t>
            </a:r>
            <a:r>
              <a:rPr lang="cs-CZ" sz="2000" dirty="0"/>
              <a:t> terapeuta – teze, že terapeut ví víc, než pacient</a:t>
            </a:r>
          </a:p>
          <a:p>
            <a:pPr marL="586350" indent="-514350">
              <a:lnSpc>
                <a:spcPct val="100000"/>
              </a:lnSpc>
              <a:buAutoNum type="arabicParenR"/>
            </a:pPr>
            <a:r>
              <a:rPr lang="cs-CZ" sz="2000" dirty="0"/>
              <a:t>Držení mocenských nástrojů – lze vytvořit funkční dospělý vztah?</a:t>
            </a:r>
          </a:p>
          <a:p>
            <a:pPr marL="586350" indent="-514350">
              <a:lnSpc>
                <a:spcPct val="100000"/>
              </a:lnSpc>
              <a:buAutoNum type="arabicParenR"/>
            </a:pPr>
            <a:r>
              <a:rPr lang="cs-CZ" sz="2000" dirty="0"/>
              <a:t>Přítomnost společenské zakázky - terapeut reprezentuje „normálně žijící společnost“ a chce, aby pacient abstinoval dříve, než je na to připraven</a:t>
            </a:r>
          </a:p>
          <a:p>
            <a:pPr>
              <a:buFontTx/>
              <a:buChar char="-"/>
            </a:pPr>
            <a:r>
              <a:rPr lang="cs-CZ" sz="2000" b="1" dirty="0"/>
              <a:t>Pravidla</a:t>
            </a:r>
            <a:r>
              <a:rPr lang="cs-CZ" sz="2000" dirty="0"/>
              <a:t> – omezování pacientových kompetencí, „nerozumný pacient“, nemožnost autentického vystupování pacienta</a:t>
            </a:r>
          </a:p>
          <a:p>
            <a:pPr>
              <a:buFontTx/>
              <a:buChar char="-"/>
            </a:pPr>
            <a:r>
              <a:rPr lang="cs-CZ" sz="2000" b="1" dirty="0"/>
              <a:t>Paušálnost struktur </a:t>
            </a:r>
            <a:r>
              <a:rPr lang="cs-CZ" sz="2000" dirty="0"/>
              <a:t>– program pro všechny pacienty stejný</a:t>
            </a:r>
          </a:p>
          <a:p>
            <a:pPr>
              <a:buFontTx/>
              <a:buChar char="-"/>
            </a:pPr>
            <a:r>
              <a:rPr lang="cs-CZ" sz="2000" b="1" dirty="0"/>
              <a:t>Omezení kontaktu s původním prostředím</a:t>
            </a:r>
          </a:p>
          <a:p>
            <a:pPr>
              <a:buFontTx/>
              <a:buChar char="-"/>
            </a:pPr>
            <a:r>
              <a:rPr lang="cs-CZ" sz="2000" b="1" dirty="0"/>
              <a:t>Proměna doby a lidí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09442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3F980E-3C24-F140-78FB-F03F7A83EA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48948C-777E-C052-6F62-AF17A376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PN Černovice, odd. 19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79D737-0D38-C84F-19AE-237406F57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5576"/>
            <a:ext cx="10753200" cy="4376424"/>
          </a:xfrm>
        </p:spPr>
        <p:txBody>
          <a:bodyPr/>
          <a:lstStyle/>
          <a:p>
            <a:r>
              <a:rPr lang="cs-CZ" sz="2400" dirty="0"/>
              <a:t>Léčba alkoholu (případně komorbidity s užíváním léků apod.)</a:t>
            </a:r>
          </a:p>
          <a:p>
            <a:r>
              <a:rPr lang="cs-CZ" sz="2400" dirty="0"/>
              <a:t>Apolinářský model léčby (bodový systém, hierarchie, spoluspráva)</a:t>
            </a:r>
          </a:p>
          <a:p>
            <a:r>
              <a:rPr lang="cs-CZ" sz="2400" dirty="0"/>
              <a:t>Kompletní pobyt 13 týdnů, z toho 2 týdny na uzavřeném oddělení</a:t>
            </a:r>
          </a:p>
          <a:p>
            <a:r>
              <a:rPr lang="cs-CZ" sz="2400" dirty="0"/>
              <a:t>Po pobytu na uzavřeném oddělení – zkoušky -&gt; přechod na otevřené oddělení</a:t>
            </a:r>
          </a:p>
          <a:p>
            <a:r>
              <a:rPr lang="cs-CZ" sz="2400" dirty="0"/>
              <a:t>Komunita, spoluspráva pacientů, skupinové/individuální terapeutické aktivity</a:t>
            </a:r>
          </a:p>
          <a:p>
            <a:r>
              <a:rPr lang="cs-CZ" sz="2400" dirty="0"/>
              <a:t>Vs. odd. 4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65927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C7AD5-40E0-0A05-AB84-F880271204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D2409-E61E-DFA2-7077-91633966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Služby ambulantní léčby a poradenství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1FA46D-4134-F9F9-2A2D-378BC62F0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600" dirty="0"/>
              <a:t>Cíl: abstinence, změna životního stylu, zlepšení zdravotního stavu, sociální situace</a:t>
            </a:r>
          </a:p>
          <a:p>
            <a:r>
              <a:rPr lang="cs-CZ" sz="2600" dirty="0"/>
              <a:t>Pravidelné docházení</a:t>
            </a:r>
          </a:p>
          <a:p>
            <a:r>
              <a:rPr lang="cs-CZ" sz="2600" dirty="0"/>
              <a:t>Psychiatrické, </a:t>
            </a:r>
            <a:r>
              <a:rPr lang="cs-CZ" sz="2600" dirty="0" err="1"/>
              <a:t>adiktologické</a:t>
            </a:r>
            <a:r>
              <a:rPr lang="cs-CZ" sz="2600" dirty="0"/>
              <a:t>, nezdravotnické ambulantní programy</a:t>
            </a:r>
          </a:p>
          <a:p>
            <a:r>
              <a:rPr lang="cs-CZ" sz="2600" dirty="0"/>
              <a:t>Sociální služby</a:t>
            </a:r>
          </a:p>
          <a:p>
            <a:r>
              <a:rPr lang="cs-CZ" sz="2600" dirty="0"/>
              <a:t>Není podmínka abstinence</a:t>
            </a:r>
          </a:p>
          <a:p>
            <a:r>
              <a:rPr lang="cs-CZ" sz="2600" dirty="0"/>
              <a:t>Peer pracovníci</a:t>
            </a:r>
          </a:p>
          <a:p>
            <a:pPr marL="7200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0913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0F80F6-5F9F-40A8-B296-26E73F4D81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338A77-E155-4FA9-9450-638A7D57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/>
              <a:t>Typy služeb v ČR</a:t>
            </a:r>
            <a:br>
              <a:rPr lang="cs-CZ" dirty="0"/>
            </a:br>
            <a:r>
              <a:rPr lang="cs-CZ" sz="2000" dirty="0"/>
              <a:t>podle Koncepce rozvoje </a:t>
            </a:r>
            <a:r>
              <a:rPr lang="cs-CZ" sz="2000" dirty="0" err="1"/>
              <a:t>adiktologických</a:t>
            </a:r>
            <a:r>
              <a:rPr lang="cs-CZ" sz="2000" dirty="0"/>
              <a:t> služeb (RVKPP, 2021) </a:t>
            </a:r>
            <a:br>
              <a:rPr lang="cs-CZ" dirty="0"/>
            </a:br>
            <a:endParaRPr lang="cs-CZ" dirty="0"/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6F9BD8BD-A9A2-B605-AD56-CBA10CCFD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87" y="2079259"/>
            <a:ext cx="6135602" cy="3802214"/>
          </a:xfrm>
        </p:spPr>
      </p:pic>
    </p:spTree>
    <p:extLst>
      <p:ext uri="{BB962C8B-B14F-4D97-AF65-F5344CB8AC3E}">
        <p14:creationId xmlns:p14="http://schemas.microsoft.com/office/powerpoint/2010/main" val="563577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F6B3DE-08A2-A0F7-09F8-C1E6E2FBBD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316CF0-ACDF-6DBD-B030-FC1856CE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klientů ambulantních programů (r.2020)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DC9192-70F0-8DC2-2EF2-9AEDEEFD1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3557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sz="2200" dirty="0"/>
          </a:p>
          <a:p>
            <a:pPr marL="72000" indent="0" algn="r">
              <a:buNone/>
            </a:pPr>
            <a:r>
              <a:rPr lang="cs-CZ" sz="2200" dirty="0"/>
              <a:t>Zdroj: Ústav zdravotnických informací a statistiky ČR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BADB5CF-1874-2477-DBF5-B20A7B050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098" y="1760401"/>
            <a:ext cx="4834658" cy="333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77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1C574-9F41-A16E-BF2F-1573E050E3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7F03C7-38DA-7645-775F-0CC7D160C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/>
              <a:t>Adiktologické</a:t>
            </a:r>
            <a:r>
              <a:rPr lang="cs-CZ" sz="3000" dirty="0"/>
              <a:t> poradenství vs. psychoterapie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0D0059-DFC6-DED0-CBD4-DD5B2DF6A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V adiktologii často překryv</a:t>
            </a:r>
          </a:p>
          <a:p>
            <a:r>
              <a:rPr lang="cs-CZ" sz="2600" dirty="0"/>
              <a:t>Někteří autoři nerozlišují – stejné intervence v různých zařízeních či kontextech</a:t>
            </a:r>
          </a:p>
          <a:p>
            <a:r>
              <a:rPr lang="cs-CZ" sz="2600" dirty="0"/>
              <a:t>Jiní autoři - PT méně direktivní, dlouhodobější proces, hlubší změny</a:t>
            </a:r>
          </a:p>
          <a:p>
            <a:r>
              <a:rPr lang="cs-CZ" sz="2600" dirty="0"/>
              <a:t>Poradenství psychologické, právní, sociální, zdravotní</a:t>
            </a:r>
          </a:p>
          <a:p>
            <a:pPr marL="72000" indent="0">
              <a:buNone/>
            </a:pPr>
            <a:endParaRPr lang="cs-CZ" sz="2600" dirty="0"/>
          </a:p>
          <a:p>
            <a:pPr marL="72000" indent="0" algn="r">
              <a:buNone/>
            </a:pPr>
            <a:r>
              <a:rPr lang="cs-CZ" sz="2600" dirty="0"/>
              <a:t>(Vondráčková, 2015)</a:t>
            </a:r>
          </a:p>
        </p:txBody>
      </p:sp>
    </p:spTree>
    <p:extLst>
      <p:ext uri="{BB962C8B-B14F-4D97-AF65-F5344CB8AC3E}">
        <p14:creationId xmlns:p14="http://schemas.microsoft.com/office/powerpoint/2010/main" val="541784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3D4279-7965-5A9A-12CD-DF321092A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14B62B-95B7-4DA7-8B25-35A4B86E2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Služby následné péče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25A64C-07BB-2A14-1454-1658F3D8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Cíl</a:t>
            </a:r>
            <a:r>
              <a:rPr lang="cs-CZ" dirty="0"/>
              <a:t>: udržení abstinence po léčbě, změn v životním stylu, sociální rehabilitace a integrace</a:t>
            </a:r>
          </a:p>
          <a:p>
            <a:pPr marL="7200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Ambulantní/pobytové (chráněné bydlení)</a:t>
            </a:r>
          </a:p>
          <a:p>
            <a:pPr>
              <a:buFontTx/>
              <a:buChar char="-"/>
            </a:pPr>
            <a:r>
              <a:rPr lang="cs-CZ" dirty="0"/>
              <a:t>Podpora v zaměstnání</a:t>
            </a:r>
          </a:p>
        </p:txBody>
      </p:sp>
    </p:spTree>
    <p:extLst>
      <p:ext uri="{BB962C8B-B14F-4D97-AF65-F5344CB8AC3E}">
        <p14:creationId xmlns:p14="http://schemas.microsoft.com/office/powerpoint/2010/main" val="486305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54AC9-F398-66F2-1B9E-CBA7DB26E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14E21-42B3-34F2-A222-CDA5C267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Doléčovací centrum v Brně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54A6D6-01C2-3E1A-A789-F42B97A08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Ambulantní i pobytová léčba</a:t>
            </a:r>
          </a:p>
          <a:p>
            <a:r>
              <a:rPr lang="cs-CZ" sz="2200" dirty="0"/>
              <a:t>Chráněné bydlení na dobu 5 měsíců (+ 2 měsíce prodloužení); pro rodiče s dětmi 10 měsíců</a:t>
            </a:r>
          </a:p>
          <a:p>
            <a:r>
              <a:rPr lang="cs-CZ" sz="2200" dirty="0"/>
              <a:t>Cena – 110 Kč/den (plus 10 Kč/den za dítě)</a:t>
            </a:r>
          </a:p>
          <a:p>
            <a:r>
              <a:rPr lang="cs-CZ" sz="2200" dirty="0"/>
              <a:t>Podmínka: absolvování minimálně 3měsíční léčby, abstinence (namátkové kontroly)</a:t>
            </a:r>
          </a:p>
          <a:p>
            <a:r>
              <a:rPr lang="cs-CZ" sz="2200" dirty="0"/>
              <a:t>Snaha o fungování v režimu co nejbližšímu běžnému životu – nákupy, vaření, hledání či udržení zaměstnání, bydlení</a:t>
            </a:r>
          </a:p>
          <a:p>
            <a:r>
              <a:rPr lang="cs-CZ" sz="2200" dirty="0"/>
              <a:t>Skupinový program vždy po 18. hodině (zaměstnání)</a:t>
            </a:r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07991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3EC99-6209-942D-28AB-B150E5E31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0CB881-EE7D-A760-8766-6DD00DF1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Úroveň připravenosti na změnu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AF2892-D219-0E18-8C7B-8FA07628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Transteoretický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model/ model cyklické změny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Prochaska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DiClemente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Stadia změny = specifické konstelace postojů, záměrů, chování</a:t>
            </a:r>
          </a:p>
          <a:p>
            <a:pPr marL="720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V každém stadi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jsou specifické úkoly, které je třeba splnit, aby bylo možné přesunout se do dalšího stadia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Prekontemplace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v dohledné době neexistuje záměr změnit chování, uvědomování problému vůbec nebo málo („nevidění problému“), okolí problém vidí, úkol – uznat problém, uvědomit negativní důsledky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Kontemplace –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uvědomování problému, zabývání se jím, zatím ale neproběhlo rozhodnutí s ním něco dělat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Příprava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malé změny v chování, ještě ale nesplňují kritéria účinné akce, úmysl akce v nejbližší budoucnosti (přesah do kontemplace i akce)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Akce, aktivní změna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změna (nejen) chování za účelem překonávání problémů, změny výrazné,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osažení určitého kritéria (např. abstinence), uvědomování nebezpečí narušení průběhu akce (kognitivní, behaviorální, emocionální, environmentální), potřeba strategií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Udržování změny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snaha zabránit relapsu, konsolidace cílů z předchozího stádia, udržení je pokračování změny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Relaps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návrat zpět do některého z předchozích stádií (kontemplace či příprava), případně recidiva (demoralizace, selhání, stud…)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21B7A31-2BD1-8B7C-B1DE-8499BE1A1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961" y="-820159"/>
            <a:ext cx="2690093" cy="308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25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0AD961-38EC-7396-A0C3-61032AB4A8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433216-85F1-1CA5-359F-60969328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Motivační přístupy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FD7602-156F-1176-1301-712B286A2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Klienti na různé úrovni změny – pomoc při vyřešení ambivalence, uvědomování</a:t>
            </a:r>
          </a:p>
          <a:p>
            <a:r>
              <a:rPr lang="cs-CZ" dirty="0"/>
              <a:t>Posilování motivace díky vyřešení ambivalence</a:t>
            </a:r>
          </a:p>
          <a:p>
            <a:r>
              <a:rPr lang="cs-CZ" dirty="0"/>
              <a:t>Empatický přístup, zároveň direktivní techniky </a:t>
            </a:r>
          </a:p>
          <a:p>
            <a:r>
              <a:rPr lang="cs-CZ" dirty="0"/>
              <a:t>Krátkodobé (8-12 sezení)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183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E27E27-60D4-5401-7E95-520C1E74C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7505FD1-C773-8008-278E-A0BE70E7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1331"/>
            <a:ext cx="10753200" cy="451576"/>
          </a:xfrm>
        </p:spPr>
        <p:txBody>
          <a:bodyPr/>
          <a:lstStyle/>
          <a:p>
            <a:r>
              <a:rPr lang="cs-CZ" sz="3600" dirty="0"/>
              <a:t>Motivační rozhovory (Miller &amp; </a:t>
            </a:r>
            <a:r>
              <a:rPr lang="cs-CZ" sz="3600" dirty="0" err="1"/>
              <a:t>Rollnick</a:t>
            </a:r>
            <a:r>
              <a:rPr lang="cs-CZ" sz="3600" dirty="0"/>
              <a:t>, 2003)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60B119-8877-0BD8-5309-09C44412C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3020"/>
            <a:ext cx="10753200" cy="5047861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5 základních postupů:</a:t>
            </a:r>
          </a:p>
          <a:p>
            <a:pPr marL="529200" indent="-457200">
              <a:buAutoNum type="arabicParenR"/>
            </a:pPr>
            <a:r>
              <a:rPr lang="cs-CZ" sz="2400" dirty="0"/>
              <a:t>Vyjadřování empatie – přijetí napomáhá změně, základem </a:t>
            </a:r>
            <a:r>
              <a:rPr lang="cs-CZ" sz="2400" b="1" dirty="0"/>
              <a:t>reflektivní</a:t>
            </a:r>
            <a:r>
              <a:rPr lang="cs-CZ" sz="2400" dirty="0"/>
              <a:t> </a:t>
            </a:r>
            <a:r>
              <a:rPr lang="cs-CZ" sz="2400" b="1" dirty="0"/>
              <a:t>naslouchání</a:t>
            </a:r>
          </a:p>
          <a:p>
            <a:pPr marL="529200" indent="-457200">
              <a:buAutoNum type="arabicParenR"/>
            </a:pPr>
            <a:r>
              <a:rPr lang="cs-CZ" sz="2400" dirty="0"/>
              <a:t>Rozvíjení rozporů – uvědomování následků, rozpor motivuje ke změně</a:t>
            </a:r>
          </a:p>
          <a:p>
            <a:pPr marL="529200" indent="-457200">
              <a:buAutoNum type="arabicParenR"/>
            </a:pPr>
            <a:r>
              <a:rPr lang="cs-CZ" sz="2400" dirty="0"/>
              <a:t>Vyhýbání se argumentaci (hádkám), pokud je klient v odporu, nenálepkovat</a:t>
            </a:r>
          </a:p>
          <a:p>
            <a:pPr marL="529200" indent="-457200">
              <a:buAutoNum type="arabicParenR"/>
            </a:pPr>
            <a:r>
              <a:rPr lang="cs-CZ" sz="2400" dirty="0"/>
              <a:t>Otočení/využívání odporu – přerámování, nabídnutí nového pohledu</a:t>
            </a:r>
          </a:p>
          <a:p>
            <a:pPr marL="529200" indent="-457200">
              <a:buAutoNum type="arabicParenR"/>
            </a:pPr>
            <a:r>
              <a:rPr lang="cs-CZ" sz="2400" dirty="0"/>
              <a:t>Podpora vlastních schopností klienta – zodpovědnost klienta za rozhodnutí, změnu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Otevřené otázky, potvrzení, ocenění…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Řeč změny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07074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0D63B0-713B-4ECD-54AE-E9A8258E0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8DE761-3247-159D-45EC-6163B496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Překážky reflektivního naslouchání (T. </a:t>
            </a:r>
            <a:r>
              <a:rPr lang="cs-CZ" sz="3600" dirty="0" err="1"/>
              <a:t>Gordon</a:t>
            </a:r>
            <a:r>
              <a:rPr lang="cs-CZ" sz="3600" dirty="0"/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0A2E46-34F3-DC5E-521C-4BC89E265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požadování, nařizování, přikazování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varování, upozorňování, zastrašování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dávání rad, navrhování, poskytování hotových řešení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přesvědčování za použití logiky, argumentů, poučování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říkání, co by měl kl. dělat, moralizování  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/>
              <a:t>nesouhlasení, posuzování, kritizování, obviňování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souhlasení, schvalování, chválení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zahanbování, zesměšňování, nálepkování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interpretování, analyzování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ujištění, utěšování, soucítění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zpochybňování, „šťourání“</a:t>
            </a:r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cs-CZ" sz="2400" dirty="0"/>
              <a:t>nezájem, rušení, změna tématu, žertování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cs-CZ" sz="2400" dirty="0"/>
          </a:p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/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609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1B4A3FA-5386-C57A-68FC-F44DC1FEC2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393178-7825-D0C6-D0A1-B6A4D23BC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Relaps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098381-DC46-6CE6-4403-65D7FF7ED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Laps/relaps/recidiva</a:t>
            </a:r>
          </a:p>
          <a:p>
            <a:r>
              <a:rPr lang="cs-CZ" dirty="0"/>
              <a:t>Návrat k užívání po období abstinence</a:t>
            </a:r>
          </a:p>
          <a:p>
            <a:r>
              <a:rPr lang="cs-CZ" dirty="0"/>
              <a:t>Může být doprovázen „syndromem porušení abstinence“ – deprese, pocity viny, hněv, rezignace</a:t>
            </a:r>
          </a:p>
          <a:p>
            <a:r>
              <a:rPr lang="cs-CZ" dirty="0"/>
              <a:t>Přístup k relapsům: stav (dichotomie abstinence/relaps) X proces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344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0C0FFAB-5092-2996-3B14-758D3301E0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DDBA11-99E8-66F8-F752-BB0B7C2D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/>
              <a:t>Situace, které mohou hrát roli při relapsu: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91133E-8D59-B2B2-B5B3-C928CFFC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237"/>
            <a:ext cx="10753200" cy="4553339"/>
          </a:xfrm>
        </p:spPr>
        <p:txBody>
          <a:bodyPr/>
          <a:lstStyle/>
          <a:p>
            <a:r>
              <a:rPr lang="cs-CZ" sz="2600" dirty="0"/>
              <a:t>Negativní emoce – vztek, strach, úzkost, deprese, frustrace, nuda</a:t>
            </a:r>
          </a:p>
          <a:p>
            <a:pPr lvl="1"/>
            <a:r>
              <a:rPr lang="cs-CZ" sz="2600" dirty="0"/>
              <a:t>Nejvyšší riziko relapsu</a:t>
            </a:r>
          </a:p>
          <a:p>
            <a:r>
              <a:rPr lang="cs-CZ" sz="2600" dirty="0"/>
              <a:t>Situace zahrnující další osobu/skupinu osob – např. konflikt</a:t>
            </a:r>
          </a:p>
          <a:p>
            <a:r>
              <a:rPr lang="cs-CZ" sz="2600" dirty="0"/>
              <a:t>Sociální tlak – verbální i neverbální přesvědčování, nepřímý tlak (být v okolí lidí, kteří užívají)</a:t>
            </a:r>
          </a:p>
          <a:p>
            <a:r>
              <a:rPr lang="cs-CZ" sz="2600" dirty="0"/>
              <a:t>Pozitivní emoce – oslava</a:t>
            </a:r>
          </a:p>
          <a:p>
            <a:r>
              <a:rPr lang="cs-CZ" sz="2600" dirty="0"/>
              <a:t>Podnět spojený s látkou, </a:t>
            </a:r>
            <a:r>
              <a:rPr lang="cs-CZ" sz="2600" dirty="0" err="1"/>
              <a:t>cues</a:t>
            </a:r>
            <a:r>
              <a:rPr lang="cs-CZ" sz="2600" dirty="0"/>
              <a:t> (reklama, oblíbený bar apod.)</a:t>
            </a:r>
          </a:p>
          <a:p>
            <a:pPr marL="72000" indent="0" algn="r">
              <a:buNone/>
            </a:pPr>
            <a:r>
              <a:rPr lang="cs-CZ" sz="2600" dirty="0"/>
              <a:t>(</a:t>
            </a:r>
            <a:r>
              <a:rPr lang="cs-CZ" sz="2600" dirty="0" err="1"/>
              <a:t>Larimer</a:t>
            </a:r>
            <a:r>
              <a:rPr lang="cs-CZ" sz="2600" dirty="0"/>
              <a:t> et al., 1999)</a:t>
            </a:r>
          </a:p>
        </p:txBody>
      </p:sp>
    </p:spTree>
    <p:extLst>
      <p:ext uri="{BB962C8B-B14F-4D97-AF65-F5344CB8AC3E}">
        <p14:creationId xmlns:p14="http://schemas.microsoft.com/office/powerpoint/2010/main" val="118498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E9BF5D-5637-FCEC-D944-779D7B5869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D9A845-BD77-7507-8C76-5D0FE6376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v ČR vypadá?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1FFBF-69C3-AFE0-7649-249E13BCD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228"/>
            <a:ext cx="10753200" cy="4706772"/>
          </a:xfrm>
        </p:spPr>
        <p:txBody>
          <a:bodyPr/>
          <a:lstStyle/>
          <a:p>
            <a:r>
              <a:rPr lang="cs-CZ" sz="1800" dirty="0"/>
              <a:t>4 pilíře (proti)drogové politiky ČR</a:t>
            </a:r>
          </a:p>
          <a:p>
            <a:pPr lvl="1"/>
            <a:r>
              <a:rPr lang="cs-CZ" sz="1800" dirty="0"/>
              <a:t>Represe</a:t>
            </a:r>
          </a:p>
          <a:p>
            <a:pPr lvl="1"/>
            <a:r>
              <a:rPr lang="cs-CZ" sz="1800" dirty="0"/>
              <a:t>Prevence</a:t>
            </a:r>
          </a:p>
          <a:p>
            <a:pPr lvl="1"/>
            <a:r>
              <a:rPr lang="cs-CZ" sz="1800" dirty="0"/>
              <a:t>Léčba a resocializace</a:t>
            </a:r>
          </a:p>
          <a:p>
            <a:pPr lvl="1"/>
            <a:r>
              <a:rPr lang="cs-CZ" sz="1800" dirty="0" err="1"/>
              <a:t>Harm</a:t>
            </a:r>
            <a:r>
              <a:rPr lang="cs-CZ" sz="1800" dirty="0"/>
              <a:t> </a:t>
            </a:r>
            <a:r>
              <a:rPr lang="cs-CZ" sz="1800" dirty="0" err="1"/>
              <a:t>Reduction</a:t>
            </a:r>
            <a:endParaRPr lang="cs-CZ" sz="1800" dirty="0"/>
          </a:p>
          <a:p>
            <a:r>
              <a:rPr lang="cs-CZ" sz="1800" dirty="0"/>
              <a:t>cca 250 – 300 programů (center) </a:t>
            </a:r>
            <a:r>
              <a:rPr lang="cs-CZ" sz="1800" dirty="0" err="1"/>
              <a:t>adiktologických</a:t>
            </a:r>
            <a:r>
              <a:rPr lang="cs-CZ" sz="1800" dirty="0"/>
              <a:t> služeb</a:t>
            </a:r>
          </a:p>
          <a:p>
            <a:pPr marL="72000" indent="0">
              <a:buNone/>
            </a:pPr>
            <a:r>
              <a:rPr lang="cs-CZ" sz="1800" dirty="0"/>
              <a:t>Dvě skupiny programů</a:t>
            </a:r>
          </a:p>
          <a:p>
            <a:pPr marL="586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cs-CZ" sz="1800" b="1" dirty="0"/>
              <a:t>Zdravotnická zařízení </a:t>
            </a:r>
            <a:r>
              <a:rPr lang="cs-CZ" sz="1800" dirty="0"/>
              <a:t>oboru psychiatrie (či adiktologie)	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 Hrazeno ze systému veřejného zdravotního pojištění</a:t>
            </a:r>
          </a:p>
          <a:p>
            <a:pPr marL="586350" indent="-514350">
              <a:buAutoNum type="arabicPeriod"/>
            </a:pPr>
            <a:r>
              <a:rPr lang="cs-CZ" sz="1800" dirty="0"/>
              <a:t>Zařízení registrovaná (většinou) jako </a:t>
            </a:r>
            <a:r>
              <a:rPr lang="cs-CZ" sz="1800" b="1" dirty="0"/>
              <a:t>sociální služba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 Preventivní, nízkoprahové programy, programy ambulantní léčby a poradenství, terapeutické komunity, doléčovací centra aj.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 Většinou NNO (hrazeno převážně z dotací státu, krajů, obcí)</a:t>
            </a:r>
          </a:p>
          <a:p>
            <a:pPr marL="324000" lvl="1" indent="0" algn="r">
              <a:buNone/>
            </a:pPr>
            <a:r>
              <a:rPr lang="cs-CZ" sz="1800" dirty="0"/>
              <a:t>(</a:t>
            </a:r>
            <a:r>
              <a:rPr lang="cs-CZ" sz="1800" dirty="0" err="1"/>
              <a:t>Chomynová</a:t>
            </a:r>
            <a:r>
              <a:rPr lang="cs-CZ" sz="1800" dirty="0"/>
              <a:t> et al., 2021)</a:t>
            </a:r>
          </a:p>
          <a:p>
            <a:pPr marL="586350" indent="-514350">
              <a:buAutoNum type="arabicPeriod"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9897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701514-AE33-AFA3-B8CB-186B11C70E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0CA907-DBBF-7130-941C-B7E31C42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Model prevence relapsu podle </a:t>
            </a:r>
            <a:r>
              <a:rPr lang="cs-CZ" sz="2200" dirty="0" err="1"/>
              <a:t>Marlatta</a:t>
            </a:r>
            <a:r>
              <a:rPr lang="cs-CZ" sz="2200" dirty="0"/>
              <a:t> a </a:t>
            </a:r>
            <a:r>
              <a:rPr lang="cs-CZ" sz="2200" dirty="0" err="1"/>
              <a:t>Gordona</a:t>
            </a:r>
            <a:r>
              <a:rPr lang="cs-CZ" sz="2200" dirty="0"/>
              <a:t> (1985)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C5A36E-43D3-A3A2-ADA1-CFA2FB3F6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016" y="1622921"/>
            <a:ext cx="7344991" cy="499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570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18C9077-B694-6B9D-E6D8-1DF3E6C4B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D8A0B0-5C57-B7B0-7C37-D9DDD6AB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relapsu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F0E3E6-4CDC-B177-0796-DEF7BFC9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případně „na </a:t>
            </a:r>
            <a:r>
              <a:rPr lang="cs-CZ" sz="2200" dirty="0" err="1"/>
              <a:t>mindfulness</a:t>
            </a:r>
            <a:r>
              <a:rPr lang="cs-CZ" sz="2200" dirty="0"/>
              <a:t> založená prevence relapsu“ (MBRP)</a:t>
            </a:r>
          </a:p>
          <a:p>
            <a:r>
              <a:rPr lang="cs-CZ" sz="2200" dirty="0"/>
              <a:t>KBT</a:t>
            </a:r>
          </a:p>
          <a:p>
            <a:r>
              <a:rPr lang="cs-CZ" sz="2200" dirty="0"/>
              <a:t>Mapování (tabulka chutí, práce s předchozími relapsy), identifikace rizikových situací, příprava na tyto situace a jejich zvládání, obezřetnost</a:t>
            </a:r>
          </a:p>
          <a:p>
            <a:r>
              <a:rPr lang="cs-CZ" sz="2200" dirty="0"/>
              <a:t>Zvyšování </a:t>
            </a:r>
            <a:r>
              <a:rPr lang="cs-CZ" sz="2200" dirty="0" err="1"/>
              <a:t>self-efficacy</a:t>
            </a:r>
            <a:endParaRPr lang="cs-CZ" sz="2200" dirty="0"/>
          </a:p>
          <a:p>
            <a:r>
              <a:rPr lang="cs-CZ" sz="2200" dirty="0"/>
              <a:t>(Re)laps management</a:t>
            </a:r>
          </a:p>
          <a:p>
            <a:r>
              <a:rPr lang="cs-CZ" sz="2200" dirty="0"/>
              <a:t>Edukace</a:t>
            </a:r>
          </a:p>
        </p:txBody>
      </p:sp>
    </p:spTree>
    <p:extLst>
      <p:ext uri="{BB962C8B-B14F-4D97-AF65-F5344CB8AC3E}">
        <p14:creationId xmlns:p14="http://schemas.microsoft.com/office/powerpoint/2010/main" val="2998459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459BD08-C594-FE1F-5008-18DDF6021C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56465FA-A81D-2478-CE30-7079350D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F2A653-CD99-8DB5-96B4-BC2F1C95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72125"/>
            <a:ext cx="11059200" cy="4139998"/>
          </a:xfrm>
        </p:spPr>
        <p:txBody>
          <a:bodyPr/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Dvořáček, J. (2020). Proměny léčby závislostí - terapie bez moci (bezmoci). 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Psychiatrie pro Praxi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(2), 100–104. https://doi.org/10.36290/psy.2020.018</a:t>
            </a:r>
            <a:endParaRPr lang="cs-CZ" sz="1800" kern="1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0">
              <a:latin typeface="+mj-lt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 err="1">
                <a:latin typeface="+mj-lt"/>
              </a:rPr>
              <a:t>Chomynová</a:t>
            </a:r>
            <a:r>
              <a:rPr lang="cs-CZ" sz="1800" dirty="0">
                <a:latin typeface="+mj-lt"/>
              </a:rPr>
              <a:t>, P., </a:t>
            </a:r>
            <a:r>
              <a:rPr lang="cs-CZ" sz="1800" dirty="0" err="1">
                <a:latin typeface="+mj-lt"/>
              </a:rPr>
              <a:t>Grohmannová</a:t>
            </a:r>
            <a:r>
              <a:rPr lang="cs-CZ" sz="1800" dirty="0">
                <a:latin typeface="+mj-lt"/>
              </a:rPr>
              <a:t>, K., Janíková, B., Rous, Z., Černíková, T., Cibulka, J., &amp; </a:t>
            </a:r>
            <a:r>
              <a:rPr lang="cs-CZ" sz="1800" dirty="0" err="1">
                <a:latin typeface="+mj-lt"/>
              </a:rPr>
              <a:t>Mravčík</a:t>
            </a:r>
            <a:r>
              <a:rPr lang="cs-CZ" sz="1800" dirty="0">
                <a:latin typeface="+mj-lt"/>
              </a:rPr>
              <a:t>, V. (2021). Souhrnná zpráva o závislostech v České republice 2021. </a:t>
            </a:r>
            <a:r>
              <a:rPr lang="cs-CZ" sz="1800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https://www.drogy-info.cz/data/obj_files/33592/1131/Souhrnna_zprava_o_zavislostech_2021_fin.pdf</a:t>
            </a:r>
            <a:endParaRPr lang="cs-CZ" sz="1800" dirty="0">
              <a:latin typeface="+mj-lt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0">
              <a:latin typeface="+mj-lt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Larimer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M. E.,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Palmer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R. S., &amp;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Marlatt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G. A. (1999). Relapse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prevention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An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overview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Marlatt’s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cognitive-behavioral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model.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Alcohol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 :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Institute on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Alcohol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Abuse and </a:t>
            </a:r>
            <a:r>
              <a:rPr lang="cs-CZ" sz="1800" i="1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Alcoholism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i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(2), 151–160. 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https://doi.org/10.4324/9780203503508</a:t>
            </a:r>
            <a:endParaRPr lang="cs-CZ" sz="1800" kern="1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Miller, W.R.,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Rollnick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S. (2003). Motivační rozhovory. Příprava lidí ke změně závislého chování. Tišnov, Sdružení SCAN.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kern="1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Prochaska</a:t>
            </a: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O., &amp; </a:t>
            </a:r>
            <a:r>
              <a:rPr lang="cs-CZ" sz="1800" kern="1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Norcross</a:t>
            </a: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J. C. (1999). Psychoterapeutické systémy. 1–479.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Vondráčková, P. (2015). </a:t>
            </a:r>
            <a:r>
              <a:rPr lang="cs-CZ" sz="1800" kern="1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Adiktologické</a:t>
            </a: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poradenství. In K. Kalina a kol. (</a:t>
            </a:r>
            <a:r>
              <a:rPr lang="cs-CZ" sz="1800" kern="10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Eds</a:t>
            </a: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.) Klinická Adiktologie (pp. 301-315). Grada.</a:t>
            </a:r>
          </a:p>
          <a:p>
            <a:pPr marL="304800" indent="-3048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cs-CZ" sz="1800" kern="1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0">
              <a:latin typeface="+mj-lt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537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FB6E0C-A5F6-F141-954A-89E7C3756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D5FA3F-E68C-2749-ECB3-2C6B2396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1. Preventivní služby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478CF9-D07D-5A67-8AAC-15EA994AB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4360"/>
            <a:ext cx="10753200" cy="4907902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Prevence</a:t>
            </a:r>
            <a:r>
              <a:rPr lang="cs-CZ" sz="2000" dirty="0"/>
              <a:t> = soubor přístupů a intervencí s cílem zamezit nebo snížit výskyt a šíření rizikového chování </a:t>
            </a:r>
          </a:p>
          <a:p>
            <a:pPr marL="72000" indent="0">
              <a:buNone/>
            </a:pPr>
            <a:r>
              <a:rPr lang="cs-CZ" sz="2000" b="1" dirty="0"/>
              <a:t>Cíl</a:t>
            </a:r>
            <a:r>
              <a:rPr lang="cs-CZ" sz="2000" dirty="0"/>
              <a:t>: zabránit/oddálit zkušenost/zabránit vzniku závislostního chování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 </a:t>
            </a:r>
            <a:r>
              <a:rPr lang="cs-CZ" sz="2000" b="1" dirty="0"/>
              <a:t>Primární</a:t>
            </a:r>
            <a:r>
              <a:rPr lang="cs-CZ" sz="2000" dirty="0"/>
              <a:t> = předcházení vzniku rizikového chování u osob, u kterých se ještě nevyskytlo</a:t>
            </a:r>
          </a:p>
          <a:p>
            <a:pPr marL="72000" indent="0">
              <a:buNone/>
            </a:pPr>
            <a:endParaRPr lang="cs-CZ" sz="1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800" dirty="0"/>
              <a:t>Nespecifická – aktivity a programy bez přímé souvislosti s rizikovým chování (volnočasové aktivity apod.)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800" dirty="0"/>
              <a:t>Specifická – aktivity a programy úzce zaměřeny na určitou formu rizikového chování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 </a:t>
            </a:r>
            <a:r>
              <a:rPr lang="cs-CZ" sz="2000" b="1" dirty="0"/>
              <a:t>Sekundární</a:t>
            </a:r>
            <a:r>
              <a:rPr lang="cs-CZ" sz="2000" dirty="0"/>
              <a:t> = předcházení vzniku, rozvoji a přetrvávání rizikového chování u osob, které jsou již rizikovým chováním ohroženi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/>
              <a:t> </a:t>
            </a:r>
            <a:r>
              <a:rPr lang="cs-CZ" sz="2000" b="1" dirty="0"/>
              <a:t>Terciální</a:t>
            </a:r>
            <a:r>
              <a:rPr lang="cs-CZ" sz="2000" dirty="0"/>
              <a:t> = předcházení zdravotním nebo sociálním potížím v důsledku rizikového chování</a:t>
            </a:r>
          </a:p>
          <a:p>
            <a:pPr marL="72000" indent="0" algn="r">
              <a:buNone/>
            </a:pPr>
            <a:r>
              <a:rPr lang="cs-CZ" sz="2200" dirty="0"/>
              <a:t>(Klinika adiktologie, 2019)</a:t>
            </a:r>
          </a:p>
          <a:p>
            <a:pPr marL="72000" indent="0">
              <a:buNone/>
            </a:pP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5491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727E3-5570-9ADF-F55C-9F905E46A8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FA3333-9295-B172-F8F1-6AE54B5E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specifická: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29840-5EC7-4D4C-B524-0B3E9872C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44599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100" dirty="0"/>
              <a:t> </a:t>
            </a:r>
            <a:r>
              <a:rPr lang="cs-CZ" sz="2100" b="1" dirty="0"/>
              <a:t>Všeobecná</a:t>
            </a:r>
            <a:r>
              <a:rPr lang="cs-CZ" sz="2100" dirty="0"/>
              <a:t> – na obecnou populaci, hlavní cílová skupina = školní populace</a:t>
            </a:r>
          </a:p>
          <a:p>
            <a:pPr marL="72000" indent="0">
              <a:buNone/>
            </a:pPr>
            <a:r>
              <a:rPr lang="cs-CZ" sz="2100" dirty="0">
                <a:hlinkClick r:id="rId2"/>
              </a:rPr>
              <a:t>https://www.youtube.com/watch?v=ErnORzCDAS8</a:t>
            </a:r>
            <a:r>
              <a:rPr lang="cs-CZ" sz="2100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100" dirty="0"/>
              <a:t> </a:t>
            </a:r>
            <a:r>
              <a:rPr lang="cs-CZ" sz="2100" b="1" dirty="0"/>
              <a:t>Selektivní</a:t>
            </a:r>
            <a:r>
              <a:rPr lang="cs-CZ" sz="2100" dirty="0"/>
              <a:t> – na skupiny či jednotlivce, u nichž jsou ve vyšší míře přítomny rizikové faktory pro vznik nebo rozvoj rizikového chování (tzn. jsou ohroženější než jiné skupiny či jednotlivci) – např. děti alkoholiků, děti ze sociálně znevýhodněného prostředí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100" dirty="0"/>
              <a:t> </a:t>
            </a:r>
            <a:r>
              <a:rPr lang="cs-CZ" sz="2100" b="1" dirty="0"/>
              <a:t>Indikovaná </a:t>
            </a:r>
            <a:r>
              <a:rPr lang="cs-CZ" sz="2100" dirty="0"/>
              <a:t>- na jedince, kteří jsou vystaveni výraznému působení rizikových faktorů, případně u kterých se již vyskytly projevy rizikového chování</a:t>
            </a:r>
          </a:p>
          <a:p>
            <a:pPr marL="72000" indent="0" algn="r">
              <a:buNone/>
            </a:pPr>
            <a:r>
              <a:rPr lang="cs-CZ" sz="2100" dirty="0"/>
              <a:t>(Klinika adiktologie, 2019)</a:t>
            </a:r>
          </a:p>
          <a:p>
            <a:pPr marL="72000" indent="0">
              <a:buNone/>
            </a:pPr>
            <a:endParaRPr lang="cs-CZ" sz="2100" dirty="0"/>
          </a:p>
          <a:p>
            <a:pPr marL="72000" indent="0">
              <a:buNone/>
            </a:pPr>
            <a:endParaRPr lang="cs-CZ" sz="2100" dirty="0"/>
          </a:p>
          <a:p>
            <a:pPr marL="72000" indent="0">
              <a:buNone/>
            </a:pPr>
            <a:endParaRPr lang="cs-CZ" sz="2100" dirty="0"/>
          </a:p>
          <a:p>
            <a:pPr marL="72000" indent="0" algn="r">
              <a:buNone/>
            </a:pPr>
            <a:endParaRPr lang="cs-CZ" sz="2100" dirty="0"/>
          </a:p>
          <a:p>
            <a:pPr marL="72000" indent="0">
              <a:buNone/>
            </a:pPr>
            <a:endParaRPr lang="cs-CZ" sz="2100" dirty="0"/>
          </a:p>
          <a:p>
            <a:pPr marL="72000" indent="0">
              <a:buNone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60836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7292D6-0CCB-A835-02AD-70400EC3C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585FCC-1D07-56E5-0874-8E5B9011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/>
              <a:t>2. Služby minimalizace rizik -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Reduction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B605EA-56A5-9717-3A4C-504171E3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200" dirty="0"/>
          </a:p>
          <a:p>
            <a:pPr marL="72000" indent="0">
              <a:buNone/>
            </a:pPr>
            <a:endParaRPr lang="cs-CZ" sz="2200" dirty="0"/>
          </a:p>
          <a:p>
            <a:pPr marL="72000" indent="0">
              <a:buNone/>
            </a:pPr>
            <a:r>
              <a:rPr lang="cs-CZ" sz="2200" b="1" dirty="0"/>
              <a:t>Cíl: </a:t>
            </a:r>
            <a:r>
              <a:rPr lang="cs-CZ" sz="2200" dirty="0"/>
              <a:t>navázání časného kontaktu, snižování zdravotních, sociálních, ekonomických rizik a dopadů závislostního chování, motivace ke změně</a:t>
            </a:r>
          </a:p>
          <a:p>
            <a:pPr marL="7200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Kontaktní centra, terénní programy (např. drogová scéna, herny, prostředí zábavy)</a:t>
            </a:r>
          </a:p>
          <a:p>
            <a:pPr>
              <a:buFontTx/>
              <a:buChar char="-"/>
            </a:pPr>
            <a:r>
              <a:rPr lang="cs-CZ" sz="2200" dirty="0"/>
              <a:t>Nízkoprahový přístup = snadná dostupnost</a:t>
            </a:r>
          </a:p>
          <a:p>
            <a:pPr>
              <a:buFontTx/>
              <a:buChar char="-"/>
            </a:pPr>
            <a:endParaRPr lang="cs-CZ" sz="2200" dirty="0"/>
          </a:p>
          <a:p>
            <a:pPr marL="72000" indent="0">
              <a:buNone/>
            </a:pPr>
            <a:endParaRPr lang="cs-CZ" sz="2200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57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2C97F0-BFCE-0DA8-3439-C760C48388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3C2209-1E0C-FF5D-2F4C-BF2BC1E6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Reduction</a:t>
            </a:r>
            <a:r>
              <a:rPr lang="cs-CZ" dirty="0"/>
              <a:t> v praxi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7781F6-6A5E-3F53-7267-746A18BF8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buNone/>
            </a:pPr>
            <a:r>
              <a:rPr lang="cs-CZ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Kontaktní centra</a:t>
            </a:r>
          </a:p>
          <a:p>
            <a:pPr>
              <a:buFontTx/>
              <a:buChar char="-"/>
            </a:pPr>
            <a:r>
              <a:rPr lang="cs-CZ" sz="2400" dirty="0"/>
              <a:t>Ambulantní a terénní</a:t>
            </a:r>
          </a:p>
          <a:p>
            <a:pPr>
              <a:buFontTx/>
              <a:buChar char="-"/>
            </a:pPr>
            <a:r>
              <a:rPr lang="cs-CZ" sz="2400" dirty="0"/>
              <a:t>Služby: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poradenství a konzultace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základní zdravotní ošetření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výměna injekčních stříkaček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testování na infekční nemoci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pomoc v krizových situacích</a:t>
            </a:r>
          </a:p>
          <a:p>
            <a:pPr lvl="2">
              <a:lnSpc>
                <a:spcPts val="2500"/>
              </a:lnSpc>
              <a:buFontTx/>
              <a:buChar char="-"/>
            </a:pPr>
            <a:r>
              <a:rPr lang="cs-CZ" sz="1600" dirty="0"/>
              <a:t> doprovod, zprostředkování dalších služeb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324000" lvl="1" indent="0">
              <a:buNone/>
            </a:pPr>
            <a:endParaRPr lang="cs-CZ" sz="1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5F5DA5E-688D-0547-2930-6CA63CDD08BE}"/>
              </a:ext>
            </a:extLst>
          </p:cNvPr>
          <p:cNvSpPr txBox="1"/>
          <p:nvPr/>
        </p:nvSpPr>
        <p:spPr>
          <a:xfrm rot="305121">
            <a:off x="7494643" y="1538199"/>
            <a:ext cx="32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dirty="0"/>
              <a:t>V roce 2020 v ČR distribuovalo injekční materiál 111 nízkoprahových programů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DF9517E-3EE9-BA46-33B6-1C595611F8DC}"/>
              </a:ext>
            </a:extLst>
          </p:cNvPr>
          <p:cNvSpPr txBox="1"/>
          <p:nvPr/>
        </p:nvSpPr>
        <p:spPr>
          <a:xfrm rot="20970948">
            <a:off x="7494643" y="4009463"/>
            <a:ext cx="32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dirty="0"/>
              <a:t>Objem: 8,9 mil. kusů jehel a stříkaček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dirty="0"/>
              <a:t>Průměrný počet na osobu = 261 kusů</a:t>
            </a:r>
          </a:p>
        </p:txBody>
      </p:sp>
    </p:spTree>
    <p:extLst>
      <p:ext uri="{BB962C8B-B14F-4D97-AF65-F5344CB8AC3E}">
        <p14:creationId xmlns:p14="http://schemas.microsoft.com/office/powerpoint/2010/main" val="3980344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AB8BED-8A48-BEE8-3142-EBE16E4E3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E6A64-AFBB-BDEF-1930-904F58988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43607"/>
            <a:ext cx="7534538" cy="644973"/>
          </a:xfrm>
        </p:spPr>
        <p:txBody>
          <a:bodyPr/>
          <a:lstStyle/>
          <a:p>
            <a:r>
              <a:rPr lang="cs-CZ" sz="2400" dirty="0"/>
              <a:t>Česká psychedelická společnost: služba </a:t>
            </a:r>
            <a:r>
              <a:rPr lang="cs-CZ" sz="2400" b="1" dirty="0" err="1"/>
              <a:t>PsyCare</a:t>
            </a:r>
            <a:br>
              <a:rPr lang="cs-CZ" b="1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5B754F-C207-81A2-3075-1916C51C2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196" y="1569414"/>
            <a:ext cx="6018415" cy="21696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/>
              <a:t>„</a:t>
            </a:r>
            <a:r>
              <a:rPr lang="cs-CZ" sz="1600" dirty="0" err="1"/>
              <a:t>PsyCare</a:t>
            </a:r>
            <a:r>
              <a:rPr lang="cs-CZ" sz="1600" dirty="0"/>
              <a:t> je zdarma poskytovaná služba v prostředí hudebních festivalů, která napomáhá bezpečnému a léčivému projití náročné psychedelické zkušenosti. Našimi hosty jsou převážně osoby, které psychedelickou zkušenost z různých důvodů nezvládají a je pro ně v danou chvíli těžká, až traumatizující.“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dirty="0"/>
              <a:t>- rizikový set-</a:t>
            </a:r>
            <a:r>
              <a:rPr lang="cs-CZ" sz="1600" dirty="0" err="1"/>
              <a:t>setting</a:t>
            </a:r>
            <a:endParaRPr lang="cs-CZ" sz="1600" dirty="0"/>
          </a:p>
          <a:p>
            <a:pPr marL="72000" indent="0" algn="r">
              <a:lnSpc>
                <a:spcPct val="100000"/>
              </a:lnSpc>
              <a:buNone/>
            </a:pPr>
            <a:r>
              <a:rPr lang="cs-CZ" sz="1600" dirty="0"/>
              <a:t>Zdroj: </a:t>
            </a:r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https://psycare.cz/</a:t>
            </a:r>
            <a:r>
              <a:rPr lang="cs-CZ" sz="1600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5BB2A8E-7450-330B-C074-4D23D6D0E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6639">
            <a:off x="8215434" y="695745"/>
            <a:ext cx="2027096" cy="69348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BFF37DD-5F88-F879-0425-2CB113F25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791" y="2387637"/>
            <a:ext cx="5308922" cy="2292105"/>
          </a:xfrm>
          <a:prstGeom prst="rect">
            <a:avLst/>
          </a:prstGeom>
        </p:spPr>
      </p:pic>
      <p:sp>
        <p:nvSpPr>
          <p:cNvPr id="10" name="Nadpis 3">
            <a:extLst>
              <a:ext uri="{FF2B5EF4-FFF2-40B4-BE49-F238E27FC236}">
                <a16:creationId xmlns:a16="http://schemas.microsoft.com/office/drawing/2014/main" id="{14FA820B-65A0-DEC4-6043-B9A00D41297D}"/>
              </a:ext>
            </a:extLst>
          </p:cNvPr>
          <p:cNvSpPr txBox="1">
            <a:spLocks/>
          </p:cNvSpPr>
          <p:nvPr/>
        </p:nvSpPr>
        <p:spPr>
          <a:xfrm>
            <a:off x="540000" y="3853935"/>
            <a:ext cx="7534538" cy="6449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2400" dirty="0"/>
              <a:t>Podané ruce: projekt Hard and Smart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850B535-4874-7BF7-28B4-002DFE59CD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125404">
            <a:off x="507711" y="4657000"/>
            <a:ext cx="2146805" cy="117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24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85DCCE-9BD3-008E-7709-1E2E901A6F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B430DCD6-C941-C6A7-ACA9-EBB83FACB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367"/>
            <a:ext cx="10753200" cy="5038531"/>
          </a:xfrm>
        </p:spPr>
        <p:txBody>
          <a:bodyPr/>
          <a:lstStyle/>
          <a:p>
            <a:pPr marL="72000" indent="0">
              <a:buNone/>
            </a:pPr>
            <a:endParaRPr lang="cs-CZ" sz="2000" b="1" dirty="0"/>
          </a:p>
          <a:p>
            <a:pPr marL="72000" indent="0">
              <a:buNone/>
            </a:pPr>
            <a:r>
              <a:rPr lang="cs-CZ" sz="2000" b="1" dirty="0"/>
              <a:t>Pravidla zodpovědného hraní/sázení – sebeomezující opatření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b="0" i="0" u="none" strike="noStrike" dirty="0">
                <a:solidFill>
                  <a:srgbClr val="7A99AC"/>
                </a:solidFill>
                <a:effectLst/>
                <a:latin typeface="Fira Sans" panose="020B0604020202020204" pitchFamily="34" charset="0"/>
                <a:hlinkClick r:id="rId2"/>
              </a:rPr>
              <a:t>Zákon č. 186/2016, Sb. o hazardních hrách</a:t>
            </a:r>
            <a:r>
              <a:rPr lang="cs-CZ" sz="2000" b="0" i="0" dirty="0">
                <a:solidFill>
                  <a:srgbClr val="2D2926"/>
                </a:solidFill>
                <a:effectLst/>
                <a:latin typeface="Fira Sans" panose="020B0604020202020204" pitchFamily="34" charset="0"/>
              </a:rPr>
              <a:t> </a:t>
            </a:r>
            <a:r>
              <a:rPr lang="cs-CZ" sz="2000" b="0" i="0" dirty="0">
                <a:effectLst/>
                <a:latin typeface="Fira Sans" panose="020B0604020202020204" pitchFamily="34" charset="0"/>
              </a:rPr>
              <a:t>- povinnost provozovatele umožnit účastníkovi hazardní hry nastavit:</a:t>
            </a:r>
          </a:p>
          <a:p>
            <a:pPr lvl="1">
              <a:buFontTx/>
              <a:buChar char="-"/>
            </a:pPr>
            <a:r>
              <a:rPr lang="cs-CZ" sz="1600" b="0" i="0" dirty="0">
                <a:effectLst/>
                <a:latin typeface="Fira Sans" panose="020B0604020202020204" pitchFamily="34" charset="0"/>
              </a:rPr>
              <a:t>maximální výši sázek za jeden den, za jeden kalendářní měsíc</a:t>
            </a:r>
          </a:p>
          <a:p>
            <a:pPr lvl="1">
              <a:buFontTx/>
              <a:buChar char="-"/>
            </a:pPr>
            <a:r>
              <a:rPr lang="cs-CZ" sz="1600" dirty="0">
                <a:latin typeface="Fira Sans" panose="020B0604020202020204" pitchFamily="34" charset="0"/>
              </a:rPr>
              <a:t>maximální </a:t>
            </a:r>
            <a:r>
              <a:rPr lang="cs-CZ" sz="1600" b="0" i="0" dirty="0">
                <a:effectLst/>
                <a:latin typeface="Fira Sans" panose="020B0604020202020204" pitchFamily="34" charset="0"/>
              </a:rPr>
              <a:t>výši čisté prohry za jeden den, za jeden kalendářní měsíc</a:t>
            </a:r>
          </a:p>
          <a:p>
            <a:pPr lvl="1">
              <a:buFontTx/>
              <a:buChar char="-"/>
            </a:pPr>
            <a:r>
              <a:rPr lang="cs-CZ" sz="1600" dirty="0">
                <a:latin typeface="Fira Sans" panose="020B0604020202020204" pitchFamily="34" charset="0"/>
              </a:rPr>
              <a:t>maximální počet přihlášení do uživatelského konta</a:t>
            </a:r>
          </a:p>
          <a:p>
            <a:pPr lvl="1">
              <a:buFontTx/>
              <a:buChar char="-"/>
            </a:pPr>
            <a:r>
              <a:rPr lang="cs-CZ" sz="1600" dirty="0">
                <a:latin typeface="Fira Sans" panose="020B0604020202020204" pitchFamily="34" charset="0"/>
              </a:rPr>
              <a:t>dobu, kdy nebude účastníkovi umožněno zúčastnit se hazardní hry</a:t>
            </a:r>
          </a:p>
          <a:p>
            <a:pPr marL="72000" indent="0"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/>
              <a:t>Finanční strop </a:t>
            </a:r>
          </a:p>
          <a:p>
            <a:pPr lvl="1">
              <a:buFontTx/>
              <a:buChar char="-"/>
            </a:pPr>
            <a:r>
              <a:rPr lang="cs-CZ" sz="1600" dirty="0"/>
              <a:t>Peníze vyhrazené na sázení (Aplikace Port)</a:t>
            </a:r>
          </a:p>
          <a:p>
            <a:pPr lvl="1">
              <a:buFontTx/>
              <a:buChar char="-"/>
            </a:pPr>
            <a:r>
              <a:rPr lang="cs-CZ" sz="1600" dirty="0"/>
              <a:t>Přehled peněz i času – investice jako do jiného koníčku</a:t>
            </a:r>
          </a:p>
          <a:p>
            <a:pPr lvl="1">
              <a:buFontTx/>
              <a:buChar char="-"/>
            </a:pPr>
            <a:endParaRPr lang="cs-CZ" sz="1600" dirty="0"/>
          </a:p>
          <a:p>
            <a:pPr lvl="1">
              <a:buFontTx/>
              <a:buChar char="-"/>
            </a:pPr>
            <a:endParaRPr lang="cs-CZ" sz="1600" dirty="0"/>
          </a:p>
          <a:p>
            <a:pPr marL="72000" indent="0">
              <a:buNone/>
            </a:pPr>
            <a:r>
              <a:rPr lang="cs-CZ" sz="2000" dirty="0"/>
              <a:t>Zdroj: https://www.nabertekurz.cz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654A5F48-5C1A-9A13-B953-DE020398EEDA}"/>
              </a:ext>
            </a:extLst>
          </p:cNvPr>
          <p:cNvSpPr txBox="1">
            <a:spLocks/>
          </p:cNvSpPr>
          <p:nvPr/>
        </p:nvSpPr>
        <p:spPr>
          <a:xfrm>
            <a:off x="666000" y="574791"/>
            <a:ext cx="539462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2400" kern="0" dirty="0" err="1"/>
              <a:t>Harm</a:t>
            </a:r>
            <a:r>
              <a:rPr lang="cs-CZ" sz="2400" kern="0" dirty="0"/>
              <a:t> </a:t>
            </a:r>
            <a:r>
              <a:rPr lang="cs-CZ" sz="2400" kern="0" dirty="0" err="1"/>
              <a:t>Reduction</a:t>
            </a:r>
            <a:r>
              <a:rPr lang="cs-CZ" sz="2400" kern="0" dirty="0"/>
              <a:t> - </a:t>
            </a:r>
            <a:r>
              <a:rPr lang="cs-CZ" sz="2400" kern="0" dirty="0" err="1"/>
              <a:t>Gambling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301281695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4C1B07-8B2E-43B5-88FF-592AEE089C0D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317fa241-dc0d-4a19-bd23-9d6e79d0e5eb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Psychologie_zavislosti_I</Template>
  <TotalTime>1951</TotalTime>
  <Words>2327</Words>
  <Application>Microsoft Office PowerPoint</Application>
  <PresentationFormat>Širokoúhlá obrazovka</PresentationFormat>
  <Paragraphs>305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Fira Sans</vt:lpstr>
      <vt:lpstr>Tahoma</vt:lpstr>
      <vt:lpstr>Wingdings</vt:lpstr>
      <vt:lpstr>Presentation_MU_EN</vt:lpstr>
      <vt:lpstr>Léčba závislostí Struktura, možnosti a přístupy</vt:lpstr>
      <vt:lpstr>Typy služeb v ČR podle Koncepce rozvoje adiktologických služeb (RVKPP, 2021)  </vt:lpstr>
      <vt:lpstr>Jak to v ČR vypadá?</vt:lpstr>
      <vt:lpstr>1. Preventivní služby</vt:lpstr>
      <vt:lpstr>Prevence specifická:</vt:lpstr>
      <vt:lpstr>2. Služby minimalizace rizik - Harm Reduction </vt:lpstr>
      <vt:lpstr>Harm Reduction v praxi</vt:lpstr>
      <vt:lpstr>Česká psychedelická společnost: služba PsyCare </vt:lpstr>
      <vt:lpstr>Prezentace aplikace PowerPoint</vt:lpstr>
      <vt:lpstr>3. Služby krátkodobé stabilizace</vt:lpstr>
      <vt:lpstr>Detox</vt:lpstr>
      <vt:lpstr>Jak to na detoxu vypadá?</vt:lpstr>
      <vt:lpstr>Krátkodobá léčba – soukromé kliniky </vt:lpstr>
      <vt:lpstr>4. Rezidenční léčba</vt:lpstr>
      <vt:lpstr>Příklad: Psychiatrická léčebna Červený dvůr</vt:lpstr>
      <vt:lpstr>Apolinářský (Skálův) model léčby</vt:lpstr>
      <vt:lpstr>Kritika Skálova modelu</vt:lpstr>
      <vt:lpstr>Příklad: PN Černovice, odd. 19</vt:lpstr>
      <vt:lpstr>5. Služby ambulantní léčby a poradenství</vt:lpstr>
      <vt:lpstr>Struktura klientů ambulantních programů (r.2020)</vt:lpstr>
      <vt:lpstr>Adiktologické poradenství vs. psychoterapie</vt:lpstr>
      <vt:lpstr>6. Služby následné péče</vt:lpstr>
      <vt:lpstr>Příklad: Doléčovací centrum v Brně</vt:lpstr>
      <vt:lpstr>Úroveň připravenosti na změnu</vt:lpstr>
      <vt:lpstr>Motivační přístupy</vt:lpstr>
      <vt:lpstr>Motivační rozhovory (Miller &amp; Rollnick, 2003) </vt:lpstr>
      <vt:lpstr>Překážky reflektivního naslouchání (T. Gordon)</vt:lpstr>
      <vt:lpstr>Relaps</vt:lpstr>
      <vt:lpstr>Situace, které mohou hrát roli při relapsu:</vt:lpstr>
      <vt:lpstr>Model prevence relapsu podle Marlatta a Gordona (1985)</vt:lpstr>
      <vt:lpstr>Prevence relapsu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závislost Historické modely chápání závislosti</dc:title>
  <dc:creator>Dita Siřínková</dc:creator>
  <cp:lastModifiedBy>Dita Siřínková</cp:lastModifiedBy>
  <cp:revision>56</cp:revision>
  <cp:lastPrinted>2023-04-16T16:31:32Z</cp:lastPrinted>
  <dcterms:created xsi:type="dcterms:W3CDTF">2023-02-27T11:35:21Z</dcterms:created>
  <dcterms:modified xsi:type="dcterms:W3CDTF">2023-04-17T10:02:27Z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