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59" r:id="rId2"/>
    <p:sldId id="261" r:id="rId3"/>
    <p:sldId id="278" r:id="rId4"/>
    <p:sldId id="279" r:id="rId5"/>
    <p:sldId id="284" r:id="rId6"/>
    <p:sldId id="286" r:id="rId7"/>
    <p:sldId id="265" r:id="rId8"/>
    <p:sldId id="287" r:id="rId9"/>
    <p:sldId id="289" r:id="rId10"/>
    <p:sldId id="290" r:id="rId11"/>
    <p:sldId id="275" r:id="rId12"/>
    <p:sldId id="264" r:id="rId13"/>
    <p:sldId id="282" r:id="rId14"/>
    <p:sldId id="281" r:id="rId15"/>
    <p:sldId id="270" r:id="rId16"/>
    <p:sldId id="271" r:id="rId17"/>
    <p:sldId id="272" r:id="rId18"/>
    <p:sldId id="283" r:id="rId19"/>
    <p:sldId id="269" r:id="rId20"/>
    <p:sldId id="262" r:id="rId21"/>
    <p:sldId id="299" r:id="rId22"/>
    <p:sldId id="276" r:id="rId23"/>
    <p:sldId id="300" r:id="rId24"/>
    <p:sldId id="274" r:id="rId25"/>
    <p:sldId id="258" r:id="rId26"/>
    <p:sldId id="260" r:id="rId27"/>
    <p:sldId id="291" r:id="rId28"/>
    <p:sldId id="277" r:id="rId29"/>
    <p:sldId id="293" r:id="rId30"/>
    <p:sldId id="307" r:id="rId31"/>
    <p:sldId id="301" r:id="rId32"/>
    <p:sldId id="303" r:id="rId33"/>
    <p:sldId id="304" r:id="rId34"/>
    <p:sldId id="305" r:id="rId35"/>
    <p:sldId id="306" r:id="rId36"/>
    <p:sldId id="308" r:id="rId37"/>
    <p:sldId id="312" r:id="rId38"/>
    <p:sldId id="309" r:id="rId39"/>
    <p:sldId id="310" r:id="rId40"/>
    <p:sldId id="311" r:id="rId41"/>
    <p:sldId id="297" r:id="rId42"/>
    <p:sldId id="288" r:id="rId43"/>
    <p:sldId id="295" r:id="rId44"/>
    <p:sldId id="296" r:id="rId45"/>
    <p:sldId id="294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7A53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7/CBO9781139042819.007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oms.1281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svg"/><Relationship Id="rId3" Type="http://schemas.openxmlformats.org/officeDocument/2006/relationships/image" Target="../media/image27.png"/><Relationship Id="rId7" Type="http://schemas.openxmlformats.org/officeDocument/2006/relationships/image" Target="../media/image24.svg"/><Relationship Id="rId12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2.svg"/><Relationship Id="rId5" Type="http://schemas.openxmlformats.org/officeDocument/2006/relationships/image" Target="../media/image29.png"/><Relationship Id="rId1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TIo_MhG3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spc3.12803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96592860/32019823.pdf/ee58edba-3a90-4b34-b96c-5b6c2983afff?version=1.0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vdbvo2/faces/index.jsf?page=vystup-objekt&amp;z=T&amp;f=TABULKA&amp;ds=ds203&amp;skupId=546&amp;katalog=30845&amp;pvo=DEM05&amp;str=v94#w=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spc3.12803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1362361320919286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32FE87-4A51-AEFC-5C08-492274C7D3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 (jaro 2024)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D468BD-7363-7670-0199-0FEC2070E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72BFDBAB-A0E6-9A48-1A77-485733E3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Formální požadavky akademických textů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11CC46FF-8334-5C5D-E4EE-B8892D5AF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Seminář 3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5DBEA01E-D632-7C4C-0FB7-178BE1CBB17C}"/>
              </a:ext>
            </a:extLst>
          </p:cNvPr>
          <p:cNvSpPr txBox="1">
            <a:spLocks/>
          </p:cNvSpPr>
          <p:nvPr/>
        </p:nvSpPr>
        <p:spPr bwMode="auto">
          <a:xfrm>
            <a:off x="9524979" y="6232385"/>
            <a:ext cx="1947021" cy="28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Mgr. Jana Fikrlová</a:t>
            </a:r>
          </a:p>
        </p:txBody>
      </p:sp>
    </p:spTree>
    <p:extLst>
      <p:ext uri="{BB962C8B-B14F-4D97-AF65-F5344CB8AC3E}">
        <p14:creationId xmlns:p14="http://schemas.microsoft.com/office/powerpoint/2010/main" val="213271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C3E78-812E-0B61-E14F-E993E368A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07D137-3D67-C15E-28CC-28CA44039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6E8BEB9-8F2A-7E5A-5CD2-BF166600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Kapitola v knize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C12AD1-5C14-3C05-D794-0F892DE2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0745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V textu: </a:t>
            </a:r>
            <a:r>
              <a:rPr lang="cs-CZ" sz="2400" dirty="0"/>
              <a:t>autor nebo autoři kapitoly</a:t>
            </a:r>
            <a:endParaRPr lang="cs-CZ" sz="2400" b="1" dirty="0"/>
          </a:p>
          <a:p>
            <a:pPr marL="72000" indent="0">
              <a:buNone/>
            </a:pPr>
            <a:r>
              <a:rPr lang="cs-CZ" sz="2400" dirty="0"/>
              <a:t>V adolescenci se prudce rozvíjí hypotetické uvažování (</a:t>
            </a:r>
            <a:r>
              <a:rPr lang="cs-CZ" sz="2400" dirty="0" err="1"/>
              <a:t>Amsel</a:t>
            </a:r>
            <a:r>
              <a:rPr lang="cs-CZ" sz="2400" dirty="0"/>
              <a:t>, 2011).</a:t>
            </a:r>
          </a:p>
          <a:p>
            <a:pPr marL="72000" indent="0">
              <a:buNone/>
            </a:pPr>
            <a:r>
              <a:rPr lang="cs-CZ" sz="2400" dirty="0" err="1"/>
              <a:t>Amsel</a:t>
            </a:r>
            <a:r>
              <a:rPr lang="cs-CZ" sz="2400" dirty="0"/>
              <a:t> (2011) uvádí, že se v adolescenci zlepšuje hypotetické uvažování.</a:t>
            </a:r>
          </a:p>
          <a:p>
            <a:pPr marL="72000" indent="0">
              <a:buNone/>
            </a:pPr>
            <a:endParaRPr lang="cs-CZ" sz="2400" b="1" dirty="0"/>
          </a:p>
          <a:p>
            <a:pPr marL="72000" indent="0">
              <a:buNone/>
            </a:pPr>
            <a:r>
              <a:rPr lang="cs-CZ" sz="2400" b="1" dirty="0"/>
              <a:t>V seznamu literatury: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Amsel, E. (2011). Hypothetical thinking in adolescence: </a:t>
            </a:r>
            <a:r>
              <a:rPr lang="cs-CZ" sz="1800" dirty="0"/>
              <a:t>i</a:t>
            </a:r>
            <a:r>
              <a:rPr lang="en-US" sz="1800" dirty="0" err="1"/>
              <a:t>ts</a:t>
            </a:r>
            <a:r>
              <a:rPr lang="en-US" sz="1800" dirty="0"/>
              <a:t> nature, development, and applications. In E. Amsel &amp; J. G. Smetana (Eds.), </a:t>
            </a:r>
            <a:r>
              <a:rPr lang="en-US" sz="1800" i="1" dirty="0"/>
              <a:t>Adolescent vulnerabilities and opportunities: </a:t>
            </a:r>
            <a:r>
              <a:rPr lang="cs-CZ" sz="1800" i="1" dirty="0"/>
              <a:t>d</a:t>
            </a:r>
            <a:r>
              <a:rPr lang="en-US" sz="1800" i="1" dirty="0" err="1"/>
              <a:t>evelopmental</a:t>
            </a:r>
            <a:r>
              <a:rPr lang="en-US" sz="1800" i="1" dirty="0"/>
              <a:t> and constructivist perspectives</a:t>
            </a:r>
            <a:r>
              <a:rPr lang="en-US" sz="1800" dirty="0"/>
              <a:t> (pp. 86–113). Cambridge University Press. </a:t>
            </a:r>
            <a:r>
              <a:rPr lang="en-US" sz="1800" dirty="0">
                <a:hlinkClick r:id="rId2"/>
              </a:rPr>
              <a:t>https://doi.org/10.1017/CBO9781139042819.007</a:t>
            </a:r>
            <a:r>
              <a:rPr lang="cs-CZ" sz="1800" dirty="0"/>
              <a:t> </a:t>
            </a:r>
            <a:r>
              <a:rPr lang="en-US" sz="1800" dirty="0"/>
              <a:t> </a:t>
            </a:r>
            <a:endParaRPr lang="cs-CZ" sz="1800" dirty="0"/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160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0BF74E-4E1F-9340-FE83-8C0919CCC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5AD3B7-A956-07D1-B552-86CFA0998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D718CA4-738A-75A2-F846-541376C0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Používáte citační manažer?</a:t>
            </a:r>
          </a:p>
        </p:txBody>
      </p:sp>
    </p:spTree>
    <p:extLst>
      <p:ext uri="{BB962C8B-B14F-4D97-AF65-F5344CB8AC3E}">
        <p14:creationId xmlns:p14="http://schemas.microsoft.com/office/powerpoint/2010/main" val="371899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E7179E-F758-23D9-211C-6CE6CF8EC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E4861-6A49-D365-6ECB-6F3DF6F82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B184B7-93CE-1E6A-3194-0F96DA8A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manažery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0C97E6-0AE1-76F8-BA71-20C9C923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Nejpoužívanější jsou…</a:t>
            </a:r>
          </a:p>
          <a:p>
            <a:pPr marL="324000" lvl="1" indent="0">
              <a:buNone/>
            </a:pPr>
            <a:endParaRPr lang="cs-CZ" b="1" dirty="0"/>
          </a:p>
          <a:p>
            <a:r>
              <a:rPr lang="cs-CZ" sz="2400" b="1" dirty="0"/>
              <a:t>Citace PRO</a:t>
            </a:r>
          </a:p>
          <a:p>
            <a:r>
              <a:rPr lang="cs-CZ" sz="2400" b="1" dirty="0" err="1"/>
              <a:t>Zotero</a:t>
            </a:r>
            <a:endParaRPr lang="cs-CZ" sz="2400" b="1" dirty="0"/>
          </a:p>
          <a:p>
            <a:r>
              <a:rPr lang="cs-CZ" sz="2400" b="1" dirty="0" err="1"/>
              <a:t>Mendeley</a:t>
            </a:r>
            <a:endParaRPr lang="cs-CZ" sz="2400" b="1" dirty="0"/>
          </a:p>
          <a:p>
            <a:r>
              <a:rPr lang="cs-CZ" sz="2400" b="1" dirty="0" err="1"/>
              <a:t>EndNote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7166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E7179E-F758-23D9-211C-6CE6CF8EC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E4861-6A49-D365-6ECB-6F3DF6F82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B184B7-93CE-1E6A-3194-0F96DA8A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Zotero</a:t>
            </a:r>
            <a:r>
              <a:rPr lang="cs-CZ" dirty="0"/>
              <a:t> vs. </a:t>
            </a:r>
            <a:r>
              <a:rPr lang="cs-CZ" dirty="0" err="1"/>
              <a:t>Mendeley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0C97E6-0AE1-76F8-BA71-20C9C923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Výhody obou: </a:t>
            </a:r>
          </a:p>
          <a:p>
            <a:pPr marL="324000" lvl="1" indent="0">
              <a:buClr>
                <a:srgbClr val="00B050"/>
              </a:buClr>
              <a:buNone/>
            </a:pPr>
            <a:endParaRPr lang="cs-CZ" dirty="0"/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sz="2800" dirty="0"/>
              <a:t> vysoce spolehlivé (minimum chyb)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sz="2800" dirty="0"/>
              <a:t> uložené .</a:t>
            </a:r>
            <a:r>
              <a:rPr lang="cs-CZ" sz="2800" dirty="0" err="1"/>
              <a:t>pdf</a:t>
            </a:r>
            <a:r>
              <a:rPr lang="cs-CZ" sz="2800" dirty="0"/>
              <a:t> soubory lze upravovat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sz="2800" dirty="0"/>
              <a:t> rozšíření pro webové prohlížeče a pro MS Word</a:t>
            </a:r>
          </a:p>
          <a:p>
            <a:pPr marL="324000" lvl="1" indent="0">
              <a:buClr>
                <a:srgbClr val="00B050"/>
              </a:buCl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8240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E7179E-F758-23D9-211C-6CE6CF8EC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E4861-6A49-D365-6ECB-6F3DF6F82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B184B7-93CE-1E6A-3194-0F96DA8A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Zotero</a:t>
            </a:r>
            <a:r>
              <a:rPr lang="cs-CZ" dirty="0"/>
              <a:t> vs. </a:t>
            </a:r>
            <a:r>
              <a:rPr lang="cs-CZ" dirty="0" err="1"/>
              <a:t>Mendeley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0C97E6-0AE1-76F8-BA71-20C9C9234D9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59001"/>
            <a:ext cx="5219998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b="1" dirty="0" err="1"/>
              <a:t>Zotero</a:t>
            </a:r>
            <a:endParaRPr lang="cs-CZ" b="1" dirty="0"/>
          </a:p>
          <a:p>
            <a:pPr marL="324000" lvl="1" indent="0">
              <a:buNone/>
            </a:pPr>
            <a:endParaRPr lang="cs-CZ" b="1" dirty="0"/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dirty="0"/>
              <a:t>skvěle fungující rozšíření pro webové prohlížeče (např. automaticky uloží .</a:t>
            </a:r>
            <a:r>
              <a:rPr lang="cs-CZ" dirty="0" err="1"/>
              <a:t>pdf</a:t>
            </a:r>
            <a:r>
              <a:rPr lang="cs-CZ" dirty="0"/>
              <a:t>, uloží i screenshoty webových stránek)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dirty="0"/>
              <a:t>kompatibilní i s Google </a:t>
            </a:r>
            <a:r>
              <a:rPr lang="cs-CZ" dirty="0" err="1"/>
              <a:t>Docs</a:t>
            </a:r>
            <a:r>
              <a:rPr lang="cs-CZ" dirty="0"/>
              <a:t> 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dirty="0"/>
              <a:t>nevlastní ho obří korporace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dirty="0"/>
              <a:t>velmi rychle se s ním naučíte</a:t>
            </a:r>
          </a:p>
          <a:p>
            <a:pPr marL="324000" lvl="1" indent="0">
              <a:buNone/>
            </a:pPr>
            <a:endParaRPr lang="cs-CZ" dirty="0"/>
          </a:p>
          <a:p>
            <a:pPr lvl="1">
              <a:buClr>
                <a:srgbClr val="F01928"/>
              </a:buClr>
              <a:buFont typeface="Arial" panose="020B0604020202020204" pitchFamily="34" charset="0"/>
              <a:buChar char="-"/>
            </a:pPr>
            <a:r>
              <a:rPr lang="cs-CZ" dirty="0"/>
              <a:t>estetika</a:t>
            </a:r>
          </a:p>
          <a:p>
            <a:pPr lvl="1">
              <a:buClr>
                <a:srgbClr val="F01928"/>
              </a:buClr>
              <a:buFont typeface="Arial" panose="020B0604020202020204" pitchFamily="34" charset="0"/>
              <a:buChar char="-"/>
            </a:pPr>
            <a:r>
              <a:rPr lang="cs-CZ" dirty="0"/>
              <a:t>pouze 300 MB na cloudu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E4A29F-7ECE-18BA-DA46-A3D65D16BB2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2002" y="1359001"/>
            <a:ext cx="5219998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b="1" dirty="0" err="1"/>
              <a:t>Mendeley</a:t>
            </a:r>
            <a:endParaRPr lang="cs-CZ" b="1" dirty="0"/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endParaRPr lang="cs-CZ" b="1" dirty="0"/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dirty="0"/>
              <a:t>2 GB na cloudu pro jednotlivce (+ 100 MG týmy)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dirty="0"/>
              <a:t>estetika </a:t>
            </a:r>
          </a:p>
          <a:p>
            <a:pPr lvl="1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cs-CZ" dirty="0"/>
              <a:t>snazší automatické citace přímo z .</a:t>
            </a:r>
            <a:r>
              <a:rPr lang="cs-CZ" dirty="0" err="1"/>
              <a:t>pdf</a:t>
            </a:r>
            <a:r>
              <a:rPr lang="cs-CZ" dirty="0"/>
              <a:t> souborů </a:t>
            </a:r>
          </a:p>
          <a:p>
            <a:pPr marL="324000" lvl="1" indent="0">
              <a:buClr>
                <a:srgbClr val="00B050"/>
              </a:buClr>
              <a:buNone/>
            </a:pPr>
            <a:endParaRPr lang="cs-CZ" dirty="0"/>
          </a:p>
          <a:p>
            <a:pPr lvl="1">
              <a:buClr>
                <a:srgbClr val="F01928"/>
              </a:buClr>
              <a:buFont typeface="Arial" panose="020B0604020202020204" pitchFamily="34" charset="0"/>
              <a:buChar char="-"/>
            </a:pPr>
            <a:r>
              <a:rPr lang="cs-CZ" dirty="0"/>
              <a:t>přes rozšíření lze importovat zdroje z některých databází, ale nikoliv např. z webových stránek</a:t>
            </a:r>
          </a:p>
          <a:p>
            <a:pPr lvl="1">
              <a:buClr>
                <a:srgbClr val="F01928"/>
              </a:buClr>
              <a:buFont typeface="Arial" panose="020B0604020202020204" pitchFamily="34" charset="0"/>
              <a:buChar char="-"/>
            </a:pPr>
            <a:r>
              <a:rPr lang="cs-CZ" dirty="0"/>
              <a:t>nefunguje pro Google </a:t>
            </a:r>
            <a:r>
              <a:rPr lang="cs-CZ" dirty="0" err="1"/>
              <a:t>Docs</a:t>
            </a:r>
            <a:endParaRPr lang="cs-CZ" dirty="0"/>
          </a:p>
          <a:p>
            <a:pPr lvl="1">
              <a:buClr>
                <a:srgbClr val="F01928"/>
              </a:buClr>
              <a:buFont typeface="Arial" panose="020B0604020202020204" pitchFamily="34" charset="0"/>
              <a:buChar char="-"/>
            </a:pPr>
            <a:r>
              <a:rPr lang="cs-CZ" dirty="0"/>
              <a:t>vlastní ho </a:t>
            </a:r>
            <a:r>
              <a:rPr lang="cs-CZ" dirty="0" err="1"/>
              <a:t>Elsevier</a:t>
            </a:r>
            <a:endParaRPr lang="cs-CZ" dirty="0"/>
          </a:p>
          <a:p>
            <a:pPr lvl="1">
              <a:buClr>
                <a:srgbClr val="F01928"/>
              </a:buClr>
              <a:buFont typeface="Arial" panose="020B0604020202020204" pitchFamily="34" charset="0"/>
              <a:buChar char="-"/>
            </a:pPr>
            <a:r>
              <a:rPr lang="cs-CZ" dirty="0"/>
              <a:t>často mi kvůli němu padal Word</a:t>
            </a:r>
          </a:p>
          <a:p>
            <a:pPr lvl="1">
              <a:buClr>
                <a:srgbClr val="F01928"/>
              </a:buClr>
              <a:buFont typeface="Arial" panose="020B0604020202020204" pitchFamily="34" charset="0"/>
              <a:buChar char="-"/>
            </a:pPr>
            <a:endParaRPr lang="cs-CZ" dirty="0"/>
          </a:p>
          <a:p>
            <a:pPr marL="72000" indent="0" algn="ctr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9679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1BAE00-1558-D215-9E1C-FF55E5B9D1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DE8FBC-B807-3D3E-6BB2-51D1722AA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pic>
        <p:nvPicPr>
          <p:cNvPr id="8" name="Obrázek 7" descr="Obsah obrázku text, software, Webová stránka, snímek obrazovky&#10;&#10;Popis byl vytvořen automaticky">
            <a:extLst>
              <a:ext uri="{FF2B5EF4-FFF2-40B4-BE49-F238E27FC236}">
                <a16:creationId xmlns:a16="http://schemas.microsoft.com/office/drawing/2014/main" id="{B5151AD9-D583-4C24-5F06-C55480D4F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426217"/>
            <a:ext cx="10753200" cy="4005565"/>
          </a:xfrm>
          <a:prstGeom prst="rect">
            <a:avLst/>
          </a:prstGeom>
          <a:noFill/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8340ABA-FB7E-FCA4-4D89-40887754803F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Ukázka práce s citačním manažerem </a:t>
            </a:r>
            <a:r>
              <a:rPr lang="cs-CZ" kern="0" dirty="0" err="1"/>
              <a:t>Zotero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58674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ABD257-71EF-C0E1-0EB9-62A14CA03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PSYb2980 Základy akademického čtení a psaní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181988-A00F-5D59-BE80-C9C3978593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5E0696-CEF6-6814-6EC4-53EC147D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65201"/>
            <a:ext cx="10753200" cy="419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23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3208D1-FAC7-3C6D-698D-A64FA913F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43A148-BFB8-03C3-1B97-F92DC8ABA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45B6901-D2B3-A56F-1C88-5581DC744AE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742591" y="692150"/>
            <a:ext cx="10708018" cy="5139850"/>
          </a:xfrm>
          <a:noFill/>
        </p:spPr>
      </p:pic>
    </p:spTree>
    <p:extLst>
      <p:ext uri="{BB962C8B-B14F-4D97-AF65-F5344CB8AC3E}">
        <p14:creationId xmlns:p14="http://schemas.microsoft.com/office/powerpoint/2010/main" val="225567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02465D-FA89-88C6-1DFB-58BA0F229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7A091B-A57C-6CCC-C13C-A819FDC1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/>
              <a:t>Garbage in, garbage out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76D261-96E6-84D1-57F7-67B8B2BAF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629586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I když máte citační manažer, musíte vědět, které informace od Vás potřebuje…</a:t>
            </a:r>
          </a:p>
        </p:txBody>
      </p:sp>
      <p:pic>
        <p:nvPicPr>
          <p:cNvPr id="8" name="Zástupný obsah 7" descr="Odpadky se souvislou výplní">
            <a:extLst>
              <a:ext uri="{FF2B5EF4-FFF2-40B4-BE49-F238E27FC236}">
                <a16:creationId xmlns:a16="http://schemas.microsoft.com/office/drawing/2014/main" id="{68ABE3AC-0B7B-BFEF-BF3F-FD9796145D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096000" y="380999"/>
            <a:ext cx="6096000" cy="6096000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2162BF-52D0-7C9F-3700-E53019EA5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PSYb2980 Základy akademického čtení a psaní</a:t>
            </a:r>
          </a:p>
        </p:txBody>
      </p:sp>
    </p:spTree>
    <p:extLst>
      <p:ext uri="{BB962C8B-B14F-4D97-AF65-F5344CB8AC3E}">
        <p14:creationId xmlns:p14="http://schemas.microsoft.com/office/powerpoint/2010/main" val="2942446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2162BF-52D0-7C9F-3700-E53019EA5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02465D-FA89-88C6-1DFB-58BA0F229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76D261-96E6-84D1-57F7-67B8B2BAF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na které je vždycky nutné hledat odpověď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7A091B-A57C-6CCC-C13C-A819FDC1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3B2130-33DD-40C2-C557-9E66AB53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b="1" dirty="0"/>
              <a:t>Kdo? </a:t>
            </a:r>
            <a:r>
              <a:rPr lang="pl-PL" dirty="0"/>
              <a:t>... autor</a:t>
            </a:r>
          </a:p>
          <a:p>
            <a:r>
              <a:rPr lang="pl-PL" b="1" dirty="0"/>
              <a:t>Kdy? </a:t>
            </a:r>
            <a:r>
              <a:rPr lang="pl-PL" dirty="0"/>
              <a:t>... datum</a:t>
            </a:r>
          </a:p>
          <a:p>
            <a:r>
              <a:rPr lang="pl-PL" b="1" dirty="0"/>
              <a:t>Co? </a:t>
            </a:r>
            <a:r>
              <a:rPr lang="pl-PL" dirty="0"/>
              <a:t>... název</a:t>
            </a:r>
          </a:p>
          <a:p>
            <a:r>
              <a:rPr lang="pl-PL" b="1" dirty="0"/>
              <a:t>V čem? </a:t>
            </a:r>
            <a:r>
              <a:rPr lang="pl-PL" dirty="0"/>
              <a:t>... zdroj (časopis, nakladatelství...)</a:t>
            </a:r>
          </a:p>
          <a:p>
            <a:r>
              <a:rPr lang="pl-PL" b="1" dirty="0"/>
              <a:t>Kde to přesně najdu? </a:t>
            </a:r>
            <a:r>
              <a:rPr lang="pl-PL" dirty="0"/>
              <a:t>... DOI nebo hypertextový 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96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8BF4B8-1705-8785-44C6-4B88959390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3B2FB-8BA9-0BA8-C030-B7CD3BB2F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C960508-3DC2-1908-9E3B-9AFECF57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První verze </a:t>
            </a:r>
            <a:r>
              <a:rPr lang="cs-CZ" i="1" dirty="0" err="1"/>
              <a:t>Introduction</a:t>
            </a:r>
            <a:endParaRPr lang="en-US" dirty="0"/>
          </a:p>
        </p:txBody>
      </p:sp>
      <p:pic>
        <p:nvPicPr>
          <p:cNvPr id="11" name="Zástupný obsah 10" descr="Žena sesednutá u dřevěného stolu, se sluchátky, pracující na přenosném počítači">
            <a:extLst>
              <a:ext uri="{FF2B5EF4-FFF2-40B4-BE49-F238E27FC236}">
                <a16:creationId xmlns:a16="http://schemas.microsoft.com/office/drawing/2014/main" id="{58FB890E-A301-0AE4-EE34-4DEE8C0A365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9" b="3"/>
          <a:stretch/>
        </p:blipFill>
        <p:spPr>
          <a:xfrm>
            <a:off x="720000" y="1701505"/>
            <a:ext cx="5219998" cy="4139998"/>
          </a:xfrm>
          <a:noFill/>
        </p:spPr>
      </p:pic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BD846DF2-756E-0DBA-011A-0EB954318ED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r>
              <a:rPr lang="cs-CZ" dirty="0"/>
              <a:t>Jak se Vám píše/psala?</a:t>
            </a:r>
          </a:p>
          <a:p>
            <a:pPr marL="72000" indent="0">
              <a:buNone/>
            </a:pPr>
            <a:endParaRPr lang="cs-CZ" dirty="0"/>
          </a:p>
          <a:p>
            <a:pPr lvl="1"/>
            <a:r>
              <a:rPr lang="cs-CZ" dirty="0"/>
              <a:t>Co se Vám daří?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Co pro Vás bylo zatím nejtěžší?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Vyvstaly při psaní nějaké otázky, na které byste potřebovali znát odpovědi?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30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B6A603-B35C-8A6A-5E58-3E52E58B5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2EBA7F-07C4-D427-EDFA-3B520F121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3" name="Zástupný obsah 4">
            <a:extLst>
              <a:ext uri="{FF2B5EF4-FFF2-40B4-BE49-F238E27FC236}">
                <a16:creationId xmlns:a16="http://schemas.microsoft.com/office/drawing/2014/main" id="{A9BE3242-E7DF-645F-A14E-D1ED6AA17A3E}"/>
              </a:ext>
            </a:extLst>
          </p:cNvPr>
          <p:cNvSpPr txBox="1">
            <a:spLocks/>
          </p:cNvSpPr>
          <p:nvPr/>
        </p:nvSpPr>
        <p:spPr>
          <a:xfrm>
            <a:off x="6251170" y="663741"/>
            <a:ext cx="5526829" cy="51615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kern="0" dirty="0"/>
          </a:p>
        </p:txBody>
      </p:sp>
      <p:sp>
        <p:nvSpPr>
          <p:cNvPr id="44" name="Zástupný obsah 4">
            <a:extLst>
              <a:ext uri="{FF2B5EF4-FFF2-40B4-BE49-F238E27FC236}">
                <a16:creationId xmlns:a16="http://schemas.microsoft.com/office/drawing/2014/main" id="{4B4599FD-104A-CC7E-6CC4-4F4645F51A4D}"/>
              </a:ext>
            </a:extLst>
          </p:cNvPr>
          <p:cNvSpPr txBox="1">
            <a:spLocks/>
          </p:cNvSpPr>
          <p:nvPr/>
        </p:nvSpPr>
        <p:spPr>
          <a:xfrm>
            <a:off x="5897795" y="1115317"/>
            <a:ext cx="5942817" cy="4570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sz="2000" dirty="0"/>
          </a:p>
          <a:p>
            <a:r>
              <a:rPr lang="pl-PL" sz="2000" b="1" dirty="0"/>
              <a:t>Kdo? </a:t>
            </a:r>
            <a:r>
              <a:rPr lang="pl-PL" sz="2000" dirty="0"/>
              <a:t>... autor</a:t>
            </a:r>
          </a:p>
          <a:p>
            <a:endParaRPr lang="pl-PL" sz="2000" dirty="0"/>
          </a:p>
          <a:p>
            <a:r>
              <a:rPr lang="pl-PL" sz="2000" b="1" dirty="0"/>
              <a:t>Kdy? </a:t>
            </a:r>
            <a:r>
              <a:rPr lang="pl-PL" sz="2000" dirty="0"/>
              <a:t>... datum</a:t>
            </a:r>
          </a:p>
          <a:p>
            <a:endParaRPr lang="pl-PL" sz="2000" b="1" dirty="0"/>
          </a:p>
          <a:p>
            <a:r>
              <a:rPr lang="pl-PL" sz="2000" b="1" dirty="0"/>
              <a:t>Co? </a:t>
            </a:r>
            <a:r>
              <a:rPr lang="pl-PL" sz="2000" dirty="0"/>
              <a:t>... název</a:t>
            </a:r>
          </a:p>
          <a:p>
            <a:endParaRPr lang="pl-PL" sz="2000" b="1" dirty="0"/>
          </a:p>
          <a:p>
            <a:r>
              <a:rPr lang="pl-PL" sz="2000" b="1" dirty="0"/>
              <a:t>V čem? </a:t>
            </a:r>
            <a:r>
              <a:rPr lang="pl-PL" sz="2000" dirty="0"/>
              <a:t>... zdroj (časopis, nakladatelství...)</a:t>
            </a:r>
          </a:p>
          <a:p>
            <a:endParaRPr lang="pl-PL" sz="2000" b="1" dirty="0"/>
          </a:p>
          <a:p>
            <a:r>
              <a:rPr lang="pl-PL" sz="2000" b="1" dirty="0"/>
              <a:t>Kde to přesně najdu? </a:t>
            </a:r>
            <a:r>
              <a:rPr lang="pl-PL" sz="2000" dirty="0"/>
              <a:t>... DOI nebo hypertextový odkaz</a:t>
            </a:r>
            <a:endParaRPr lang="cs-CZ" sz="2000" dirty="0"/>
          </a:p>
        </p:txBody>
      </p:sp>
      <p:sp>
        <p:nvSpPr>
          <p:cNvPr id="46" name="Nadpis 3">
            <a:extLst>
              <a:ext uri="{FF2B5EF4-FFF2-40B4-BE49-F238E27FC236}">
                <a16:creationId xmlns:a16="http://schemas.microsoft.com/office/drawing/2014/main" id="{036C90F0-8973-C5D2-3ABB-2BB0FF5503CC}"/>
              </a:ext>
            </a:extLst>
          </p:cNvPr>
          <p:cNvSpPr txBox="1">
            <a:spLocks/>
          </p:cNvSpPr>
          <p:nvPr/>
        </p:nvSpPr>
        <p:spPr>
          <a:xfrm>
            <a:off x="6505423" y="462370"/>
            <a:ext cx="4727559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sz="2800" kern="0" dirty="0"/>
              <a:t>Zkuste přiřadit </a:t>
            </a: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4978A8E5-818A-EE3F-A9DA-90E15BFE3F5E}"/>
              </a:ext>
            </a:extLst>
          </p:cNvPr>
          <p:cNvGrpSpPr/>
          <p:nvPr/>
        </p:nvGrpSpPr>
        <p:grpSpPr>
          <a:xfrm>
            <a:off x="178247" y="567228"/>
            <a:ext cx="5719548" cy="5258030"/>
            <a:chOff x="178247" y="567228"/>
            <a:chExt cx="5719548" cy="5258030"/>
          </a:xfrm>
        </p:grpSpPr>
        <p:grpSp>
          <p:nvGrpSpPr>
            <p:cNvPr id="45" name="Skupina 44">
              <a:extLst>
                <a:ext uri="{FF2B5EF4-FFF2-40B4-BE49-F238E27FC236}">
                  <a16:creationId xmlns:a16="http://schemas.microsoft.com/office/drawing/2014/main" id="{E8C5566C-7946-012E-14BE-6F2FE81D274F}"/>
                </a:ext>
              </a:extLst>
            </p:cNvPr>
            <p:cNvGrpSpPr/>
            <p:nvPr/>
          </p:nvGrpSpPr>
          <p:grpSpPr>
            <a:xfrm>
              <a:off x="178247" y="567228"/>
              <a:ext cx="5719548" cy="5258030"/>
              <a:chOff x="428202" y="567228"/>
              <a:chExt cx="5719548" cy="5258030"/>
            </a:xfrm>
          </p:grpSpPr>
          <p:pic>
            <p:nvPicPr>
              <p:cNvPr id="19" name="Obrázek 18">
                <a:extLst>
                  <a:ext uri="{FF2B5EF4-FFF2-40B4-BE49-F238E27FC236}">
                    <a16:creationId xmlns:a16="http://schemas.microsoft.com/office/drawing/2014/main" id="{E68AD24B-0ACB-3107-2D6D-3E050502A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764" y="567228"/>
                <a:ext cx="5414986" cy="5258030"/>
              </a:xfrm>
              <a:prstGeom prst="rect">
                <a:avLst/>
              </a:prstGeom>
            </p:spPr>
          </p:pic>
          <p:pic>
            <p:nvPicPr>
              <p:cNvPr id="9" name="Grafický objekt 8" descr="Odznak 1 se souvislou výplní">
                <a:extLst>
                  <a:ext uri="{FF2B5EF4-FFF2-40B4-BE49-F238E27FC236}">
                    <a16:creationId xmlns:a16="http://schemas.microsoft.com/office/drawing/2014/main" id="{21D33795-8046-20EF-66CC-D60018347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1054" y="3174823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3" name="Grafický objekt 12" descr="Odznak se souvislou výplní">
                <a:extLst>
                  <a:ext uri="{FF2B5EF4-FFF2-40B4-BE49-F238E27FC236}">
                    <a16:creationId xmlns:a16="http://schemas.microsoft.com/office/drawing/2014/main" id="{E5E0E462-9C11-13AC-D325-2AA93945A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57693" y="843741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5" name="Grafický objekt 14" descr="Odznak 3 se souvislou výplní">
                <a:extLst>
                  <a:ext uri="{FF2B5EF4-FFF2-40B4-BE49-F238E27FC236}">
                    <a16:creationId xmlns:a16="http://schemas.microsoft.com/office/drawing/2014/main" id="{CB428123-EFA4-7DBF-33A7-6EC6E7DDD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28202" y="1936162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17" name="Grafický objekt 16" descr="Odznak 4 se souvislou výplní">
                <a:extLst>
                  <a:ext uri="{FF2B5EF4-FFF2-40B4-BE49-F238E27FC236}">
                    <a16:creationId xmlns:a16="http://schemas.microsoft.com/office/drawing/2014/main" id="{6D354A70-DE24-7257-7C2C-D4B33C103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06561" y="567228"/>
                <a:ext cx="360000" cy="360000"/>
              </a:xfrm>
              <a:prstGeom prst="rect">
                <a:avLst/>
              </a:prstGeom>
            </p:spPr>
          </p:pic>
        </p:grpSp>
        <p:pic>
          <p:nvPicPr>
            <p:cNvPr id="48" name="Grafický objekt 47" descr="Odznak 5 se souvislou výplní">
              <a:extLst>
                <a:ext uri="{FF2B5EF4-FFF2-40B4-BE49-F238E27FC236}">
                  <a16:creationId xmlns:a16="http://schemas.microsoft.com/office/drawing/2014/main" id="{D79F9446-6ABA-35B6-E3F1-33DFC684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48444" y="1032742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319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kern="0" dirty="0"/>
              <a:t>Citace</a:t>
            </a:r>
            <a:br>
              <a:rPr lang="cs-CZ" sz="4000" kern="0" dirty="0"/>
            </a:br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414494"/>
            <a:ext cx="10753200" cy="4570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000" b="1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 textu: </a:t>
            </a:r>
            <a:r>
              <a:rPr lang="cs-CZ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Legood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et al. (2023) nebo (</a:t>
            </a:r>
            <a:r>
              <a:rPr lang="cs-CZ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Legood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et al., 2023)</a:t>
            </a: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000" b="1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 seznamu literatury:</a:t>
            </a: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egood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A., van der </a:t>
            </a:r>
            <a:r>
              <a:rPr lang="en-US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Werff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L., Lee, A., den Hartog, D., &amp; van Knippenberg, D. (2023). A critical review of the conceptualization, operationalization, and empirical literature on cognition</a:t>
            </a:r>
            <a:r>
              <a:rPr lang="en-US" sz="2000" kern="100" dirty="0">
                <a:effectLst/>
                <a:ea typeface="Aptos" panose="020B0004020202020204" pitchFamily="34" charset="0"/>
                <a:cs typeface="Cambria Math" panose="02040503050406030204" pitchFamily="18" charset="0"/>
              </a:rPr>
              <a:t>‐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based and affect</a:t>
            </a:r>
            <a:r>
              <a:rPr lang="en-US" sz="2000" kern="100" dirty="0">
                <a:effectLst/>
                <a:ea typeface="Aptos" panose="020B0004020202020204" pitchFamily="34" charset="0"/>
                <a:cs typeface="Cambria Math" panose="02040503050406030204" pitchFamily="18" charset="0"/>
              </a:rPr>
              <a:t>‐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based trust.</a:t>
            </a:r>
            <a:r>
              <a:rPr lang="en-US" sz="2000" kern="1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Journal of Management Studies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60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(2), 495–537. </a:t>
            </a:r>
            <a:r>
              <a:rPr lang="en-US" sz="20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https://doi.org/10.1111/joms.12811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186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B6A603-B35C-8A6A-5E58-3E52E58B5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2EBA7F-07C4-D427-EDFA-3B520F121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3" name="Zástupný obsah 4">
            <a:extLst>
              <a:ext uri="{FF2B5EF4-FFF2-40B4-BE49-F238E27FC236}">
                <a16:creationId xmlns:a16="http://schemas.microsoft.com/office/drawing/2014/main" id="{A9BE3242-E7DF-645F-A14E-D1ED6AA17A3E}"/>
              </a:ext>
            </a:extLst>
          </p:cNvPr>
          <p:cNvSpPr txBox="1">
            <a:spLocks/>
          </p:cNvSpPr>
          <p:nvPr/>
        </p:nvSpPr>
        <p:spPr>
          <a:xfrm>
            <a:off x="6239600" y="581166"/>
            <a:ext cx="5526829" cy="51615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sz="1400" kern="0" dirty="0"/>
          </a:p>
        </p:txBody>
      </p:sp>
      <p:sp>
        <p:nvSpPr>
          <p:cNvPr id="44" name="Zástupný obsah 4">
            <a:extLst>
              <a:ext uri="{FF2B5EF4-FFF2-40B4-BE49-F238E27FC236}">
                <a16:creationId xmlns:a16="http://schemas.microsoft.com/office/drawing/2014/main" id="{4B4599FD-104A-CC7E-6CC4-4F4645F51A4D}"/>
              </a:ext>
            </a:extLst>
          </p:cNvPr>
          <p:cNvSpPr txBox="1">
            <a:spLocks/>
          </p:cNvSpPr>
          <p:nvPr/>
        </p:nvSpPr>
        <p:spPr>
          <a:xfrm>
            <a:off x="6313783" y="1115317"/>
            <a:ext cx="5526830" cy="4570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pl-PL" sz="2000" dirty="0"/>
          </a:p>
          <a:p>
            <a:r>
              <a:rPr lang="pl-PL" sz="2000" b="1" dirty="0"/>
              <a:t>Kdo? </a:t>
            </a:r>
            <a:r>
              <a:rPr lang="pl-PL" sz="2000" dirty="0"/>
              <a:t>... autor</a:t>
            </a:r>
          </a:p>
          <a:p>
            <a:endParaRPr lang="pl-PL" sz="2000" dirty="0"/>
          </a:p>
          <a:p>
            <a:r>
              <a:rPr lang="pl-PL" sz="2000" b="1" dirty="0"/>
              <a:t>Kdy? </a:t>
            </a:r>
            <a:r>
              <a:rPr lang="pl-PL" sz="2000" dirty="0"/>
              <a:t>... datum</a:t>
            </a:r>
          </a:p>
          <a:p>
            <a:endParaRPr lang="pl-PL" sz="2000" b="1" dirty="0"/>
          </a:p>
          <a:p>
            <a:r>
              <a:rPr lang="pl-PL" sz="2000" b="1" dirty="0"/>
              <a:t>Co? </a:t>
            </a:r>
            <a:r>
              <a:rPr lang="pl-PL" sz="2000" dirty="0"/>
              <a:t>... název</a:t>
            </a:r>
          </a:p>
          <a:p>
            <a:endParaRPr lang="pl-PL" sz="2000" b="1" dirty="0"/>
          </a:p>
          <a:p>
            <a:r>
              <a:rPr lang="pl-PL" sz="2000" b="1" dirty="0"/>
              <a:t>V čem? </a:t>
            </a:r>
            <a:r>
              <a:rPr lang="pl-PL" sz="2000" dirty="0"/>
              <a:t>... zdroj (časopis, nakladatelství...)</a:t>
            </a:r>
          </a:p>
          <a:p>
            <a:endParaRPr lang="pl-PL" sz="2000" b="1" dirty="0"/>
          </a:p>
          <a:p>
            <a:r>
              <a:rPr lang="pl-PL" sz="2000" b="1" dirty="0"/>
              <a:t>Kde to přesně najdu? </a:t>
            </a:r>
            <a:r>
              <a:rPr lang="pl-PL" sz="2000" dirty="0"/>
              <a:t>... DOI nebo hypertextový odkaz</a:t>
            </a:r>
            <a:endParaRPr lang="cs-CZ" sz="2000" dirty="0"/>
          </a:p>
        </p:txBody>
      </p:sp>
      <p:sp>
        <p:nvSpPr>
          <p:cNvPr id="46" name="Nadpis 3">
            <a:extLst>
              <a:ext uri="{FF2B5EF4-FFF2-40B4-BE49-F238E27FC236}">
                <a16:creationId xmlns:a16="http://schemas.microsoft.com/office/drawing/2014/main" id="{036C90F0-8973-C5D2-3ABB-2BB0FF5503CC}"/>
              </a:ext>
            </a:extLst>
          </p:cNvPr>
          <p:cNvSpPr txBox="1">
            <a:spLocks/>
          </p:cNvSpPr>
          <p:nvPr/>
        </p:nvSpPr>
        <p:spPr>
          <a:xfrm>
            <a:off x="6505423" y="462370"/>
            <a:ext cx="4727559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sz="2800" kern="0" dirty="0"/>
              <a:t>Zkuste přiřadit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8A2EF84-FD8C-B582-945B-8D197A3F2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83" y="2091133"/>
            <a:ext cx="4275190" cy="373412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6F0922C-D7F2-5DED-649E-5909DB933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71" y="574337"/>
            <a:ext cx="3148411" cy="151679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206A487-D1B4-972F-4F39-106D5D1F8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78" y="663741"/>
            <a:ext cx="2725022" cy="1427392"/>
          </a:xfrm>
          <a:prstGeom prst="rect">
            <a:avLst/>
          </a:prstGeom>
        </p:spPr>
      </p:pic>
      <p:pic>
        <p:nvPicPr>
          <p:cNvPr id="18" name="Grafický objekt 17" descr="Odznak 4 se souvislou výplní">
            <a:extLst>
              <a:ext uri="{FF2B5EF4-FFF2-40B4-BE49-F238E27FC236}">
                <a16:creationId xmlns:a16="http://schemas.microsoft.com/office/drawing/2014/main" id="{41DEEF48-4E02-2E9F-FE2C-A0E953D84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34696" y="1051270"/>
            <a:ext cx="360000" cy="360000"/>
          </a:xfrm>
          <a:prstGeom prst="rect">
            <a:avLst/>
          </a:prstGeom>
        </p:spPr>
      </p:pic>
      <p:pic>
        <p:nvPicPr>
          <p:cNvPr id="20" name="Grafický objekt 19" descr="Odznak 5 se souvislou výplní">
            <a:extLst>
              <a:ext uri="{FF2B5EF4-FFF2-40B4-BE49-F238E27FC236}">
                <a16:creationId xmlns:a16="http://schemas.microsoft.com/office/drawing/2014/main" id="{5DC232DF-E894-5384-2DDD-AFA4E67795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7089" y="3220611"/>
            <a:ext cx="360000" cy="360000"/>
          </a:xfrm>
          <a:prstGeom prst="rect">
            <a:avLst/>
          </a:prstGeom>
        </p:spPr>
      </p:pic>
      <p:pic>
        <p:nvPicPr>
          <p:cNvPr id="21" name="Grafický objekt 20" descr="Odznak 3 se souvislou výplní">
            <a:extLst>
              <a:ext uri="{FF2B5EF4-FFF2-40B4-BE49-F238E27FC236}">
                <a16:creationId xmlns:a16="http://schemas.microsoft.com/office/drawing/2014/main" id="{D799CCC4-1FB8-145A-20CF-2E1BA408E5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76983" y="2540204"/>
            <a:ext cx="360000" cy="360000"/>
          </a:xfrm>
          <a:prstGeom prst="rect">
            <a:avLst/>
          </a:prstGeom>
        </p:spPr>
      </p:pic>
      <p:pic>
        <p:nvPicPr>
          <p:cNvPr id="22" name="Grafický objekt 21" descr="Odznak se souvislou výplní">
            <a:extLst>
              <a:ext uri="{FF2B5EF4-FFF2-40B4-BE49-F238E27FC236}">
                <a16:creationId xmlns:a16="http://schemas.microsoft.com/office/drawing/2014/main" id="{A0BA25F8-A1AA-8B24-BE3F-BB1539A88E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79452" y="1308475"/>
            <a:ext cx="360000" cy="360000"/>
          </a:xfrm>
          <a:prstGeom prst="rect">
            <a:avLst/>
          </a:prstGeom>
        </p:spPr>
      </p:pic>
      <p:pic>
        <p:nvPicPr>
          <p:cNvPr id="23" name="Grafický objekt 22" descr="Odznak 1 se souvislou výplní">
            <a:extLst>
              <a:ext uri="{FF2B5EF4-FFF2-40B4-BE49-F238E27FC236}">
                <a16:creationId xmlns:a16="http://schemas.microsoft.com/office/drawing/2014/main" id="{952F4128-5357-775C-2A41-E7AB2E1472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78520" y="91394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4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kern="0" dirty="0"/>
              <a:t>Citace</a:t>
            </a:r>
            <a:br>
              <a:rPr lang="cs-CZ" sz="4000" kern="0" dirty="0"/>
            </a:br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414494"/>
            <a:ext cx="10753200" cy="45705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000" b="1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 textu: </a:t>
            </a:r>
            <a:r>
              <a:rPr lang="cs-CZ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Professor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Dave </a:t>
            </a:r>
            <a:r>
              <a:rPr lang="cs-CZ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Explains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(2022) nebo (</a:t>
            </a:r>
            <a:r>
              <a:rPr lang="cs-CZ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Professor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Dave </a:t>
            </a:r>
            <a:r>
              <a:rPr lang="cs-CZ" sz="20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Explains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, 2022)</a:t>
            </a:r>
            <a:endParaRPr lang="cs-CZ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000" b="1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 seznamu literatury:</a:t>
            </a: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Professor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 Dave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Explains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. (2022,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March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 14). </a:t>
            </a:r>
            <a:r>
              <a:rPr lang="en-US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developmental</a:t>
            </a:r>
            <a:r>
              <a:rPr lang="cs-CZ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psychology: </a:t>
            </a:r>
            <a:r>
              <a:rPr lang="cs-CZ" sz="20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Piaget‘s</a:t>
            </a:r>
            <a:r>
              <a:rPr lang="cs-CZ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stages</a:t>
            </a:r>
            <a:r>
              <a:rPr lang="cs-CZ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[Video]. YouTube. 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https://www.youtube.com/watch?v=eJTIo_MhG3M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2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F4C4C5-E028-8967-3B72-2FEBECD8F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3F0D39-8BBC-A550-6124-62AEA52B7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0E5AA3E-B693-B192-F640-AF390C5B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514034"/>
            <a:ext cx="11361600" cy="2442146"/>
          </a:xfrm>
        </p:spPr>
        <p:txBody>
          <a:bodyPr/>
          <a:lstStyle/>
          <a:p>
            <a:pPr algn="ctr"/>
            <a:r>
              <a:rPr lang="cs-CZ" dirty="0"/>
              <a:t>Aktivita: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Srovnání dvou verzí textu </a:t>
            </a:r>
            <a:br>
              <a:rPr lang="cs-CZ" dirty="0"/>
            </a:br>
            <a:r>
              <a:rPr lang="cs-CZ" dirty="0"/>
              <a:t>(formální rozdíly)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1C8EF639-E407-D313-E15E-6C0984517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72386"/>
            <a:ext cx="11361600" cy="1640585"/>
          </a:xfrm>
        </p:spPr>
        <p:txBody>
          <a:bodyPr/>
          <a:lstStyle/>
          <a:p>
            <a:r>
              <a:rPr lang="cs-CZ" dirty="0"/>
              <a:t>Jak na Vás po prvním přečtení každá verze působí? </a:t>
            </a:r>
          </a:p>
          <a:p>
            <a:r>
              <a:rPr lang="cs-CZ" dirty="0"/>
              <a:t>V čem se liší první a druhá verze?</a:t>
            </a:r>
          </a:p>
          <a:p>
            <a:r>
              <a:rPr lang="cs-CZ" dirty="0"/>
              <a:t>Co působí dobře?</a:t>
            </a:r>
          </a:p>
          <a:p>
            <a:r>
              <a:rPr lang="cs-CZ" dirty="0"/>
              <a:t>Co ve Vás naopak vyvolává špatný dojem?</a:t>
            </a:r>
          </a:p>
        </p:txBody>
      </p:sp>
    </p:spTree>
    <p:extLst>
      <p:ext uri="{BB962C8B-B14F-4D97-AF65-F5344CB8AC3E}">
        <p14:creationId xmlns:p14="http://schemas.microsoft.com/office/powerpoint/2010/main" val="1529334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8C986E-10F3-A130-47F3-70C7F421A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FC13BA-D731-AD27-9BF1-FF816B4DB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353928-9125-EA48-897F-7DFCA6C3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staré by měly být použité zdroje?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D01B55-A246-8CD3-0BA5-C1EE1C5B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vždycky se snažíme vycházet z nejnovějších poznatků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→ zajímá nás </a:t>
            </a:r>
            <a:r>
              <a:rPr lang="cs-CZ" i="1" dirty="0"/>
              <a:t>současný stav poznání </a:t>
            </a:r>
            <a:r>
              <a:rPr lang="cs-CZ" dirty="0"/>
              <a:t>(tzv. </a:t>
            </a:r>
            <a:r>
              <a:rPr lang="cs-CZ" i="1" dirty="0" err="1"/>
              <a:t>state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art</a:t>
            </a:r>
            <a:r>
              <a:rPr lang="cs-CZ" dirty="0"/>
              <a:t>) o daném tématu 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b="1" dirty="0">
                <a:solidFill>
                  <a:srgbClr val="0000DC"/>
                </a:solidFill>
              </a:rPr>
              <a:t>Je rok 2024. Jak staré zdroje jsou podle Vás už příliš</a:t>
            </a:r>
            <a:r>
              <a:rPr lang="cs-CZ" b="1" i="1" dirty="0">
                <a:solidFill>
                  <a:srgbClr val="0000DC"/>
                </a:solidFill>
              </a:rPr>
              <a:t> </a:t>
            </a:r>
            <a:r>
              <a:rPr lang="cs-CZ" b="1" dirty="0">
                <a:solidFill>
                  <a:srgbClr val="0000DC"/>
                </a:solidFill>
              </a:rPr>
              <a:t>staré?</a:t>
            </a:r>
          </a:p>
          <a:p>
            <a:pPr marL="72000" indent="0" algn="ctr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22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CFC965-DB9E-DAD3-01B9-2AF2747B6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D0C701-7E8C-14D8-BEEE-0C724DE81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76992D-7A58-B49C-C9E9-C2A3E172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1: Instagram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F9F133-89AB-7245-A71C-AC01A802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2010: </a:t>
            </a:r>
            <a:r>
              <a:rPr lang="cs-CZ" dirty="0"/>
              <a:t>vznik IG</a:t>
            </a:r>
          </a:p>
          <a:p>
            <a:r>
              <a:rPr lang="cs-CZ" b="1" dirty="0">
                <a:solidFill>
                  <a:srgbClr val="0000DC"/>
                </a:solidFill>
              </a:rPr>
              <a:t>2016: </a:t>
            </a:r>
            <a:r>
              <a:rPr lang="cs-CZ" dirty="0"/>
              <a:t>IG poprvé představuje </a:t>
            </a:r>
            <a:r>
              <a:rPr lang="cs-CZ" dirty="0" err="1"/>
              <a:t>stories</a:t>
            </a:r>
            <a:endParaRPr lang="cs-CZ" dirty="0"/>
          </a:p>
          <a:p>
            <a:r>
              <a:rPr lang="cs-CZ" b="1" dirty="0">
                <a:solidFill>
                  <a:srgbClr val="0000DC"/>
                </a:solidFill>
              </a:rPr>
              <a:t>2020: </a:t>
            </a:r>
            <a:r>
              <a:rPr lang="cs-CZ" dirty="0"/>
              <a:t>IG zavádí </a:t>
            </a:r>
            <a:r>
              <a:rPr lang="cs-CZ" dirty="0" err="1"/>
              <a:t>reels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→ např. v roce 2018 byl IG v podstatě „jinou“ sociální sítí než v roce 2020 nebo 2024</a:t>
            </a:r>
          </a:p>
        </p:txBody>
      </p:sp>
    </p:spTree>
    <p:extLst>
      <p:ext uri="{BB962C8B-B14F-4D97-AF65-F5344CB8AC3E}">
        <p14:creationId xmlns:p14="http://schemas.microsoft.com/office/powerpoint/2010/main" val="214706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CFC965-DB9E-DAD3-01B9-2AF2747B6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D0C701-7E8C-14D8-BEEE-0C724DE81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76992D-7A58-B49C-C9E9-C2A3E172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2: Klasická teorie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F9F133-89AB-7245-A71C-AC01A802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Jindy však můžete potřebovat ocitovat klasickou teorii nebo první studii, ve které bylo použito experimentální paradigma…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→ pak jsou starší zdroje namístě (pokud jsou dohledatelné)</a:t>
            </a:r>
          </a:p>
        </p:txBody>
      </p:sp>
    </p:spTree>
    <p:extLst>
      <p:ext uri="{BB962C8B-B14F-4D97-AF65-F5344CB8AC3E}">
        <p14:creationId xmlns:p14="http://schemas.microsoft.com/office/powerpoint/2010/main" val="170994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8C986E-10F3-A130-47F3-70C7F421A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FC13BA-D731-AD27-9BF1-FF816B4DB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353928-9125-EA48-897F-7DFCA6C3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citace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D01B55-A246-8CD3-0BA5-C1EE1C5B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doporučeno využívat opravdu pouze sporadicky</a:t>
            </a:r>
          </a:p>
          <a:p>
            <a:pPr marL="72000" indent="0">
              <a:buNone/>
            </a:pPr>
            <a:r>
              <a:rPr lang="cs-CZ" sz="2400" dirty="0"/>
              <a:t>→ např. potřebujeme se odkázat na zdroj, ke kterému nemáme přístup, a informace zároveň nelze získat z jiného zdroje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</a:rPr>
              <a:t>Zásadní nešvary:</a:t>
            </a:r>
          </a:p>
          <a:p>
            <a:r>
              <a:rPr lang="cs-CZ" sz="2400" dirty="0"/>
              <a:t>používání sekundárních citací u zdrojů, které lze dohledat</a:t>
            </a:r>
          </a:p>
          <a:p>
            <a:r>
              <a:rPr lang="cs-CZ" sz="2400" dirty="0"/>
              <a:t>sekundární citace u informací, které lze rozhodně dohledat z jiných zdrojů </a:t>
            </a:r>
          </a:p>
          <a:p>
            <a:r>
              <a:rPr lang="cs-CZ" sz="2400" dirty="0"/>
              <a:t>nepřiznané sekundární citace → tj. zdroje jsou citovány jako primární, i když jsme s nimi reálně pracovali jako se sekundárními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 algn="ctr">
              <a:buNone/>
            </a:pP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80307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8C986E-10F3-A130-47F3-70C7F421A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FC13BA-D731-AD27-9BF1-FF816B4DB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353928-9125-EA48-897F-7DFCA6C3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citace: Příklad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D01B55-A246-8CD3-0BA5-C1EE1C5B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dirty="0"/>
              <a:t>Kognitivní vývoj probíhá v několika stádiích (</a:t>
            </a:r>
            <a:r>
              <a:rPr lang="cs-CZ" sz="2400" dirty="0" err="1"/>
              <a:t>Piaget</a:t>
            </a:r>
            <a:r>
              <a:rPr lang="cs-CZ" sz="2400" dirty="0"/>
              <a:t>, 1966, citováno dle Packa et al., 2023).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Podle </a:t>
            </a:r>
            <a:r>
              <a:rPr lang="cs-CZ" sz="2400" dirty="0" err="1"/>
              <a:t>Piageta</a:t>
            </a:r>
            <a:r>
              <a:rPr lang="cs-CZ" sz="2400" dirty="0"/>
              <a:t> (1966; citováno dle Packa et al., 2023) probíhá kognitivní vývoj v několika stádiích.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do seznamu literatury patří pouze sekundární zdroj (tj. zdroj, se kterým jsme pracovali) → zde </a:t>
            </a:r>
            <a:r>
              <a:rPr lang="cs-CZ" sz="2400" dirty="0" err="1"/>
              <a:t>Pack</a:t>
            </a:r>
            <a:r>
              <a:rPr lang="cs-CZ" sz="2400" dirty="0"/>
              <a:t> et al. (2023)</a:t>
            </a:r>
          </a:p>
          <a:p>
            <a:endParaRPr lang="cs-CZ" sz="2400" dirty="0"/>
          </a:p>
          <a:p>
            <a:pPr marL="72000" indent="0" algn="ctr">
              <a:buNone/>
            </a:pP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9968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776B48-41FF-AE48-5DE5-E7BBB6EC0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4F0743-2E7A-8E3C-55EA-EC922B0D2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5767F337-643F-48C5-9EAA-778E76C1F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Kromě </a:t>
            </a:r>
            <a:r>
              <a:rPr lang="cs-CZ" dirty="0" err="1"/>
              <a:t>IMRaD</a:t>
            </a:r>
            <a:r>
              <a:rPr lang="cs-CZ" dirty="0"/>
              <a:t> má svou specifickou strukturu i samotný úvod 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9331ACC-E47F-C507-2D20-D5D7EE69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má být struktura </a:t>
            </a:r>
            <a:r>
              <a:rPr lang="cs-CZ" i="1" dirty="0" err="1"/>
              <a:t>Introducton</a:t>
            </a:r>
            <a:r>
              <a:rPr lang="cs-CZ" dirty="0"/>
              <a:t>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4512F4F-4229-B445-75D7-F0DC3F4E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b="1" dirty="0"/>
          </a:p>
          <a:p>
            <a:pPr marL="72000" indent="0" algn="ctr">
              <a:buNone/>
            </a:pPr>
            <a:r>
              <a:rPr lang="cs-CZ" b="1" dirty="0"/>
              <a:t>Příklad: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/>
              <a:t>Šerek</a:t>
            </a:r>
            <a:r>
              <a:rPr lang="en-US" sz="2000" dirty="0"/>
              <a:t>, J., &amp; </a:t>
            </a:r>
            <a:r>
              <a:rPr lang="en-US" sz="2000" dirty="0" err="1"/>
              <a:t>Klicperová</a:t>
            </a:r>
            <a:r>
              <a:rPr lang="en-US" sz="2000" dirty="0"/>
              <a:t>, B. M. (2024). Health worries, sociopolitical attitudes, or both? Prospective predictors of COVID‐19 vaccine uptake in the Czech Republic. </a:t>
            </a:r>
            <a:r>
              <a:rPr lang="en-US" sz="2000" i="1" dirty="0"/>
              <a:t>Social &amp; Personality Psychology Compass, 18</a:t>
            </a:r>
            <a:r>
              <a:rPr lang="en-US" sz="2000" dirty="0"/>
              <a:t>(2), 1–7. </a:t>
            </a:r>
            <a:r>
              <a:rPr lang="en-US" sz="2000" dirty="0">
                <a:hlinkClick r:id="rId2"/>
              </a:rPr>
              <a:t>https://doi.org/10.1111/spc3.12803</a:t>
            </a:r>
            <a:r>
              <a:rPr lang="en-US" sz="20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64315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C3E78-812E-0B61-E14F-E993E368A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07D137-3D67-C15E-28CC-28CA44039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6E8BEB9-8F2A-7E5A-5CD2-BF166600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citace umisťovat?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C12AD1-5C14-3C05-D794-0F892DE2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sz="2400" b="1" dirty="0"/>
              <a:t>„na vhodné místo v textu“ … a to je kde?</a:t>
            </a:r>
          </a:p>
          <a:p>
            <a:endParaRPr lang="cs-CZ" sz="2400" b="1" dirty="0"/>
          </a:p>
          <a:p>
            <a:r>
              <a:rPr lang="cs-CZ" sz="2400" dirty="0"/>
              <a:t>jednoduché pravidlo: ideálně bezprostředně za parafrázovaný úsek/uvedenou informaci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→ vždycky musí být jasné, ke které informaci daný zdroj patří, resp. kde si může čtenář uvedenou informaci dohledat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→ je potřeba oddělovat vlastní myšlenky od parafrází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endParaRPr lang="cs-CZ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5932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90E285-906C-F3A8-C681-05049AE15A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9B7B61-39E9-DA24-8E30-9C5BC5306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3A41D8B8-2C80-369D-EAC8-5511CFD4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22292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citovat údaje z Českého statistického úřadu?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3200" b="1" dirty="0"/>
              <a:t>2 důležité faktory:</a:t>
            </a:r>
          </a:p>
          <a:p>
            <a:pPr marL="72000" indent="0">
              <a:buNone/>
            </a:pPr>
            <a:endParaRPr lang="cs-CZ" sz="3200" b="1" dirty="0"/>
          </a:p>
          <a:p>
            <a:pPr marL="586350" indent="-514350">
              <a:buFont typeface="+mj-lt"/>
              <a:buAutoNum type="arabicPeriod"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jde o tzv. skupinového autora (</a:t>
            </a:r>
            <a:r>
              <a:rPr kumimoji="0" 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group</a:t>
            </a:r>
            <a:r>
              <a:rPr kumimoji="0" 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author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586350" indent="-514350">
              <a:buFont typeface="+mj-lt"/>
              <a:buAutoNum type="arabicPeriod"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je důležité, odkud přesně informaci přejímáte</a:t>
            </a:r>
          </a:p>
          <a:p>
            <a:pPr marL="324000"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240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→ některé informace na webových stránkách ČSÚ poměrně často aktualizuje</a:t>
            </a:r>
          </a:p>
          <a:p>
            <a:pPr marL="3240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sz="2800" kern="0" dirty="0">
                <a:solidFill>
                  <a:srgbClr val="000000"/>
                </a:solidFill>
                <a:latin typeface="Arial"/>
              </a:rPr>
              <a:t>→ naopak např. statistické ročenky jsou stabilní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24000" lvl="1" indent="0">
              <a:buNone/>
            </a:pPr>
            <a:endParaRPr lang="cs-CZ" sz="2000" dirty="0"/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endParaRPr lang="cs-CZ" sz="3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64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Příklad: </a:t>
            </a:r>
            <a:r>
              <a:rPr lang="cs-CZ" b="0" dirty="0"/>
              <a:t>Statistická ročenka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cs-CZ" sz="2400" b="1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 textu: </a:t>
            </a:r>
            <a:r>
              <a:rPr lang="cs-CZ" sz="2000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u p</a:t>
            </a:r>
            <a:r>
              <a:rPr lang="cs-CZ" sz="2000" kern="100" dirty="0">
                <a:solidFill>
                  <a:srgbClr val="0000DC"/>
                </a:solidFill>
                <a:ea typeface="Aptos" panose="020B0004020202020204" pitchFamily="34" charset="0"/>
                <a:cs typeface="Arial" panose="020B0604020202020204" pitchFamily="34" charset="0"/>
              </a:rPr>
              <a:t>rvní citace → 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Podle Českého statistického úřadu (ČSÚ, 2023)… nebo</a:t>
            </a:r>
            <a:r>
              <a:rPr lang="cs-CZ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(Český statistický úřad [ČSÚ], 2023); </a:t>
            </a:r>
            <a:r>
              <a:rPr lang="cs-CZ" sz="2000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u dalších citací 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stačí ČSÚ</a:t>
            </a: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400" b="1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 seznamu literatury:</a:t>
            </a: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000" dirty="0"/>
              <a:t>Český statistický úřad. (2023). </a:t>
            </a:r>
            <a:r>
              <a:rPr lang="cs-CZ" sz="2000" i="1" dirty="0"/>
              <a:t>Statistická ročenka České republiky</a:t>
            </a:r>
            <a:r>
              <a:rPr lang="cs-CZ" sz="2000" dirty="0"/>
              <a:t>. </a:t>
            </a:r>
            <a:r>
              <a:rPr lang="cs-CZ" sz="2000" dirty="0">
                <a:hlinkClick r:id="rId3"/>
              </a:rPr>
              <a:t>https://www.czso.cz/documents/10180/196592860/32019823.pdf/ee58edba-3a90-4b34-b96c-5b6c2983afff?version=1.0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873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Příklad: </a:t>
            </a:r>
            <a:r>
              <a:rPr lang="cs-CZ" b="0" dirty="0"/>
              <a:t>Údaje, které se mohou změnit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cs-CZ" sz="2400" kern="100" dirty="0">
                <a:ea typeface="Aptos" panose="020B0004020202020204" pitchFamily="34" charset="0"/>
                <a:cs typeface="Arial" panose="020B0604020202020204" pitchFamily="34" charset="0"/>
              </a:rPr>
              <a:t>Je potřeba uvést datum, ke kterému jste informace získali, pokud...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cs-CZ" sz="2400" kern="100" dirty="0">
                <a:ea typeface="Aptos" panose="020B0004020202020204" pitchFamily="34" charset="0"/>
                <a:cs typeface="Arial" panose="020B0604020202020204" pitchFamily="34" charset="0"/>
              </a:rPr>
              <a:t>→ nejsou informace archivované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cs-CZ" sz="2400" kern="100" dirty="0">
                <a:ea typeface="Aptos" panose="020B0004020202020204" pitchFamily="34" charset="0"/>
                <a:cs typeface="Arial" panose="020B0604020202020204" pitchFamily="34" charset="0"/>
              </a:rPr>
              <a:t>→ se informace mohou v průběhu času měnit (např. Wikipedie, výběry na IG…)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10948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Příklad: </a:t>
            </a:r>
            <a:r>
              <a:rPr lang="cs-CZ" b="0" dirty="0"/>
              <a:t>Pohyb obyvatel (předběžná hodnota)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cs-CZ" sz="2400" b="1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 textu: </a:t>
            </a:r>
            <a:r>
              <a:rPr lang="cs-CZ" sz="2000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u p</a:t>
            </a:r>
            <a:r>
              <a:rPr lang="cs-CZ" sz="2000" kern="100" dirty="0">
                <a:solidFill>
                  <a:srgbClr val="0000DC"/>
                </a:solidFill>
                <a:ea typeface="Aptos" panose="020B0004020202020204" pitchFamily="34" charset="0"/>
                <a:cs typeface="Arial" panose="020B0604020202020204" pitchFamily="34" charset="0"/>
              </a:rPr>
              <a:t>rvní citace → 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Podle údajů Českého statistického úřadu (ČSÚ, 2023) </a:t>
            </a:r>
            <a:r>
              <a:rPr lang="cs-CZ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(Český statistický úřad [ČSÚ], 2023); </a:t>
            </a:r>
            <a:r>
              <a:rPr lang="cs-CZ" sz="2000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u dalších citací 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stačí ČSÚ</a:t>
            </a: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2400" b="1" kern="100" dirty="0">
                <a:solidFill>
                  <a:srgbClr val="0000DC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V seznamu literatury:</a:t>
            </a:r>
          </a:p>
          <a:p>
            <a:pPr marL="457200" indent="-457200">
              <a:lnSpc>
                <a:spcPct val="200000"/>
              </a:lnSpc>
              <a:spcAft>
                <a:spcPts val="800"/>
              </a:spcAft>
            </a:pPr>
            <a:r>
              <a:rPr lang="cs-CZ" sz="1800" dirty="0"/>
              <a:t>Český</a:t>
            </a:r>
            <a:r>
              <a:rPr lang="cs-CZ" sz="1600" dirty="0"/>
              <a:t> statistický úřad. (2024, </a:t>
            </a:r>
            <a:r>
              <a:rPr lang="cs-CZ" sz="1600" dirty="0" err="1"/>
              <a:t>March</a:t>
            </a:r>
            <a:r>
              <a:rPr lang="cs-CZ" sz="1600" dirty="0"/>
              <a:t> 20). </a:t>
            </a:r>
            <a:r>
              <a:rPr lang="cs-CZ" sz="1600" i="1" dirty="0"/>
              <a:t>Pohyb obyvatel – vybrané území</a:t>
            </a:r>
            <a:r>
              <a:rPr lang="cs-CZ" sz="1600" dirty="0"/>
              <a:t>. </a:t>
            </a:r>
            <a:r>
              <a:rPr lang="cs-CZ" sz="1600" dirty="0" err="1"/>
              <a:t>Retrieved</a:t>
            </a:r>
            <a:r>
              <a:rPr lang="cs-CZ" sz="1600" dirty="0"/>
              <a:t> </a:t>
            </a:r>
            <a:r>
              <a:rPr lang="cs-CZ" sz="1600" dirty="0" err="1"/>
              <a:t>March</a:t>
            </a:r>
            <a:r>
              <a:rPr lang="cs-CZ" sz="1600" dirty="0"/>
              <a:t> 21, 2024,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>
                <a:hlinkClick r:id="rId3"/>
              </a:rPr>
              <a:t>https://vdb.czso.cz/vdbvo2/faces/index.jsf?page=vystup-objekt&amp;z=T&amp;f=TABULKA&amp;ds=ds203&amp;skupId=546&amp;katalog=30845&amp;pvo=DEM05&amp;str=v94#w=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58794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nepoužívat jako zdroje učebnice?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b="1" dirty="0"/>
              <a:t>Mám občas pochyby, jestli je zdroj dostatečně kvalitní. Například nám říkali, že sborník je ještě v pořádku, odborná učebnice taky projde, ale obecnější "přehledová" učebnice už by ve zdrojích být neměla. Chápu, že je rozdíl mezi studentem a vědcem (výzkumník už asi nebude potřebovat citovat něco z učebnice), ale jak je to u prací studentů?</a:t>
            </a:r>
          </a:p>
          <a:p>
            <a:pPr marL="72000" indent="0">
              <a:buNone/>
            </a:pPr>
            <a:endParaRPr lang="cs-CZ" sz="2400" b="1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ea typeface="Aptos" panose="020B0004020202020204" pitchFamily="34" charset="0"/>
                <a:cs typeface="Arial" panose="020B0604020202020204" pitchFamily="34" charset="0"/>
              </a:rPr>
              <a:t>Typicky specifikováno v zadání seminární práce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ea typeface="Aptos" panose="020B0004020202020204" pitchFamily="34" charset="0"/>
                <a:cs typeface="Arial" panose="020B0604020202020204" pitchFamily="34" charset="0"/>
              </a:rPr>
              <a:t>Obvykle je potřeba se vyhnout klasickým učebnicím a slovníkům (např. učebnice vývojové psychologie od Vágnerové, slovník od Hartla a Hartlové)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400" kern="100" dirty="0">
                <a:ea typeface="Aptos" panose="020B0004020202020204" pitchFamily="34" charset="0"/>
                <a:cs typeface="Arial" panose="020B0604020202020204" pitchFamily="34" charset="0"/>
              </a:rPr>
              <a:t>V pořádku jsou tzv. handbooky  </a:t>
            </a:r>
          </a:p>
        </p:txBody>
      </p:sp>
    </p:spTree>
    <p:extLst>
      <p:ext uri="{BB962C8B-B14F-4D97-AF65-F5344CB8AC3E}">
        <p14:creationId xmlns:p14="http://schemas.microsoft.com/office/powerpoint/2010/main" val="3544489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nepoužívat jako zdroje učebnice?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Důvody: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Učebnice poskytují pouze nejzákladnější přehled o dané oblasti či tématu. Tj. slouží k tomu, abychom si osvojili základní znalosti.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Často zobecňují či výrazně zjednodušují (např. psychologické teorie, koncepty…).</a:t>
            </a:r>
          </a:p>
          <a:p>
            <a:pPr marL="72000"/>
            <a:endParaRPr lang="cs-CZ" sz="20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→ v důsledku nemusí jít do dostatečné hloubky, kterou akademické texty vyžadují</a:t>
            </a:r>
          </a:p>
          <a:p>
            <a:pPr marL="72000"/>
            <a:endParaRPr lang="cs-CZ" sz="20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Zejména, pokud je učebnice starší, může obsahovat zastaralé informace a zdroje. Tzn. neposkytne Vám přehled o současném stavu poznání (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SoA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Autoři učebnic typicky kompilují informace z ostatních zdrojů, přičemž nabízí svá vysvětlení, své interpretace. Připravujete se o možnost vlastní interpretace, kritického zhodnocení.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endParaRPr lang="cs-CZ" sz="20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14900" indent="-342900">
              <a:buFont typeface="Arial" panose="020B0604020202020204" pitchFamily="34" charset="0"/>
              <a:buChar char="•"/>
            </a:pPr>
            <a:endParaRPr lang="cs-CZ" sz="2000" kern="100" dirty="0"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16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poznat kvalitní časopis?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b="1" dirty="0"/>
              <a:t>Jak poznat, že se jedná o kvalitní </a:t>
            </a:r>
            <a:r>
              <a:rPr lang="cs-CZ" sz="2000" b="1" dirty="0" err="1"/>
              <a:t>journal</a:t>
            </a:r>
            <a:r>
              <a:rPr lang="cs-CZ" sz="2000" b="1" dirty="0"/>
              <a:t>? Stačí, že je peer-</a:t>
            </a:r>
            <a:r>
              <a:rPr lang="cs-CZ" sz="2000" b="1" dirty="0" err="1"/>
              <a:t>reviewed</a:t>
            </a:r>
            <a:r>
              <a:rPr lang="cs-CZ" sz="2000" b="1" dirty="0"/>
              <a:t> a má hezký </a:t>
            </a:r>
            <a:r>
              <a:rPr lang="cs-CZ" sz="2000" b="1" dirty="0" err="1"/>
              <a:t>impact-factor</a:t>
            </a:r>
            <a:r>
              <a:rPr lang="cs-CZ" sz="2000" b="1" dirty="0"/>
              <a:t>?</a:t>
            </a:r>
          </a:p>
          <a:p>
            <a:pPr marL="72000" indent="0">
              <a:buNone/>
            </a:pPr>
            <a:endParaRPr lang="cs-CZ" sz="2000" b="1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29200" indent="-457200">
              <a:buFont typeface="+mj-lt"/>
              <a:buAutoNum type="arabicPeriod"/>
            </a:pP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Je časopis recenzovaný? 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Recenzní řízení (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peer </a:t>
            </a:r>
            <a:r>
              <a:rPr lang="cs-CZ" sz="2000" i="1" kern="100" dirty="0" err="1">
                <a:ea typeface="Aptos" panose="020B0004020202020204" pitchFamily="34" charset="0"/>
                <a:cs typeface="Arial" panose="020B0604020202020204" pitchFamily="34" charset="0"/>
              </a:rPr>
              <a:t>review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) je rozhodně základní podmínkou kvalitního časopisu. Pokud časopis není recenzovaný, je vysoce pravděpodobné, že je také nekvalitní. </a:t>
            </a:r>
          </a:p>
          <a:p>
            <a:pPr marL="414900" indent="-342900">
              <a:buFont typeface="Arial" panose="020B0604020202020204" pitchFamily="34" charset="0"/>
              <a:buChar char="−"/>
            </a:pPr>
            <a:endParaRPr lang="cs-CZ" sz="20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14900" indent="-342900">
              <a:buFont typeface="Arial" panose="020B0604020202020204" pitchFamily="34" charset="0"/>
              <a:buChar char="−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Zbystřete, pokud je však recenzní řízení podezřele krátké a pokud časopis produkuje podezřele moc článků (např. kauza MDPI). </a:t>
            </a:r>
          </a:p>
          <a:p>
            <a:pPr marL="414900" indent="-342900">
              <a:buFont typeface="Arial" panose="020B0604020202020204" pitchFamily="34" charset="0"/>
              <a:buChar char="−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Některé časopisy navíc pouze 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tvrdí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, že jsou recenzované, i když nejsou.</a:t>
            </a:r>
          </a:p>
          <a:p>
            <a:pPr marL="414900" indent="-342900">
              <a:buFont typeface="Arial" panose="020B0604020202020204" pitchFamily="34" charset="0"/>
              <a:buChar char="−"/>
            </a:pPr>
            <a:endParaRPr lang="cs-CZ" sz="20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000"/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cs-CZ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40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poznat kvalitní časopis?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b="1" dirty="0"/>
              <a:t>Jak poznat, že se jedná o kvalitní </a:t>
            </a:r>
            <a:r>
              <a:rPr lang="cs-CZ" sz="2000" b="1" dirty="0" err="1"/>
              <a:t>journal</a:t>
            </a:r>
            <a:r>
              <a:rPr lang="cs-CZ" sz="2000" b="1" dirty="0"/>
              <a:t>? Stačí, že je peer-</a:t>
            </a:r>
            <a:r>
              <a:rPr lang="cs-CZ" sz="2000" b="1" dirty="0" err="1"/>
              <a:t>reviewed</a:t>
            </a:r>
            <a:r>
              <a:rPr lang="cs-CZ" sz="2000" b="1" dirty="0"/>
              <a:t> a má hezký </a:t>
            </a:r>
            <a:r>
              <a:rPr lang="cs-CZ" sz="2000" b="1" dirty="0" err="1"/>
              <a:t>impact-factor</a:t>
            </a:r>
            <a:r>
              <a:rPr lang="cs-CZ" sz="2000" b="1" dirty="0"/>
              <a:t>?</a:t>
            </a:r>
          </a:p>
          <a:p>
            <a:pPr marL="72000" indent="0">
              <a:buNone/>
            </a:pPr>
            <a:endParaRPr lang="cs-CZ" sz="2000" b="1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29200" indent="-457200">
              <a:buFont typeface="+mj-lt"/>
              <a:buAutoNum type="arabicPeriod" startAt="2"/>
            </a:pP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Je časopis v databázích Web </a:t>
            </a:r>
            <a:r>
              <a:rPr lang="cs-CZ" sz="2000" b="1" kern="100" dirty="0" err="1">
                <a:ea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 Science/</a:t>
            </a:r>
            <a:r>
              <a:rPr lang="cs-CZ" sz="2000" b="1" kern="100" dirty="0" err="1">
                <a:ea typeface="Aptos" panose="020B0004020202020204" pitchFamily="34" charset="0"/>
                <a:cs typeface="Arial" panose="020B0604020202020204" pitchFamily="34" charset="0"/>
              </a:rPr>
              <a:t>Journal</a:t>
            </a: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kern="100" dirty="0" err="1">
                <a:ea typeface="Aptos" panose="020B00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kern="100" dirty="0" err="1">
                <a:ea typeface="Aptos" panose="020B0004020202020204" pitchFamily="34" charset="0"/>
                <a:cs typeface="Arial" panose="020B0604020202020204" pitchFamily="34" charset="0"/>
              </a:rPr>
              <a:t>Reports</a:t>
            </a: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cs-CZ" sz="2000" b="1" kern="100" dirty="0" err="1">
                <a:ea typeface="Aptos" panose="020B0004020202020204" pitchFamily="34" charset="0"/>
                <a:cs typeface="Arial" panose="020B0604020202020204" pitchFamily="34" charset="0"/>
              </a:rPr>
              <a:t>WoS</a:t>
            </a: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) nebo </a:t>
            </a:r>
            <a:r>
              <a:rPr lang="cs-CZ" sz="2000" b="1" kern="100" dirty="0" err="1">
                <a:ea typeface="Aptos" panose="020B0004020202020204" pitchFamily="34" charset="0"/>
                <a:cs typeface="Arial" panose="020B0604020202020204" pitchFamily="34" charset="0"/>
              </a:rPr>
              <a:t>Scopus</a:t>
            </a: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? 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Pokud je časopis v databázi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WoS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 či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Scopus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, je to rozhodně známka kvality. Časopisy musí pro zařazení do těchto databází dlouhodobě splňovat přísná kritéria.</a:t>
            </a:r>
          </a:p>
          <a:p>
            <a:pPr marL="529200" indent="-457200">
              <a:buFont typeface="+mj-lt"/>
              <a:buAutoNum type="arabicPeriod" startAt="2"/>
            </a:pP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Jaký </a:t>
            </a:r>
            <a:r>
              <a:rPr lang="cs-CZ" sz="2000" b="1" kern="100" dirty="0" err="1">
                <a:ea typeface="Aptos" panose="020B0004020202020204" pitchFamily="34" charset="0"/>
                <a:cs typeface="Arial" panose="020B0604020202020204" pitchFamily="34" charset="0"/>
              </a:rPr>
              <a:t>impact</a:t>
            </a: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kern="100" dirty="0" err="1">
                <a:ea typeface="Aptos" panose="020B0004020202020204" pitchFamily="34" charset="0"/>
                <a:cs typeface="Arial" panose="020B0604020202020204" pitchFamily="34" charset="0"/>
              </a:rPr>
              <a:t>factor</a:t>
            </a: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 (IF) má časopis? 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Čím vyšší IF časopisu, tím kvalitnější by měly být články. Pozor, časopis s vysokým IF se ≠ kvalitní konkrétní článek. Na IF má vliv vícero faktorů. Zároveň i skvělé časopisy mohou z mnoha důvodů někdy opublikovat nekvalitní studii. I v „kvalitním žurnálu“ je proto potřeba hodnotit i kvalitu konkrétního článku.</a:t>
            </a:r>
            <a:endParaRPr lang="cs-CZ" sz="2000" b="1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2000"/>
            <a:endParaRPr lang="cs-CZ" sz="2400" kern="100" dirty="0"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CD4378-4D64-5413-05A7-3ECFE4B32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PSYb2980 Základy akademického čtení a psaní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7FAE1D-FFDF-1305-A740-18D08D463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57CDB550-0AC5-5310-5133-CCB92C2CE9F6}"/>
              </a:ext>
            </a:extLst>
          </p:cNvPr>
          <p:cNvGrpSpPr/>
          <p:nvPr/>
        </p:nvGrpSpPr>
        <p:grpSpPr>
          <a:xfrm>
            <a:off x="130697" y="588487"/>
            <a:ext cx="11930606" cy="5139850"/>
            <a:chOff x="132696" y="859075"/>
            <a:chExt cx="11930606" cy="513985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93D5F04A-0AD3-F428-B98D-99BDC4395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9552" y="859075"/>
              <a:ext cx="10078134" cy="5139850"/>
            </a:xfrm>
            <a:prstGeom prst="rect">
              <a:avLst/>
            </a:prstGeom>
            <a:noFill/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6FADAB4-4A74-E411-97CE-5ADC7733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078168" y="2417112"/>
              <a:ext cx="397839" cy="870272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79103129-9E33-71F8-A32D-32020CB31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6013" y="3287384"/>
              <a:ext cx="519347" cy="1136072"/>
            </a:xfrm>
            <a:prstGeom prst="rect">
              <a:avLst/>
            </a:prstGeom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7D873AB5-DE46-37FA-A68C-FD747EDAC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066779" y="4722876"/>
              <a:ext cx="418074" cy="914539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72B3B44-E798-C489-3483-BEEA0A1C6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6013" y="5382696"/>
              <a:ext cx="263942" cy="577374"/>
            </a:xfrm>
            <a:prstGeom prst="rect">
              <a:avLst/>
            </a:prstGeom>
          </p:spPr>
        </p:pic>
        <p:sp>
          <p:nvSpPr>
            <p:cNvPr id="17" name="Zástupný text 8">
              <a:extLst>
                <a:ext uri="{FF2B5EF4-FFF2-40B4-BE49-F238E27FC236}">
                  <a16:creationId xmlns:a16="http://schemas.microsoft.com/office/drawing/2014/main" id="{A988C763-4F45-7D05-EC38-8C84BB3B2C68}"/>
                </a:ext>
              </a:extLst>
            </p:cNvPr>
            <p:cNvSpPr txBox="1">
              <a:spLocks/>
            </p:cNvSpPr>
            <p:nvPr/>
          </p:nvSpPr>
          <p:spPr>
            <a:xfrm>
              <a:off x="231546" y="2597083"/>
              <a:ext cx="1253308" cy="58805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Tx/>
                <a:buNone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cs-CZ" sz="2000" kern="0" dirty="0"/>
                <a:t>„</a:t>
              </a:r>
              <a:r>
                <a:rPr lang="cs-CZ" sz="2000" kern="0" dirty="0" err="1"/>
                <a:t>Hook</a:t>
              </a:r>
              <a:r>
                <a:rPr lang="cs-CZ" sz="2000" kern="0" dirty="0"/>
                <a:t>“</a:t>
              </a:r>
            </a:p>
          </p:txBody>
        </p:sp>
        <p:sp>
          <p:nvSpPr>
            <p:cNvPr id="18" name="Zástupný text 8">
              <a:extLst>
                <a:ext uri="{FF2B5EF4-FFF2-40B4-BE49-F238E27FC236}">
                  <a16:creationId xmlns:a16="http://schemas.microsoft.com/office/drawing/2014/main" id="{73529217-3BFD-53F0-1AF2-338AE3EA3A90}"/>
                </a:ext>
              </a:extLst>
            </p:cNvPr>
            <p:cNvSpPr txBox="1">
              <a:spLocks/>
            </p:cNvSpPr>
            <p:nvPr/>
          </p:nvSpPr>
          <p:spPr>
            <a:xfrm>
              <a:off x="11281592" y="3626705"/>
              <a:ext cx="781710" cy="58805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Tx/>
                <a:buNone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cs-CZ" sz="2000" kern="0" dirty="0" err="1"/>
                <a:t>SoA</a:t>
              </a:r>
              <a:endParaRPr lang="cs-CZ" sz="2000" kern="0" dirty="0"/>
            </a:p>
          </p:txBody>
        </p:sp>
        <p:sp>
          <p:nvSpPr>
            <p:cNvPr id="19" name="Zástupný text 8">
              <a:extLst>
                <a:ext uri="{FF2B5EF4-FFF2-40B4-BE49-F238E27FC236}">
                  <a16:creationId xmlns:a16="http://schemas.microsoft.com/office/drawing/2014/main" id="{46D62C34-3128-042D-1CED-274525E86145}"/>
                </a:ext>
              </a:extLst>
            </p:cNvPr>
            <p:cNvSpPr txBox="1">
              <a:spLocks/>
            </p:cNvSpPr>
            <p:nvPr/>
          </p:nvSpPr>
          <p:spPr>
            <a:xfrm>
              <a:off x="132696" y="4936082"/>
              <a:ext cx="1253308" cy="58805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Tx/>
                <a:buNone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cs-CZ" sz="2000" kern="0" dirty="0"/>
                <a:t>Mezera</a:t>
              </a:r>
            </a:p>
          </p:txBody>
        </p:sp>
        <p:sp>
          <p:nvSpPr>
            <p:cNvPr id="20" name="Zástupný text 8">
              <a:extLst>
                <a:ext uri="{FF2B5EF4-FFF2-40B4-BE49-F238E27FC236}">
                  <a16:creationId xmlns:a16="http://schemas.microsoft.com/office/drawing/2014/main" id="{F41C2964-8213-79FE-1CC8-DDF4DEB8B1BC}"/>
                </a:ext>
              </a:extLst>
            </p:cNvPr>
            <p:cNvSpPr txBox="1">
              <a:spLocks/>
            </p:cNvSpPr>
            <p:nvPr/>
          </p:nvSpPr>
          <p:spPr>
            <a:xfrm>
              <a:off x="11090779" y="5410866"/>
              <a:ext cx="781710" cy="58805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Tx/>
                <a:buNone/>
                <a:tabLst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cs-CZ" sz="2400" kern="0" dirty="0"/>
                <a:t>Cíl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0859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B13E08-1238-BD2B-13DC-A53A1FBFC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4C510-EEAB-1FB9-2800-D7E8F448D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208626-4AC2-6912-B0EA-DE135289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poznat kvalitní časopis?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F47F9D0-A25D-5B6D-48ED-DEE88414F9DD}"/>
              </a:ext>
            </a:extLst>
          </p:cNvPr>
          <p:cNvSpPr txBox="1">
            <a:spLocks/>
          </p:cNvSpPr>
          <p:nvPr/>
        </p:nvSpPr>
        <p:spPr>
          <a:xfrm>
            <a:off x="720001" y="1782146"/>
            <a:ext cx="11213852" cy="4202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b="1" dirty="0"/>
              <a:t>Jak poznat, že se jedná o kvalitní </a:t>
            </a:r>
            <a:r>
              <a:rPr lang="cs-CZ" sz="2000" b="1" dirty="0" err="1"/>
              <a:t>journal</a:t>
            </a:r>
            <a:r>
              <a:rPr lang="cs-CZ" sz="2000" b="1" dirty="0"/>
              <a:t>? Stačí, že je peer-</a:t>
            </a:r>
            <a:r>
              <a:rPr lang="cs-CZ" sz="2000" b="1" dirty="0" err="1"/>
              <a:t>reviewed</a:t>
            </a:r>
            <a:r>
              <a:rPr lang="cs-CZ" sz="2000" b="1" dirty="0"/>
              <a:t> a má hezký </a:t>
            </a:r>
            <a:r>
              <a:rPr lang="cs-CZ" sz="2000" b="1" dirty="0" err="1"/>
              <a:t>impact-factor</a:t>
            </a:r>
            <a:r>
              <a:rPr lang="cs-CZ" sz="2000" b="1" dirty="0"/>
              <a:t>?</a:t>
            </a:r>
          </a:p>
          <a:p>
            <a:pPr marL="529200" indent="-457200">
              <a:buFont typeface="+mj-lt"/>
              <a:buAutoNum type="arabicPeriod" startAt="3"/>
            </a:pPr>
            <a:endParaRPr lang="cs-CZ" sz="2000" b="1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29200" indent="-457200">
              <a:buFont typeface="+mj-lt"/>
              <a:buAutoNum type="arabicPeriod" startAt="4"/>
            </a:pPr>
            <a:r>
              <a:rPr lang="cs-CZ" sz="2000" b="1" kern="100" dirty="0">
                <a:ea typeface="Aptos" panose="020B0004020202020204" pitchFamily="34" charset="0"/>
                <a:cs typeface="Arial" panose="020B0604020202020204" pitchFamily="34" charset="0"/>
              </a:rPr>
              <a:t>Pokud máte podezření, že je časopis nekvalitní, vždy zkontrolujte, zda není predátorský. 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Seznamy predátorských časopisů a vydavatelů → např. </a:t>
            </a:r>
            <a:r>
              <a:rPr lang="cs-CZ" sz="2000" i="1" kern="100" dirty="0" err="1">
                <a:ea typeface="Aptos" panose="020B0004020202020204" pitchFamily="34" charset="0"/>
                <a:cs typeface="Arial" panose="020B0604020202020204" pitchFamily="34" charset="0"/>
              </a:rPr>
              <a:t>Beall‘s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 list </a:t>
            </a:r>
            <a:r>
              <a:rPr lang="cs-CZ" sz="2000" i="1" kern="100" dirty="0" err="1">
                <a:ea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a typeface="Aptos" panose="020B00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a typeface="Aptos" panose="020B0004020202020204" pitchFamily="34" charset="0"/>
                <a:cs typeface="Arial" panose="020B0604020202020204" pitchFamily="34" charset="0"/>
              </a:rPr>
              <a:t>predatory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a typeface="Aptos" panose="020B0004020202020204" pitchFamily="34" charset="0"/>
                <a:cs typeface="Arial" panose="020B0604020202020204" pitchFamily="34" charset="0"/>
              </a:rPr>
              <a:t>journals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i="1" kern="100" dirty="0" err="1">
                <a:ea typeface="Aptos" panose="020B0004020202020204" pitchFamily="34" charset="0"/>
                <a:cs typeface="Arial" panose="020B0604020202020204" pitchFamily="34" charset="0"/>
              </a:rPr>
              <a:t>publishers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Uvádění neexistujících IF (např.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Global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Impact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Factor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, Universal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Impact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kern="100" dirty="0" err="1">
                <a:ea typeface="Aptos" panose="020B0004020202020204" pitchFamily="34" charset="0"/>
                <a:cs typeface="Arial" panose="020B0604020202020204" pitchFamily="34" charset="0"/>
              </a:rPr>
              <a:t>Factor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V časopisu lze publikovat 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pouze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 po zaplacení poplatku (pozor, neplést si s tzv. </a:t>
            </a:r>
            <a:r>
              <a:rPr lang="cs-CZ" sz="2000" i="1" kern="100" dirty="0">
                <a:ea typeface="Aptos" panose="020B0004020202020204" pitchFamily="34" charset="0"/>
                <a:cs typeface="Arial" panose="020B0604020202020204" pitchFamily="34" charset="0"/>
              </a:rPr>
              <a:t>Open Access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Typicky podezřele vypadající </a:t>
            </a:r>
            <a:r>
              <a:rPr lang="cs-CZ" sz="2000" kern="100" dirty="0">
                <a:ea typeface="Aptos" panose="020B0004020202020204" pitchFamily="34" charset="0"/>
                <a:cs typeface="Arial" panose="020B0604020202020204" pitchFamily="34" charset="0"/>
              </a:rPr>
              <a:t>webové stránky</a:t>
            </a:r>
          </a:p>
          <a:p>
            <a:pPr marL="72000"/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→ zvláštní logo, členové redakční rady (</a:t>
            </a:r>
            <a:r>
              <a:rPr lang="cs-CZ" sz="20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editorial</a:t>
            </a:r>
            <a:r>
              <a:rPr lang="cs-CZ" sz="2000" i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board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) vůbec neexistují, případně mají kvalifikaci v úplně jiném odvětví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endParaRPr lang="cs-CZ" sz="20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98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90E285-906C-F3A8-C681-05049AE15A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9B7B61-39E9-DA24-8E30-9C5BC5306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3A41D8B8-2C80-369D-EAC8-5511CFD4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chyby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186CE98C-2F8E-2C17-E33B-BF7413C6B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Tip: Následující čtyři slidy si projděte, než odevzdáte finální verzi své </a:t>
            </a:r>
            <a:r>
              <a:rPr lang="cs-CZ" i="1" dirty="0" err="1"/>
              <a:t>Introduction</a:t>
            </a:r>
            <a:r>
              <a:rPr lang="cs-CZ" dirty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77883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0F6B86-4651-7AD7-FFD2-C71E7D10F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053096-7AA0-23CB-FC79-B28AD6918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AEF62-1CBA-D4CE-74B1-D17BF8F2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chyby: 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C036A1-0DCB-5CCC-4F16-46AD5B3B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Převážně nebo zcela nepsychologické téma</a:t>
            </a:r>
          </a:p>
          <a:p>
            <a:r>
              <a:rPr lang="cs-CZ" dirty="0"/>
              <a:t>Chybí (alespoň částečná) mezera ve výzkumu</a:t>
            </a:r>
          </a:p>
          <a:p>
            <a:r>
              <a:rPr lang="cs-CZ" dirty="0"/>
              <a:t>Chybí cíl práce, výzkumná otázka či hypotéza</a:t>
            </a:r>
          </a:p>
          <a:p>
            <a:r>
              <a:rPr lang="cs-CZ" dirty="0"/>
              <a:t>Příliš mnoho konstruktů</a:t>
            </a:r>
          </a:p>
          <a:p>
            <a:r>
              <a:rPr lang="cs-CZ" dirty="0"/>
              <a:t>Některé klíčové informace jsou zmíněny až na konci (např. konstrukt, na který se má práce zaměřovat, se objeví až ve výzkumné otázce nebo v posledním odstavci)</a:t>
            </a:r>
          </a:p>
          <a:p>
            <a:r>
              <a:rPr lang="cs-CZ" dirty="0"/>
              <a:t>Velké terminologické přešlapy (např. bezpečná vazba)</a:t>
            </a:r>
          </a:p>
        </p:txBody>
      </p:sp>
    </p:spTree>
    <p:extLst>
      <p:ext uri="{BB962C8B-B14F-4D97-AF65-F5344CB8AC3E}">
        <p14:creationId xmlns:p14="http://schemas.microsoft.com/office/powerpoint/2010/main" val="2594569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0F6B86-4651-7AD7-FFD2-C71E7D10F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053096-7AA0-23CB-FC79-B28AD6918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AEF62-1CBA-D4CE-74B1-D17BF8F2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chyby: Citace v textu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C036A1-0DCB-5CCC-4F16-46AD5B3B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&amp; v textu → Šerek &amp; </a:t>
            </a:r>
            <a:r>
              <a:rPr lang="cs-CZ" sz="1800" dirty="0" err="1"/>
              <a:t>Klicperová</a:t>
            </a:r>
            <a:r>
              <a:rPr lang="cs-CZ" sz="1800" dirty="0"/>
              <a:t> (2024) zjistili…</a:t>
            </a:r>
          </a:p>
          <a:p>
            <a:r>
              <a:rPr lang="cs-CZ" sz="1800" dirty="0"/>
              <a:t>Chybějící čárka před rokem (např. Šerek &amp; </a:t>
            </a:r>
            <a:r>
              <a:rPr lang="cs-CZ" sz="1800" dirty="0" err="1"/>
              <a:t>Klicperová</a:t>
            </a:r>
            <a:r>
              <a:rPr lang="cs-CZ" sz="1800" dirty="0"/>
              <a:t> 2024)</a:t>
            </a:r>
          </a:p>
          <a:p>
            <a:r>
              <a:rPr lang="cs-CZ" sz="1800" dirty="0"/>
              <a:t>Citace podle starších verzí APA manuálu (typicky u 3-5 autorů)</a:t>
            </a:r>
          </a:p>
          <a:p>
            <a:r>
              <a:rPr lang="cs-CZ" sz="1800" dirty="0"/>
              <a:t>Citace za tečkou → např. Obecná důvěra v druhé lidi predikovala ochotu nechat se naočkovat proti covidu-19. (Šerek &amp; </a:t>
            </a:r>
            <a:r>
              <a:rPr lang="cs-CZ" sz="1800" dirty="0" err="1"/>
              <a:t>Klicperová</a:t>
            </a:r>
            <a:r>
              <a:rPr lang="cs-CZ" sz="1800" dirty="0"/>
              <a:t>, 2024)</a:t>
            </a:r>
          </a:p>
          <a:p>
            <a:r>
              <a:rPr lang="cs-CZ" sz="1800" dirty="0"/>
              <a:t>Delší pasáže zcela bez citací</a:t>
            </a:r>
          </a:p>
          <a:p>
            <a:r>
              <a:rPr lang="cs-CZ" sz="1800" dirty="0"/>
              <a:t>Citace naskládané na konci odstavce</a:t>
            </a:r>
          </a:p>
          <a:p>
            <a:r>
              <a:rPr lang="cs-CZ" sz="1800" dirty="0"/>
              <a:t>Neřazení citací v závorce dle abecedního pořadí → např. (Šerek &amp; </a:t>
            </a:r>
            <a:r>
              <a:rPr lang="cs-CZ" sz="1800" dirty="0" err="1"/>
              <a:t>Klicperová</a:t>
            </a:r>
            <a:r>
              <a:rPr lang="cs-CZ" sz="1800" dirty="0"/>
              <a:t>, 2024; </a:t>
            </a:r>
            <a:r>
              <a:rPr lang="cs-CZ" sz="1800" dirty="0" err="1"/>
              <a:t>Amsel</a:t>
            </a:r>
            <a:r>
              <a:rPr lang="cs-CZ" sz="1800" dirty="0"/>
              <a:t>, 2011)</a:t>
            </a:r>
          </a:p>
          <a:p>
            <a:r>
              <a:rPr lang="cs-CZ" sz="1800" dirty="0"/>
              <a:t>Oddělování citací v závorce čárkou namísto středníkem</a:t>
            </a:r>
          </a:p>
          <a:p>
            <a:pPr lvl="1"/>
            <a:endParaRPr lang="cs-CZ" sz="1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3877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0F6B86-4651-7AD7-FFD2-C71E7D10F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053096-7AA0-23CB-FC79-B28AD6918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AEF62-1CBA-D4CE-74B1-D17BF8F2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chyby: Seznam literatury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C036A1-0DCB-5CCC-4F16-46AD5B3B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859290" cy="4139998"/>
          </a:xfrm>
        </p:spPr>
        <p:txBody>
          <a:bodyPr/>
          <a:lstStyle/>
          <a:p>
            <a:r>
              <a:rPr lang="cs-CZ" sz="2400" dirty="0"/>
              <a:t>Celkově nejednotný seznam (nejednotný styl, různé formáty atp.) </a:t>
            </a:r>
          </a:p>
          <a:p>
            <a:r>
              <a:rPr lang="cs-CZ" sz="2400" dirty="0"/>
              <a:t>Seznam literatury není abecedně seřazen</a:t>
            </a:r>
          </a:p>
          <a:p>
            <a:r>
              <a:rPr lang="cs-CZ" sz="2400" dirty="0"/>
              <a:t>Chybějící kurzíva → zejména u názvu a ročníku vydání časopisu a u názvů knih</a:t>
            </a:r>
          </a:p>
          <a:p>
            <a:r>
              <a:rPr lang="cs-CZ" sz="2400" dirty="0"/>
              <a:t>Chybějící nebo nejednotné </a:t>
            </a:r>
            <a:r>
              <a:rPr lang="cs-CZ" sz="2400" dirty="0" err="1"/>
              <a:t>doi</a:t>
            </a:r>
            <a:r>
              <a:rPr lang="cs-CZ" sz="2400" dirty="0"/>
              <a:t> </a:t>
            </a:r>
          </a:p>
          <a:p>
            <a:pPr marL="72000" indent="0">
              <a:buNone/>
            </a:pPr>
            <a:r>
              <a:rPr lang="cs-CZ" sz="2000" dirty="0"/>
              <a:t>→ např. jednou doi:</a:t>
            </a:r>
            <a:r>
              <a:rPr lang="cs-CZ" sz="20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10.1111/spc3.12803 a j</a:t>
            </a:r>
            <a:r>
              <a:rPr lang="cs-CZ" sz="2000" dirty="0"/>
              <a:t>inde </a:t>
            </a:r>
            <a:r>
              <a:rPr lang="en-US" sz="2000" dirty="0">
                <a:hlinkClick r:id="rId2"/>
              </a:rPr>
              <a:t>https://doi.org/10.1111/spc3.12803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cs-CZ" sz="2400" dirty="0"/>
              <a:t>Chybějící čárky</a:t>
            </a:r>
          </a:p>
          <a:p>
            <a:pPr lvl="1"/>
            <a:r>
              <a:rPr lang="cs-CZ" dirty="0"/>
              <a:t>Pozor, i když u 2 autorů u citací v textu čárku před ampersandem (&amp;) nepíšeme, do seznamu literatury patří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23475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0F6B86-4651-7AD7-FFD2-C71E7D10F2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053096-7AA0-23CB-FC79-B28AD6918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AEF62-1CBA-D4CE-74B1-D17BF8F2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chyby: Stylistické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C036A1-0DCB-5CCC-4F16-46AD5B3B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Příliš mnoho, nebo naopak příliš málo odstavců (např. odstavec na celou A4 vs. odstavec o 2 větách)</a:t>
            </a:r>
          </a:p>
          <a:p>
            <a:r>
              <a:rPr lang="cs-CZ" dirty="0"/>
              <a:t>Malá provázanost textu</a:t>
            </a:r>
          </a:p>
          <a:p>
            <a:r>
              <a:rPr lang="cs-CZ" dirty="0"/>
              <a:t>Popisný úvod → např. „Úvodem obecně představím vazbu. Potom se zaměřím na vazbu v dospělosti.“</a:t>
            </a:r>
          </a:p>
          <a:p>
            <a:r>
              <a:rPr lang="cs-CZ" dirty="0"/>
              <a:t>Chybné používání cizích slov</a:t>
            </a:r>
          </a:p>
          <a:p>
            <a:r>
              <a:rPr lang="cs-CZ" dirty="0"/>
              <a:t>Používání anglických označení, i když existuje dobrý český ekvivalent</a:t>
            </a:r>
          </a:p>
          <a:p>
            <a:pPr lvl="1"/>
            <a:r>
              <a:rPr lang="cs-CZ" dirty="0" err="1"/>
              <a:t>maternal</a:t>
            </a:r>
            <a:r>
              <a:rPr lang="cs-CZ" dirty="0"/>
              <a:t> sensitivity = mateřská senzitivita</a:t>
            </a:r>
          </a:p>
          <a:p>
            <a:pPr lvl="1"/>
            <a:r>
              <a:rPr lang="cs-CZ" dirty="0"/>
              <a:t>peer </a:t>
            </a:r>
            <a:r>
              <a:rPr lang="cs-CZ" dirty="0" err="1"/>
              <a:t>rejection</a:t>
            </a:r>
            <a:r>
              <a:rPr lang="cs-CZ" dirty="0"/>
              <a:t> = odmítnutí ze strany vrstevníků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58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CD4378-4D64-5413-05A7-3ECFE4B32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PSYb2980 Základy akademického čtení a psaní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7FAE1D-FFDF-1305-A740-18D08D463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pic>
        <p:nvPicPr>
          <p:cNvPr id="5" name="Obrázek 4" descr="Obsah obrázku text, snímek obrazovky, Barevnost, číslo&#10;&#10;Popis byl vytvořen automaticky">
            <a:extLst>
              <a:ext uri="{FF2B5EF4-FFF2-40B4-BE49-F238E27FC236}">
                <a16:creationId xmlns:a16="http://schemas.microsoft.com/office/drawing/2014/main" id="{6789EDA5-A91A-5FE6-C2CD-FFE7A3893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815722"/>
            <a:ext cx="10753200" cy="4892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57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CD4378-4D64-5413-05A7-3ECFE4B32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7FAE1D-FFDF-1305-A740-18D08D463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DDA9C2-CA69-299E-2DA7-90B9364B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27" y="1676399"/>
            <a:ext cx="9968785" cy="3389387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7AC5A5-81A2-13A7-6099-E18E2491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1601" y="1676399"/>
            <a:ext cx="564856" cy="1235621"/>
          </a:xfrm>
          <a:prstGeom prst="rect">
            <a:avLst/>
          </a:prstGeom>
        </p:spPr>
      </p:pic>
      <p:sp>
        <p:nvSpPr>
          <p:cNvPr id="8" name="Zástupný text 8">
            <a:extLst>
              <a:ext uri="{FF2B5EF4-FFF2-40B4-BE49-F238E27FC236}">
                <a16:creationId xmlns:a16="http://schemas.microsoft.com/office/drawing/2014/main" id="{2FEB53F7-AA09-E504-3906-1F34A143DF7B}"/>
              </a:ext>
            </a:extLst>
          </p:cNvPr>
          <p:cNvSpPr txBox="1">
            <a:spLocks/>
          </p:cNvSpPr>
          <p:nvPr/>
        </p:nvSpPr>
        <p:spPr>
          <a:xfrm rot="16200000">
            <a:off x="-98427" y="2000179"/>
            <a:ext cx="1061803" cy="5880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 dirty="0"/>
              <a:t>Mezera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B43F2C-1F29-FE47-08E9-3659646B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181" y="2700101"/>
            <a:ext cx="770315" cy="1685061"/>
          </a:xfrm>
          <a:prstGeom prst="rect">
            <a:avLst/>
          </a:prstGeom>
        </p:spPr>
      </p:pic>
      <p:sp>
        <p:nvSpPr>
          <p:cNvPr id="10" name="Zástupný text 8">
            <a:extLst>
              <a:ext uri="{FF2B5EF4-FFF2-40B4-BE49-F238E27FC236}">
                <a16:creationId xmlns:a16="http://schemas.microsoft.com/office/drawing/2014/main" id="{9DF6FA78-DFA5-3700-E647-41ED85403E2D}"/>
              </a:ext>
            </a:extLst>
          </p:cNvPr>
          <p:cNvSpPr txBox="1">
            <a:spLocks/>
          </p:cNvSpPr>
          <p:nvPr/>
        </p:nvSpPr>
        <p:spPr>
          <a:xfrm rot="5400000">
            <a:off x="10584560" y="3248602"/>
            <a:ext cx="2111678" cy="5880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sz="2000" kern="0" dirty="0"/>
              <a:t>Současná studie</a:t>
            </a:r>
          </a:p>
        </p:txBody>
      </p:sp>
    </p:spTree>
    <p:extLst>
      <p:ext uri="{BB962C8B-B14F-4D97-AF65-F5344CB8AC3E}">
        <p14:creationId xmlns:p14="http://schemas.microsoft.com/office/powerpoint/2010/main" val="135806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69AB3-7C6A-9665-A37F-53CE97B9E8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Berdyaev, </a:t>
            </a:r>
            <a:r>
              <a:rPr lang="cs-CZ" dirty="0"/>
              <a:t>N. (1949).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divine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dirty="0"/>
              <a:t>. </a:t>
            </a:r>
            <a:r>
              <a:rPr lang="cs-CZ" dirty="0" err="1"/>
              <a:t>Geoffrey</a:t>
            </a:r>
            <a:r>
              <a:rPr lang="cs-CZ" dirty="0"/>
              <a:t> </a:t>
            </a:r>
            <a:r>
              <a:rPr lang="cs-CZ" dirty="0" err="1"/>
              <a:t>Bles</a:t>
            </a:r>
            <a:r>
              <a:rPr lang="cs-CZ" dirty="0"/>
              <a:t>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829E70-5051-C49C-2777-4D584D1F3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034" name="Text Placeholder 3">
            <a:extLst>
              <a:ext uri="{FF2B5EF4-FFF2-40B4-BE49-F238E27FC236}">
                <a16:creationId xmlns:a16="http://schemas.microsoft.com/office/drawing/2014/main" id="{FF9EA8AC-EF38-925D-D2CF-8D079DE34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r>
              <a:rPr lang="cs-CZ" dirty="0"/>
              <a:t>… a proto je potřeba vědět, jak mají citace těchto typů zdrojů „vypadat“.</a:t>
            </a:r>
            <a:endParaRPr lang="en-US" dirty="0"/>
          </a:p>
        </p:txBody>
      </p:sp>
      <p:sp>
        <p:nvSpPr>
          <p:cNvPr id="1033" name="Title 4">
            <a:extLst>
              <a:ext uri="{FF2B5EF4-FFF2-40B4-BE49-F238E27FC236}">
                <a16:creationId xmlns:a16="http://schemas.microsoft.com/office/drawing/2014/main" id="{1D95E9A7-C16D-FBD3-F63B-D2939608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Které zdroje citujeme nejčastěji?</a:t>
            </a:r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869B894-EA94-4325-AC0A-FD87D7372D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00" y="2152057"/>
            <a:ext cx="10753200" cy="255388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5565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C3E78-812E-0B61-E14F-E993E368A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07D137-3D67-C15E-28CC-28CA44039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6E8BEB9-8F2A-7E5A-5CD2-BF166600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C12AD1-5C14-3C05-D794-0F892DE2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/>
              <a:t>V textu:</a:t>
            </a:r>
          </a:p>
          <a:p>
            <a:pPr marL="72000" indent="0">
              <a:buNone/>
            </a:pPr>
            <a:r>
              <a:rPr lang="cs-CZ" sz="2000" dirty="0" err="1"/>
              <a:t>Crompton</a:t>
            </a:r>
            <a:r>
              <a:rPr lang="cs-CZ" sz="2000" dirty="0"/>
              <a:t> et al. (2020) / </a:t>
            </a:r>
            <a:r>
              <a:rPr lang="cs-CZ" sz="2000" dirty="0" err="1"/>
              <a:t>Crompton</a:t>
            </a:r>
            <a:r>
              <a:rPr lang="cs-CZ" sz="2000" dirty="0"/>
              <a:t> a kol. (2020) / </a:t>
            </a:r>
            <a:r>
              <a:rPr lang="cs-CZ" sz="2000" dirty="0" err="1"/>
              <a:t>Crompton</a:t>
            </a:r>
            <a:r>
              <a:rPr lang="cs-CZ" sz="2000" dirty="0"/>
              <a:t> a kolegové (2020) zjistili, že…</a:t>
            </a:r>
            <a:endParaRPr lang="cs-CZ" sz="2000" b="1" dirty="0"/>
          </a:p>
          <a:p>
            <a:pPr marL="72000" indent="0">
              <a:buNone/>
            </a:pPr>
            <a:r>
              <a:rPr lang="cs-CZ" sz="2000" dirty="0"/>
              <a:t>Dva lidé s poruchou autistického spektra (PAS) si informace předali efektivněji než dyády tvořené jedním člověkem s PAS a jedním </a:t>
            </a:r>
            <a:r>
              <a:rPr lang="cs-CZ" sz="2000" dirty="0" err="1"/>
              <a:t>neurotypickým</a:t>
            </a:r>
            <a:r>
              <a:rPr lang="cs-CZ" sz="2000" dirty="0"/>
              <a:t> člověkem (</a:t>
            </a:r>
            <a:r>
              <a:rPr lang="cs-CZ" sz="2000" dirty="0" err="1"/>
              <a:t>Crompton</a:t>
            </a:r>
            <a:r>
              <a:rPr lang="cs-CZ" sz="2000" dirty="0"/>
              <a:t> et al., 2020</a:t>
            </a:r>
            <a:r>
              <a:rPr lang="en-US" sz="2000" dirty="0"/>
              <a:t>). </a:t>
            </a:r>
            <a:endParaRPr lang="cs-CZ" sz="2000" dirty="0"/>
          </a:p>
          <a:p>
            <a:pPr marL="72000" indent="0">
              <a:buNone/>
            </a:pPr>
            <a:endParaRPr lang="cs-CZ" sz="2000" b="1" dirty="0"/>
          </a:p>
          <a:p>
            <a:pPr marL="72000" indent="0">
              <a:buNone/>
            </a:pPr>
            <a:r>
              <a:rPr lang="cs-CZ" sz="2000" b="1" dirty="0"/>
              <a:t>V seznamu literatury: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Crompton, C. J., Ropar, D., Evans-Williams, C. V., Flynn, E. G., &amp; Fletcher-Watson, S. (2020). Autistic peer-to-peer information transfer is highly effective. </a:t>
            </a:r>
            <a:r>
              <a:rPr lang="en-US" sz="1800" i="1" dirty="0"/>
              <a:t>Autism: The International Journal of Research &amp; Practice, 24</a:t>
            </a:r>
            <a:r>
              <a:rPr lang="en-US" sz="1800" dirty="0"/>
              <a:t>(7), 1704–1712. </a:t>
            </a:r>
            <a:r>
              <a:rPr lang="en-US" sz="1800" dirty="0">
                <a:hlinkClick r:id="rId2"/>
              </a:rPr>
              <a:t>https://doi.org/10.1177/1362361320919286</a:t>
            </a:r>
            <a:r>
              <a:rPr lang="cs-CZ" sz="1800" dirty="0"/>
              <a:t> </a:t>
            </a:r>
          </a:p>
          <a:p>
            <a:pPr marL="7200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175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C3E78-812E-0B61-E14F-E993E368A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PSYb2980 Základy akademického čtení a psaní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07D137-3D67-C15E-28CC-28CA44039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6E8BEB9-8F2A-7E5A-5CD2-BF166600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3C12AD1-5C14-3C05-D794-0F892DE2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0745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/>
              <a:t>V textu:</a:t>
            </a:r>
          </a:p>
          <a:p>
            <a:pPr marL="72000" indent="0">
              <a:buNone/>
            </a:pPr>
            <a:r>
              <a:rPr lang="cs-CZ" sz="2400" dirty="0"/>
              <a:t>Podle </a:t>
            </a:r>
            <a:r>
              <a:rPr lang="cs-CZ" sz="2400" dirty="0" err="1"/>
              <a:t>Lazaruse</a:t>
            </a:r>
            <a:r>
              <a:rPr lang="cs-CZ" sz="2400" dirty="0"/>
              <a:t> a </a:t>
            </a:r>
            <a:r>
              <a:rPr lang="cs-CZ" sz="2400" dirty="0" err="1"/>
              <a:t>Folkmana</a:t>
            </a:r>
            <a:r>
              <a:rPr lang="cs-CZ" sz="2400" dirty="0"/>
              <a:t> (1984) existuje několik strategií pro zvládání stresu. </a:t>
            </a:r>
          </a:p>
          <a:p>
            <a:pPr marL="72000" indent="0">
              <a:buNone/>
            </a:pPr>
            <a:r>
              <a:rPr lang="cs-CZ" sz="2400" dirty="0"/>
              <a:t>Stres lze zvládat pomocí několika různých strategií (</a:t>
            </a:r>
            <a:r>
              <a:rPr lang="cs-CZ" sz="2400" dirty="0" err="1"/>
              <a:t>Lazarus</a:t>
            </a:r>
            <a:r>
              <a:rPr lang="cs-CZ" sz="2400" dirty="0"/>
              <a:t> &amp; </a:t>
            </a:r>
            <a:r>
              <a:rPr lang="cs-CZ" sz="2400" dirty="0" err="1"/>
              <a:t>Folkman</a:t>
            </a:r>
            <a:r>
              <a:rPr lang="cs-CZ" sz="2400" dirty="0"/>
              <a:t>, 1984).</a:t>
            </a:r>
          </a:p>
          <a:p>
            <a:pPr marL="72000" indent="0">
              <a:buNone/>
            </a:pPr>
            <a:endParaRPr lang="cs-CZ" sz="2400" b="1" dirty="0"/>
          </a:p>
          <a:p>
            <a:pPr marL="72000" indent="0">
              <a:buNone/>
            </a:pPr>
            <a:r>
              <a:rPr lang="cs-CZ" sz="2400" b="1" dirty="0"/>
              <a:t>V seznamu literatury:</a:t>
            </a:r>
          </a:p>
          <a:p>
            <a:pPr marL="72000" indent="0">
              <a:buNone/>
            </a:pPr>
            <a:r>
              <a:rPr lang="en-US" sz="2400" dirty="0"/>
              <a:t>Lazarus, R. S., &amp; Folkman, S. (1984). </a:t>
            </a:r>
            <a:r>
              <a:rPr lang="en-US" sz="2400" i="1" dirty="0"/>
              <a:t>Stress, appraisal, and coping</a:t>
            </a:r>
            <a:r>
              <a:rPr lang="en-US" sz="2400" dirty="0"/>
              <a:t>. Springer. </a:t>
            </a:r>
            <a:endParaRPr lang="cs-CZ" sz="2400" dirty="0"/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216238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529</TotalTime>
  <Words>2753</Words>
  <Application>Microsoft Office PowerPoint</Application>
  <PresentationFormat>Širokoúhlá obrazovka</PresentationFormat>
  <Paragraphs>353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Aptos</vt:lpstr>
      <vt:lpstr>Arial</vt:lpstr>
      <vt:lpstr>Tahoma</vt:lpstr>
      <vt:lpstr>Wingdings</vt:lpstr>
      <vt:lpstr>Prezentace_MU_CZ</vt:lpstr>
      <vt:lpstr>Formální požadavky akademických textů</vt:lpstr>
      <vt:lpstr>První verze Introduction</vt:lpstr>
      <vt:lpstr>Jaká má být struktura Introducton?</vt:lpstr>
      <vt:lpstr>Prezentace aplikace PowerPoint</vt:lpstr>
      <vt:lpstr>Prezentace aplikace PowerPoint</vt:lpstr>
      <vt:lpstr>Prezentace aplikace PowerPoint</vt:lpstr>
      <vt:lpstr>Které zdroje citujeme nejčastěji?</vt:lpstr>
      <vt:lpstr>Článek</vt:lpstr>
      <vt:lpstr>Kniha</vt:lpstr>
      <vt:lpstr>Kapitola v knize</vt:lpstr>
      <vt:lpstr>Používáte citační manažer?</vt:lpstr>
      <vt:lpstr>Citační manažery</vt:lpstr>
      <vt:lpstr>Zotero vs. Mendeley</vt:lpstr>
      <vt:lpstr>Zotero vs. Mendeley</vt:lpstr>
      <vt:lpstr>Prezentace aplikace PowerPoint</vt:lpstr>
      <vt:lpstr>Prezentace aplikace PowerPoint</vt:lpstr>
      <vt:lpstr>Prezentace aplikace PowerPoint</vt:lpstr>
      <vt:lpstr>Garbage in, garbage out</vt:lpstr>
      <vt:lpstr>Základní otázky</vt:lpstr>
      <vt:lpstr>Prezentace aplikace PowerPoint</vt:lpstr>
      <vt:lpstr>Citace </vt:lpstr>
      <vt:lpstr>Prezentace aplikace PowerPoint</vt:lpstr>
      <vt:lpstr>Citace </vt:lpstr>
      <vt:lpstr>Aktivita:   Srovnání dvou verzí textu  (formální rozdíly)</vt:lpstr>
      <vt:lpstr>Jak staré by měly být použité zdroje?</vt:lpstr>
      <vt:lpstr>Příklad 1: Instagram</vt:lpstr>
      <vt:lpstr>Příklad 2: Klasická teorie</vt:lpstr>
      <vt:lpstr>Sekundární citace</vt:lpstr>
      <vt:lpstr>Sekundární citace: Příklad</vt:lpstr>
      <vt:lpstr>Kam citace umisťovat?</vt:lpstr>
      <vt:lpstr>Q&amp;A</vt:lpstr>
      <vt:lpstr>Jak citovat údaje z Českého statistického úřadu?</vt:lpstr>
      <vt:lpstr>Příklad: Statistická ročenka</vt:lpstr>
      <vt:lpstr>Příklad: Údaje, které se mohou změnit</vt:lpstr>
      <vt:lpstr>Příklad: Pohyb obyvatel (předběžná hodnota)</vt:lpstr>
      <vt:lpstr>Proč nepoužívat jako zdroje učebnice?</vt:lpstr>
      <vt:lpstr>Proč nepoužívat jako zdroje učebnice?</vt:lpstr>
      <vt:lpstr>Jak poznat kvalitní časopis?</vt:lpstr>
      <vt:lpstr>Jak poznat kvalitní časopis?</vt:lpstr>
      <vt:lpstr>Jak poznat kvalitní časopis?</vt:lpstr>
      <vt:lpstr>Nejčastější chyby</vt:lpstr>
      <vt:lpstr>Nejčastější chyby: Obsah</vt:lpstr>
      <vt:lpstr>Nejčastější chyby: Citace v textu</vt:lpstr>
      <vt:lpstr>Nejčastější chyby: Seznam literatury</vt:lpstr>
      <vt:lpstr>Nejčastější chyby: Stylistické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Fikrlová Jana</dc:creator>
  <cp:lastModifiedBy>Fikrlová Jana</cp:lastModifiedBy>
  <cp:revision>26</cp:revision>
  <cp:lastPrinted>1601-01-01T00:00:00Z</cp:lastPrinted>
  <dcterms:created xsi:type="dcterms:W3CDTF">2024-03-19T07:33:42Z</dcterms:created>
  <dcterms:modified xsi:type="dcterms:W3CDTF">2024-04-01T14:08:15Z</dcterms:modified>
</cp:coreProperties>
</file>