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87" r:id="rId2"/>
    <p:sldId id="486" r:id="rId3"/>
    <p:sldId id="273" r:id="rId4"/>
    <p:sldId id="488" r:id="rId5"/>
    <p:sldId id="261" r:id="rId6"/>
    <p:sldId id="489" r:id="rId7"/>
    <p:sldId id="490" r:id="rId8"/>
    <p:sldId id="491" r:id="rId9"/>
    <p:sldId id="322" r:id="rId10"/>
    <p:sldId id="492" r:id="rId11"/>
    <p:sldId id="256" r:id="rId12"/>
    <p:sldId id="258" r:id="rId13"/>
    <p:sldId id="257" r:id="rId14"/>
    <p:sldId id="259" r:id="rId15"/>
    <p:sldId id="289" r:id="rId16"/>
    <p:sldId id="267" r:id="rId17"/>
    <p:sldId id="274" r:id="rId18"/>
    <p:sldId id="288" r:id="rId19"/>
    <p:sldId id="470" r:id="rId20"/>
    <p:sldId id="473" r:id="rId21"/>
    <p:sldId id="471" r:id="rId22"/>
    <p:sldId id="495" r:id="rId23"/>
    <p:sldId id="494" r:id="rId24"/>
    <p:sldId id="472" r:id="rId25"/>
    <p:sldId id="493" r:id="rId26"/>
    <p:sldId id="474" r:id="rId27"/>
    <p:sldId id="496" r:id="rId28"/>
    <p:sldId id="497" r:id="rId29"/>
    <p:sldId id="291" r:id="rId30"/>
    <p:sldId id="292" r:id="rId3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37" d="100"/>
          <a:sy n="137" d="100"/>
        </p:scale>
        <p:origin x="11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7653D1-8567-40CD-B103-F1F0291BF8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3B2054A-22D1-4F97-8508-E43289C996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8823B84-0C0D-4082-83BB-6E8DC90BA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B22E3-CB9B-4C99-B3E1-8103E2524F06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2ED61F-F7CD-4130-8EA2-9A07DF695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FAB07E2-9E5E-4915-BD9A-D22F1359A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C8589-791D-4B91-8CB4-F92722FA6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08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363225-CA92-49EF-A5C3-F8A252D79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DF04DDA-C06D-4C76-9B65-D404400416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A033277-0448-4731-B285-F527109D9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B22E3-CB9B-4C99-B3E1-8103E2524F06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1ABC771-E0E2-4560-B631-F677144AE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C3656B5-9AC8-41BB-ACDA-3B147852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C8589-791D-4B91-8CB4-F92722FA6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798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865C4ED-1CF2-4B3F-BCFD-02936BF38F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BFFBAF2-AF70-4F3C-A461-EFE00513B3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94AB8FF-C740-4986-8579-3D7F47DE7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B22E3-CB9B-4C99-B3E1-8103E2524F06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62008C1-BAC9-4BC2-9682-25C59D47A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0FEE653-4CCB-43E6-8E29-26B358A44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C8589-791D-4B91-8CB4-F92722FA6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371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F83C5C-F0DE-4D6E-9500-6B983E3C3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BA902E-F19B-4ED8-9512-0439A43943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1D9B71A-44CC-48C0-BFFF-78B5F813A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B22E3-CB9B-4C99-B3E1-8103E2524F06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4426E9D-835C-4A56-A077-1AD7F25F7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74D4DF-F913-4674-97D2-155B1F20A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C8589-791D-4B91-8CB4-F92722FA6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775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25508C-25C3-40F8-958D-820057AB0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36487D6-34BA-44F2-A463-F8D91669A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977183A-5E69-4889-A00D-BA3E847C8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B22E3-CB9B-4C99-B3E1-8103E2524F06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CB93286-8BDE-4DF5-92D1-EF015AF79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D3C59A1-3A03-4857-B724-6D6CB9CA0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C8589-791D-4B91-8CB4-F92722FA6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912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0B39F2-AA9A-491C-8B1A-17C6455D7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C31923-6FE1-4984-BA66-3FAECC0BE5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37376D1-D5BC-4550-9862-D40451B123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823C44C-09AE-472B-991F-7B9E3C136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B22E3-CB9B-4C99-B3E1-8103E2524F06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2C7BBF9-8AEF-402F-9098-257660819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AABC813-79BD-47B2-99EB-B083475CA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C8589-791D-4B91-8CB4-F92722FA6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64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E27282-3AA7-4028-B8F4-115D8AB70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47C6D64-BD84-49C6-BB7F-C51269FC2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911E290-F3EF-4BE7-BDD2-0BB0454B0F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690940F-9B3B-4B2B-8EF9-4B991AB28E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DC3CA99-B592-4952-858E-B0139DAD93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334F4D9-D831-4CAD-B2B3-49F9DD008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B22E3-CB9B-4C99-B3E1-8103E2524F06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50B5F8B-F9AA-46EA-8B5C-4FE9B8A1B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B5AB3C4-210C-4710-A1C8-9E724B079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C8589-791D-4B91-8CB4-F92722FA6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741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87155F-294F-4EC7-B2E0-168660AA3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08A2FFD-0A44-46BE-8336-8A3EEBD43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B22E3-CB9B-4C99-B3E1-8103E2524F06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8C227C3-749B-4DBB-92F4-6B560099F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9F16E0D-D3B6-4636-A6DB-5E996CD7D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C8589-791D-4B91-8CB4-F92722FA6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53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4FA69CD-3285-4255-8170-811CAF9BE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B22E3-CB9B-4C99-B3E1-8103E2524F06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AB8B03A-60FB-44E2-ABF5-D7A4B6EEA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8034C0A-95F7-4FAC-B955-D27A7E6B1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C8589-791D-4B91-8CB4-F92722FA6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328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DB708F-10A7-4A2B-8EC6-C87631FDE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B0A0AB-592B-41AD-8148-46A571B1D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A12A984-F84B-4654-B002-DD3C2EAB63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0C3ADC7-13CF-4658-BD62-C71D0B479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B22E3-CB9B-4C99-B3E1-8103E2524F06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FC9332D-177D-483E-A414-D81E07777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922BD3F-B3D8-4789-8FCA-837903AF0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C8589-791D-4B91-8CB4-F92722FA6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994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11FD3-ECDC-48FD-B36B-F0793D84E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6B450EC-549A-4D76-85F8-1B29EA571D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3003F2E-289F-4D59-89E6-B39E2450F3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4B8E9F1-DC45-44DC-8304-12D9DA5BD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B22E3-CB9B-4C99-B3E1-8103E2524F06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DAD3491-ED39-40FC-8159-7742EA48C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24A8CEB-81D7-402A-B660-13861E0D0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C8589-791D-4B91-8CB4-F92722FA6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00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F422AD0-261B-485A-86CF-2C18A9F29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1DCCB29-8793-4AA9-B71A-21AD6001E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CC52625-F4B7-4121-9666-7C010E1D84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B22E3-CB9B-4C99-B3E1-8103E2524F06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0412ED3-99B0-46EF-9031-6C1CB2549F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67642A-C641-4A7A-825C-33C111A01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C8589-791D-4B91-8CB4-F92722FA6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19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tlasofeuropeanvalues.eu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uropeansocialsurvey.org/about/singlenew.html?a=/about/news/essnews0077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hyperlink" Target="https://www.europeansocialsurvey.org/sites/default/files/2023-06/ESS1_9_select_findings.pdf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opeansocialsurvey.org/sites/default/files/2023-06/ESS1-3_findings_booklet.pdf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clima/sites/clima/files/support/docs/report_2019_en.pdf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uropa.eu/eurobarometer/screen/home" TargetMode="Externa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hyperlink" Target="https://europa.eu/eurobarometer/api/deliverable/download/file?deliverableId=91574" TargetMode="Externa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Výsledek obrázku pro alberto frič čerwuiš">
            <a:extLst>
              <a:ext uri="{FF2B5EF4-FFF2-40B4-BE49-F238E27FC236}">
                <a16:creationId xmlns:a16="http://schemas.microsoft.com/office/drawing/2014/main" id="{D82C1AF8-5B81-4DFE-82F8-8EF89600F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76" t="-109" r="452" b="15408"/>
          <a:stretch/>
        </p:blipFill>
        <p:spPr bwMode="auto">
          <a:xfrm>
            <a:off x="-698500" y="0"/>
            <a:ext cx="11518900" cy="446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Freeform: Shape 44">
            <a:extLst>
              <a:ext uri="{FF2B5EF4-FFF2-40B4-BE49-F238E27FC236}">
                <a16:creationId xmlns:a16="http://schemas.microsoft.com/office/drawing/2014/main" id="{303CC970-4826-4CED-8063-0FB6766354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286518" y="4564049"/>
            <a:ext cx="3905483" cy="2293951"/>
          </a:xfrm>
          <a:custGeom>
            <a:avLst/>
            <a:gdLst>
              <a:gd name="connsiteX0" fmla="*/ 0 w 3905483"/>
              <a:gd name="connsiteY0" fmla="*/ 2293951 h 2293951"/>
              <a:gd name="connsiteX1" fmla="*/ 3905483 w 3905483"/>
              <a:gd name="connsiteY1" fmla="*/ 2293951 h 2293951"/>
              <a:gd name="connsiteX2" fmla="*/ 3905483 w 3905483"/>
              <a:gd name="connsiteY2" fmla="*/ 0 h 2293951"/>
              <a:gd name="connsiteX3" fmla="*/ 2479521 w 3905483"/>
              <a:gd name="connsiteY3" fmla="*/ 0 h 2293951"/>
              <a:gd name="connsiteX4" fmla="*/ 1739055 w 3905483"/>
              <a:gd name="connsiteY4" fmla="*/ 0 h 2293951"/>
              <a:gd name="connsiteX5" fmla="*/ 1737976 w 3905483"/>
              <a:gd name="connsiteY5" fmla="*/ 2332 h 2293951"/>
              <a:gd name="connsiteX6" fmla="*/ 1061319 w 3905483"/>
              <a:gd name="connsiteY6" fmla="*/ 2332 h 22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05483" h="2293951">
                <a:moveTo>
                  <a:pt x="0" y="2293951"/>
                </a:moveTo>
                <a:lnTo>
                  <a:pt x="3905483" y="2293951"/>
                </a:lnTo>
                <a:lnTo>
                  <a:pt x="3905483" y="0"/>
                </a:lnTo>
                <a:lnTo>
                  <a:pt x="2479521" y="0"/>
                </a:lnTo>
                <a:lnTo>
                  <a:pt x="1739055" y="0"/>
                </a:lnTo>
                <a:lnTo>
                  <a:pt x="1737976" y="2332"/>
                </a:lnTo>
                <a:lnTo>
                  <a:pt x="1061319" y="2332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Freeform: Shape 46">
            <a:extLst>
              <a:ext uri="{FF2B5EF4-FFF2-40B4-BE49-F238E27FC236}">
                <a16:creationId xmlns:a16="http://schemas.microsoft.com/office/drawing/2014/main" id="{14490D63-3365-45CC-AC50-705C1B768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4564049"/>
            <a:ext cx="9110805" cy="2293951"/>
          </a:xfrm>
          <a:custGeom>
            <a:avLst/>
            <a:gdLst>
              <a:gd name="connsiteX0" fmla="*/ 0 w 9110805"/>
              <a:gd name="connsiteY0" fmla="*/ 2293951 h 2293951"/>
              <a:gd name="connsiteX1" fmla="*/ 107316 w 9110805"/>
              <a:gd name="connsiteY1" fmla="*/ 2293951 h 2293951"/>
              <a:gd name="connsiteX2" fmla="*/ 7277190 w 9110805"/>
              <a:gd name="connsiteY2" fmla="*/ 2293951 h 2293951"/>
              <a:gd name="connsiteX3" fmla="*/ 8048407 w 9110805"/>
              <a:gd name="connsiteY3" fmla="*/ 2293951 h 2293951"/>
              <a:gd name="connsiteX4" fmla="*/ 9110805 w 9110805"/>
              <a:gd name="connsiteY4" fmla="*/ 0 h 2293951"/>
              <a:gd name="connsiteX5" fmla="*/ 8339588 w 9110805"/>
              <a:gd name="connsiteY5" fmla="*/ 0 h 2293951"/>
              <a:gd name="connsiteX6" fmla="*/ 107316 w 9110805"/>
              <a:gd name="connsiteY6" fmla="*/ 0 h 2293951"/>
              <a:gd name="connsiteX7" fmla="*/ 0 w 9110805"/>
              <a:gd name="connsiteY7" fmla="*/ 0 h 22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10805" h="2293951">
                <a:moveTo>
                  <a:pt x="0" y="2293951"/>
                </a:moveTo>
                <a:lnTo>
                  <a:pt x="107316" y="2293951"/>
                </a:lnTo>
                <a:lnTo>
                  <a:pt x="7277190" y="2293951"/>
                </a:lnTo>
                <a:lnTo>
                  <a:pt x="8048407" y="2293951"/>
                </a:lnTo>
                <a:lnTo>
                  <a:pt x="9110805" y="0"/>
                </a:lnTo>
                <a:lnTo>
                  <a:pt x="8339588" y="0"/>
                </a:lnTo>
                <a:lnTo>
                  <a:pt x="107316" y="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6C1A83D-AE92-45ED-8384-F30A268180CD}"/>
              </a:ext>
            </a:extLst>
          </p:cNvPr>
          <p:cNvSpPr txBox="1"/>
          <p:nvPr/>
        </p:nvSpPr>
        <p:spPr>
          <a:xfrm>
            <a:off x="243057" y="4879699"/>
            <a:ext cx="7324852" cy="16626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700" b="1" dirty="0">
                <a:solidFill>
                  <a:srgbClr val="FFFFFF"/>
                </a:solidFill>
                <a:ea typeface="+mj-ea"/>
                <a:cs typeface="+mj-cs"/>
              </a:rPr>
              <a:t>TECHNIKY</a:t>
            </a:r>
            <a:r>
              <a:rPr lang="cs-CZ" sz="6700" b="1" dirty="0">
                <a:solidFill>
                  <a:srgbClr val="FFFFFF"/>
                </a:solidFill>
                <a:ea typeface="+mj-ea"/>
                <a:cs typeface="+mj-cs"/>
              </a:rPr>
              <a:t> KVANTITATIVNÍHO</a:t>
            </a:r>
            <a:r>
              <a:rPr lang="en-US" sz="6700" b="1" dirty="0">
                <a:solidFill>
                  <a:srgbClr val="FFFFFF"/>
                </a:solidFill>
                <a:ea typeface="+mj-ea"/>
                <a:cs typeface="+mj-cs"/>
              </a:rPr>
              <a:t> VÝZKUMU V SOCIÁLNÍCH VĚDÁCH</a:t>
            </a:r>
            <a:endParaRPr lang="cs-CZ" sz="6700" b="1" dirty="0">
              <a:solidFill>
                <a:srgbClr val="FFFFFF"/>
              </a:solidFill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cs-CZ" sz="4800" b="1" dirty="0">
              <a:solidFill>
                <a:srgbClr val="FFFFFF"/>
              </a:solidFill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4800" b="1" dirty="0">
                <a:solidFill>
                  <a:srgbClr val="FFFFFF"/>
                </a:solidFill>
                <a:ea typeface="+mj-ea"/>
                <a:cs typeface="+mj-cs"/>
              </a:rPr>
              <a:t>(SE ZAMĚŘENÍM NA VÝBĚROVÉ ŠETŘENÍ)</a:t>
            </a:r>
            <a:endParaRPr lang="en-US" sz="4800" b="1" dirty="0">
              <a:solidFill>
                <a:srgbClr val="FFFFFF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74498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420C7C0-163F-A733-596D-B005B1381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971" y="118965"/>
            <a:ext cx="6890192" cy="662006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A0062A7-C4E4-F1BA-FBB0-9F4B0270995D}"/>
              </a:ext>
            </a:extLst>
          </p:cNvPr>
          <p:cNvSpPr txBox="1"/>
          <p:nvPr/>
        </p:nvSpPr>
        <p:spPr>
          <a:xfrm>
            <a:off x="116165" y="735777"/>
            <a:ext cx="223001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NEBO TAKTO…</a:t>
            </a:r>
          </a:p>
        </p:txBody>
      </p:sp>
    </p:spTree>
    <p:extLst>
      <p:ext uri="{BB962C8B-B14F-4D97-AF65-F5344CB8AC3E}">
        <p14:creationId xmlns:p14="http://schemas.microsoft.com/office/powerpoint/2010/main" val="1996827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39E86E8-F4FF-F208-DA58-BE497AD40800}"/>
              </a:ext>
            </a:extLst>
          </p:cNvPr>
          <p:cNvSpPr txBox="1"/>
          <p:nvPr/>
        </p:nvSpPr>
        <p:spPr>
          <a:xfrm>
            <a:off x="1008272" y="1077564"/>
            <a:ext cx="7363752" cy="2849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cs-CZ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Strukturované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typické pro kvantitativní přístupy, nicméně mohou se hodit i v kvalitativním výzkumu (obvykle například u základního přehledu o respondentovi)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endParaRPr lang="cs-CZ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cs-CZ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Polostrukturované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připravený scénář rozhovoru</a:t>
            </a: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cs-CZ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Nestrukturované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volný rozhovor o tématu</a:t>
            </a: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Narativní – důraz na příběh</a:t>
            </a: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06289A0-D4CD-C7AF-A532-09D03DEDA547}"/>
              </a:ext>
            </a:extLst>
          </p:cNvPr>
          <p:cNvSpPr txBox="1"/>
          <p:nvPr/>
        </p:nvSpPr>
        <p:spPr>
          <a:xfrm>
            <a:off x="914884" y="4669425"/>
            <a:ext cx="4882317" cy="20313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cs-CZ" dirty="0"/>
          </a:p>
          <a:p>
            <a:r>
              <a:rPr lang="cs-CZ" b="1" dirty="0"/>
              <a:t>Strukturovanost:</a:t>
            </a:r>
          </a:p>
          <a:p>
            <a:endParaRPr lang="cs-CZ" dirty="0"/>
          </a:p>
          <a:p>
            <a:r>
              <a:rPr lang="cs-CZ" dirty="0"/>
              <a:t>Do jaké míry je průběh rozhovoru připraven, jak přesně mám formulované otázky, jak na sebe navazují</a:t>
            </a:r>
          </a:p>
          <a:p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7610FE2-830C-86DA-B527-D48EF348FEA3}"/>
              </a:ext>
            </a:extLst>
          </p:cNvPr>
          <p:cNvSpPr txBox="1"/>
          <p:nvPr/>
        </p:nvSpPr>
        <p:spPr>
          <a:xfrm>
            <a:off x="6041632" y="4669425"/>
            <a:ext cx="5254325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cs-CZ" dirty="0"/>
          </a:p>
          <a:p>
            <a:r>
              <a:rPr lang="cs-CZ" b="1" dirty="0"/>
              <a:t>Standardizace:</a:t>
            </a:r>
          </a:p>
          <a:p>
            <a:endParaRPr lang="cs-CZ" dirty="0"/>
          </a:p>
          <a:p>
            <a:r>
              <a:rPr lang="cs-CZ" dirty="0"/>
              <a:t>Do jaké míry se snažím o podobnou/srovnatelnou interakci s každým dotazovaným</a:t>
            </a:r>
          </a:p>
          <a:p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893A76F-C279-BAD8-20F3-71F983041DBE}"/>
              </a:ext>
            </a:extLst>
          </p:cNvPr>
          <p:cNvSpPr txBox="1"/>
          <p:nvPr/>
        </p:nvSpPr>
        <p:spPr>
          <a:xfrm>
            <a:off x="881785" y="4145274"/>
            <a:ext cx="9371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Tyto aspekty spolu úzce souvisejí, nicméně rozlišoval bych mezi strukturovaností a standardizací: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D962577-79DE-9222-380F-A2067593A859}"/>
              </a:ext>
            </a:extLst>
          </p:cNvPr>
          <p:cNvSpPr txBox="1">
            <a:spLocks/>
          </p:cNvSpPr>
          <p:nvPr/>
        </p:nvSpPr>
        <p:spPr>
          <a:xfrm>
            <a:off x="360425" y="174056"/>
            <a:ext cx="11362414" cy="68484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/>
              <a:t>Blíže ke strukturovanosti a standardizaci</a:t>
            </a:r>
          </a:p>
        </p:txBody>
      </p:sp>
    </p:spTree>
    <p:extLst>
      <p:ext uri="{BB962C8B-B14F-4D97-AF65-F5344CB8AC3E}">
        <p14:creationId xmlns:p14="http://schemas.microsoft.com/office/powerpoint/2010/main" val="1846010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B894478-4E2C-59F8-A354-CCD1C5A42AEC}"/>
              </a:ext>
            </a:extLst>
          </p:cNvPr>
          <p:cNvSpPr txBox="1"/>
          <p:nvPr/>
        </p:nvSpPr>
        <p:spPr>
          <a:xfrm>
            <a:off x="780661" y="1077686"/>
            <a:ext cx="6079884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Koncept komunikačního partnerství / </a:t>
            </a:r>
            <a:r>
              <a:rPr lang="cs-CZ" sz="2400" b="1" dirty="0" err="1"/>
              <a:t>nehierarchický</a:t>
            </a:r>
            <a:r>
              <a:rPr lang="cs-CZ" sz="2400" b="1" dirty="0"/>
              <a:t> přístup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Impuls feministické metodologie – promýšlení subjekt / objektového vztahu ve výzkumu</a:t>
            </a:r>
          </a:p>
          <a:p>
            <a:endParaRPr lang="cs-CZ" dirty="0"/>
          </a:p>
          <a:p>
            <a:r>
              <a:rPr lang="cs-CZ" dirty="0"/>
              <a:t>Komunikační partner jako expert informující mne o daném jevu, zkušenosti, kultuře…</a:t>
            </a:r>
          </a:p>
          <a:p>
            <a:endParaRPr lang="cs-CZ" dirty="0"/>
          </a:p>
          <a:p>
            <a:r>
              <a:rPr lang="cs-CZ" dirty="0"/>
              <a:t>Spolupráce na interpretaci – dobrat se společně významu</a:t>
            </a:r>
          </a:p>
          <a:p>
            <a:endParaRPr lang="cs-CZ" dirty="0"/>
          </a:p>
          <a:p>
            <a:r>
              <a:rPr lang="cs-CZ" dirty="0"/>
              <a:t>Dávání hlasu – zprostředkování zkušenosti dotázaných</a:t>
            </a:r>
          </a:p>
          <a:p>
            <a:endParaRPr lang="cs-CZ" dirty="0"/>
          </a:p>
          <a:p>
            <a:r>
              <a:rPr lang="cs-CZ" dirty="0" err="1"/>
              <a:t>Empowerment</a:t>
            </a:r>
            <a:r>
              <a:rPr lang="cs-CZ" dirty="0"/>
              <a:t> – posílení skrze sdílení zkušenosti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3" name="Picture 6" descr="Výsledek obrázku pro ETHNOGRAPHY">
            <a:extLst>
              <a:ext uri="{FF2B5EF4-FFF2-40B4-BE49-F238E27FC236}">
                <a16:creationId xmlns:a16="http://schemas.microsoft.com/office/drawing/2014/main" id="{6509B407-1E18-6453-7F7D-622B3636C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30" y="242078"/>
            <a:ext cx="3681809" cy="242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Výsledek obrázku pro KMENY">
            <a:extLst>
              <a:ext uri="{FF2B5EF4-FFF2-40B4-BE49-F238E27FC236}">
                <a16:creationId xmlns:a16="http://schemas.microsoft.com/office/drawing/2014/main" id="{57D38F5C-4045-990B-0327-CB4AFD19C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30" y="2974598"/>
            <a:ext cx="3718268" cy="371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0885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87F643D4-E89E-5262-67D2-99192D1BBED9}"/>
              </a:ext>
            </a:extLst>
          </p:cNvPr>
          <p:cNvSpPr txBox="1"/>
          <p:nvPr/>
        </p:nvSpPr>
        <p:spPr>
          <a:xfrm>
            <a:off x="186613" y="374477"/>
            <a:ext cx="7562462" cy="620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Typy rozhovorů podle komunikačních partnerů:</a:t>
            </a:r>
            <a:endParaRPr lang="cs-CZ" sz="2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cs-CZ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Individuální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(případně individuální opakovaný)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endParaRPr lang="cs-CZ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cs-CZ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Individuální opakované 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pokud je desig</a:t>
            </a:r>
            <a:r>
              <a:rPr lang="cs-CZ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 výzkumu zaměřen na vývoj v čase, ale i v případě, že pro pochopení věci potřebuji více vrstev rozhovoru</a:t>
            </a:r>
            <a:endParaRPr lang="cs-CZ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cs-CZ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Párované rozhovory </a:t>
            </a:r>
            <a:r>
              <a:rPr lang="cs-CZ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případě, že design výzkumu je zaměřen na konfrontaci individuálních perspektiv. Např. porozvodové uspořádání péče o děti (individuální rozhovory s oběma bývalými partnery)</a:t>
            </a:r>
            <a:endParaRPr lang="cs-CZ" b="1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cs-CZ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Párový či skupinový v rámci daných vazeb</a:t>
            </a:r>
            <a:r>
              <a:rPr lang="cs-CZ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(rodina, kolegové, skaut…) Někdy je účelné (a někdy nemáme na výběr) vést rozhovor v páru či skupině – přítomni jsou oba partneři, rodič a dítě, členové kapely </a:t>
            </a:r>
            <a:r>
              <a:rPr lang="cs-CZ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atp</a:t>
            </a:r>
            <a:r>
              <a:rPr lang="cs-CZ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 Lze pracovat s více perspektivami na totéž, vzájemnou konfrontací i doplněním. 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endParaRPr lang="cs-CZ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cs-CZ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Skupinový v rámci vztahu k tématu 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focus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group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– zachytit dynamiku </a:t>
            </a:r>
            <a:r>
              <a:rPr lang="cs-CZ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tvroby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významu, rozhodování ve skupině. Často také v marketingovém výzkumu. Někdy jen z pohodlnosti (více respondentů zároveň), nicméně hlavním účelem je respektovat sociální povahu jednání a simulovat vliv okolí na tvorbu odpovědí ve výzkumu. </a:t>
            </a: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5" descr="Výsledek obrázku pro alberto frič čerwuiš">
            <a:extLst>
              <a:ext uri="{FF2B5EF4-FFF2-40B4-BE49-F238E27FC236}">
                <a16:creationId xmlns:a16="http://schemas.microsoft.com/office/drawing/2014/main" id="{C2F7C879-F23F-BF73-F126-34FF18B04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665" y="607236"/>
            <a:ext cx="4186334" cy="2501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349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899E1D2-CD0F-D274-08F8-072DCC3ABC39}"/>
              </a:ext>
            </a:extLst>
          </p:cNvPr>
          <p:cNvSpPr txBox="1"/>
          <p:nvPr/>
        </p:nvSpPr>
        <p:spPr>
          <a:xfrm>
            <a:off x="485522" y="457317"/>
            <a:ext cx="11140421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Limity rozhovorů jako výzkumné techniky:</a:t>
            </a:r>
          </a:p>
          <a:p>
            <a:endParaRPr lang="cs-CZ" dirty="0"/>
          </a:p>
          <a:p>
            <a:endParaRPr lang="cs-CZ" dirty="0"/>
          </a:p>
          <a:p>
            <a:r>
              <a:rPr lang="cs-CZ" b="1" dirty="0"/>
              <a:t>Lze zpracovat jen omezené množství </a:t>
            </a:r>
            <a:r>
              <a:rPr lang="cs-CZ" dirty="0"/>
              <a:t>(nestrukturovaná povaha dat klade vysoké nároky na analýzu) </a:t>
            </a:r>
          </a:p>
          <a:p>
            <a:r>
              <a:rPr lang="cs-CZ" dirty="0"/>
              <a:t>– to se nyní podstatně mění se vstupem umělé inteligence do analýzy (automatický přepis, strojové učení a lingvistická analýza)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b="1" dirty="0"/>
              <a:t>Možnost stylizace, tvorby odpovědí na vyžádání</a:t>
            </a:r>
            <a:r>
              <a:rPr lang="cs-CZ" dirty="0"/>
              <a:t> – to je však třeba vždy při interpretaci zohlednit, do jisté míry vždy přítomno – dotázaný vytváří obraz sebe sama na požádání, vytváří svůj obraz událostí, světa, osob – to nás právě zajímá.</a:t>
            </a:r>
          </a:p>
          <a:p>
            <a:endParaRPr lang="cs-CZ" dirty="0"/>
          </a:p>
          <a:p>
            <a:r>
              <a:rPr lang="cs-CZ" b="1" dirty="0"/>
              <a:t>Zaměření pouze na vědomé a uvědomované okolnosti</a:t>
            </a:r>
            <a:r>
              <a:rPr lang="cs-CZ" dirty="0"/>
              <a:t> – jednání má mnoho zdrojů, v rozhovoru lze zachytit jen velmi omezeně a nepřímo okolnosti, které neprochází vědomím aktérů.</a:t>
            </a:r>
          </a:p>
          <a:p>
            <a:endParaRPr lang="cs-CZ" dirty="0"/>
          </a:p>
          <a:p>
            <a:r>
              <a:rPr lang="cs-CZ" b="1" dirty="0"/>
              <a:t>Nutnost naladění</a:t>
            </a:r>
            <a:r>
              <a:rPr lang="cs-CZ" dirty="0"/>
              <a:t> – ochota spolupracovat, otevřít se, ochota k nahrávání, vzájemné porozumění, role sympatie i situace. (důraz na přirozené prostředí, důvěryhodný přístup, anonymizaci a důvěrnost)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C8D4FAF5-866B-FFB4-A25E-C7F74581B940}"/>
              </a:ext>
            </a:extLst>
          </p:cNvPr>
          <p:cNvCxnSpPr/>
          <p:nvPr/>
        </p:nvCxnSpPr>
        <p:spPr>
          <a:xfrm>
            <a:off x="2849488" y="3022429"/>
            <a:ext cx="6035040" cy="0"/>
          </a:xfrm>
          <a:prstGeom prst="straightConnector1">
            <a:avLst/>
          </a:prstGeom>
          <a:ln w="1619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>
            <a:extLst>
              <a:ext uri="{FF2B5EF4-FFF2-40B4-BE49-F238E27FC236}">
                <a16:creationId xmlns:a16="http://schemas.microsoft.com/office/drawing/2014/main" id="{0B873C0A-D85E-AB1C-B47C-D57AB0EB1DB2}"/>
              </a:ext>
            </a:extLst>
          </p:cNvPr>
          <p:cNvSpPr txBox="1"/>
          <p:nvPr/>
        </p:nvSpPr>
        <p:spPr>
          <a:xfrm>
            <a:off x="566057" y="2393302"/>
            <a:ext cx="429303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Nestrukturovanost, otevřenost, interaktivita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F282D7F-65CB-4CE8-25B5-22476C76D4CE}"/>
              </a:ext>
            </a:extLst>
          </p:cNvPr>
          <p:cNvSpPr txBox="1"/>
          <p:nvPr/>
        </p:nvSpPr>
        <p:spPr>
          <a:xfrm>
            <a:off x="7133253" y="2393302"/>
            <a:ext cx="421878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Strukturovanost, uzavřenost, standardizace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A4C5B0E-45B4-2C0F-FB06-B48C344601CA}"/>
              </a:ext>
            </a:extLst>
          </p:cNvPr>
          <p:cNvSpPr txBox="1"/>
          <p:nvPr/>
        </p:nvSpPr>
        <p:spPr>
          <a:xfrm>
            <a:off x="340545" y="3317397"/>
            <a:ext cx="517930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Malé množství případů, obrovské množství informace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6D2DEB0-514F-8720-1391-5027B42B32E2}"/>
              </a:ext>
            </a:extLst>
          </p:cNvPr>
          <p:cNvSpPr txBox="1"/>
          <p:nvPr/>
        </p:nvSpPr>
        <p:spPr>
          <a:xfrm>
            <a:off x="6085905" y="3317397"/>
            <a:ext cx="610609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Velké množství případů, redukovaná, ale srovnatelná informace</a:t>
            </a:r>
          </a:p>
        </p:txBody>
      </p:sp>
    </p:spTree>
    <p:extLst>
      <p:ext uri="{BB962C8B-B14F-4D97-AF65-F5344CB8AC3E}">
        <p14:creationId xmlns:p14="http://schemas.microsoft.com/office/powerpoint/2010/main" val="1122834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C513FBAD-1E68-428E-8C9E-17A3B85A61C4}"/>
              </a:ext>
            </a:extLst>
          </p:cNvPr>
          <p:cNvSpPr/>
          <p:nvPr/>
        </p:nvSpPr>
        <p:spPr>
          <a:xfrm>
            <a:off x="0" y="158619"/>
            <a:ext cx="12192000" cy="7371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2" name="Text Box 2">
            <a:extLst>
              <a:ext uri="{FF2B5EF4-FFF2-40B4-BE49-F238E27FC236}">
                <a16:creationId xmlns:a16="http://schemas.microsoft.com/office/drawing/2014/main" id="{8D0A0347-0516-46D9-BE31-667A56E17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4288" y="265568"/>
            <a:ext cx="75834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 dirty="0">
                <a:solidFill>
                  <a:schemeClr val="bg1"/>
                </a:solidFill>
              </a:rPr>
              <a:t>NEJČASTĚJI VYUŽÍVANÉ KVANTITATIVNÍ TECHNIKY</a:t>
            </a:r>
          </a:p>
        </p:txBody>
      </p:sp>
      <p:sp>
        <p:nvSpPr>
          <p:cNvPr id="10251" name="Text Box 11">
            <a:extLst>
              <a:ext uri="{FF2B5EF4-FFF2-40B4-BE49-F238E27FC236}">
                <a16:creationId xmlns:a16="http://schemas.microsoft.com/office/drawing/2014/main" id="{C6147C4E-FF45-484E-86AD-3041D1C33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747" y="1380024"/>
            <a:ext cx="6837256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 dirty="0"/>
              <a:t>VÝBĚROVÉ ŠETŘENÍ</a:t>
            </a:r>
          </a:p>
          <a:p>
            <a:r>
              <a:rPr lang="cs-CZ" altLang="cs-CZ" sz="2000" dirty="0" err="1"/>
              <a:t>Survey</a:t>
            </a:r>
            <a:endParaRPr lang="cs-CZ" altLang="cs-CZ" sz="2000" dirty="0"/>
          </a:p>
          <a:p>
            <a:endParaRPr lang="cs-CZ" altLang="cs-CZ" sz="2400" b="1" dirty="0"/>
          </a:p>
          <a:p>
            <a:r>
              <a:rPr lang="cs-CZ" altLang="cs-CZ" sz="2800" b="1" dirty="0"/>
              <a:t>OBSAHOVÁ ANALÝZA / ANALÝZA ARTEFAKTŮ</a:t>
            </a:r>
          </a:p>
          <a:p>
            <a:r>
              <a:rPr lang="cs-CZ" altLang="cs-CZ" sz="2000" dirty="0" err="1"/>
              <a:t>Content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analysis</a:t>
            </a:r>
            <a:r>
              <a:rPr lang="cs-CZ" altLang="cs-CZ" sz="2000" dirty="0"/>
              <a:t>  </a:t>
            </a:r>
          </a:p>
          <a:p>
            <a:endParaRPr lang="cs-CZ" altLang="cs-CZ" sz="2400" b="1" dirty="0"/>
          </a:p>
          <a:p>
            <a:r>
              <a:rPr lang="cs-CZ" altLang="cs-CZ" sz="2800" b="1" dirty="0"/>
              <a:t>SEKUNDÁRNÍ ANALÝZA / VYTĚŽOVÁNÍ DAT</a:t>
            </a:r>
            <a:endParaRPr lang="cs-CZ" altLang="cs-CZ" sz="2800" dirty="0"/>
          </a:p>
          <a:p>
            <a:r>
              <a:rPr lang="cs-CZ" altLang="cs-CZ" sz="2000" dirty="0" err="1"/>
              <a:t>Secondary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analysis</a:t>
            </a:r>
            <a:r>
              <a:rPr lang="cs-CZ" altLang="cs-CZ" sz="2000" dirty="0"/>
              <a:t> / data </a:t>
            </a:r>
            <a:r>
              <a:rPr lang="cs-CZ" altLang="cs-CZ" sz="2000" dirty="0" err="1"/>
              <a:t>mining</a:t>
            </a:r>
            <a:endParaRPr lang="cs-CZ" altLang="cs-CZ" sz="2000" dirty="0"/>
          </a:p>
          <a:p>
            <a:endParaRPr lang="cs-CZ" altLang="cs-CZ" sz="2000" dirty="0"/>
          </a:p>
          <a:p>
            <a:r>
              <a:rPr lang="cs-CZ" altLang="cs-CZ" sz="2800" b="1" dirty="0"/>
              <a:t>STRUKTUROVANÉ POZOROVÁNÍ</a:t>
            </a:r>
            <a:endParaRPr lang="cs-CZ" altLang="cs-CZ" sz="2800" dirty="0"/>
          </a:p>
          <a:p>
            <a:r>
              <a:rPr lang="cs-CZ" altLang="cs-CZ" sz="2000" dirty="0" err="1"/>
              <a:t>Observation</a:t>
            </a:r>
            <a:endParaRPr lang="cs-CZ" altLang="cs-CZ" sz="2000" dirty="0"/>
          </a:p>
          <a:p>
            <a:endParaRPr lang="cs-CZ" altLang="cs-CZ" dirty="0"/>
          </a:p>
        </p:txBody>
      </p:sp>
      <p:pic>
        <p:nvPicPr>
          <p:cNvPr id="21506" name="Picture 2" descr="Agile Development in Large-Scale: Challenges and Insight from Research">
            <a:extLst>
              <a:ext uri="{FF2B5EF4-FFF2-40B4-BE49-F238E27FC236}">
                <a16:creationId xmlns:a16="http://schemas.microsoft.com/office/drawing/2014/main" id="{5D9F35FE-1C35-417B-9D58-7A8FEE5BDA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10847" r="8135" b="10822"/>
          <a:stretch/>
        </p:blipFill>
        <p:spPr bwMode="auto">
          <a:xfrm>
            <a:off x="7595120" y="1202742"/>
            <a:ext cx="4292082" cy="283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9F3A5B2F-8184-47A7-809C-213CB27DABC0}"/>
              </a:ext>
            </a:extLst>
          </p:cNvPr>
          <p:cNvSpPr/>
          <p:nvPr/>
        </p:nvSpPr>
        <p:spPr>
          <a:xfrm>
            <a:off x="304798" y="1198984"/>
            <a:ext cx="6654800" cy="112135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1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5FA75E3-FE46-41C6-BC58-A9A53A20E9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350"/>
          <a:stretch/>
        </p:blipFill>
        <p:spPr bwMode="auto">
          <a:xfrm>
            <a:off x="5419264" y="3265080"/>
            <a:ext cx="6129269" cy="359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UNIVAC and the First Census Bureau Computer: A Brief History | Time">
            <a:extLst>
              <a:ext uri="{FF2B5EF4-FFF2-40B4-BE49-F238E27FC236}">
                <a16:creationId xmlns:a16="http://schemas.microsoft.com/office/drawing/2014/main" id="{8D0DF725-061F-4F57-BF3C-2E3D713C70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r="9027" b="-1"/>
          <a:stretch/>
        </p:blipFill>
        <p:spPr bwMode="auto">
          <a:xfrm>
            <a:off x="643467" y="-5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2110FD1-1CDE-432F-8957-0E611D424A51}"/>
              </a:ext>
            </a:extLst>
          </p:cNvPr>
          <p:cNvSpPr txBox="1"/>
          <p:nvPr/>
        </p:nvSpPr>
        <p:spPr>
          <a:xfrm>
            <a:off x="7520983" y="1089007"/>
            <a:ext cx="39928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Zájem o populaci </a:t>
            </a:r>
            <a:r>
              <a:rPr lang="cs-CZ" i="1" dirty="0"/>
              <a:t>(přirozená měna)</a:t>
            </a:r>
          </a:p>
          <a:p>
            <a:r>
              <a:rPr lang="cs-CZ" sz="2400" dirty="0"/>
              <a:t>Národní státy</a:t>
            </a:r>
          </a:p>
          <a:p>
            <a:r>
              <a:rPr lang="cs-CZ" sz="2400" dirty="0"/>
              <a:t>Sčítání lidu</a:t>
            </a:r>
          </a:p>
          <a:p>
            <a:r>
              <a:rPr lang="cs-CZ" sz="2400" dirty="0"/>
              <a:t>Vznik statistických úřadů</a:t>
            </a:r>
            <a:endParaRPr lang="en-US" sz="24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485B192-BAAF-45FA-AF5C-266B5996892F}"/>
              </a:ext>
            </a:extLst>
          </p:cNvPr>
          <p:cNvSpPr txBox="1"/>
          <p:nvPr/>
        </p:nvSpPr>
        <p:spPr>
          <a:xfrm>
            <a:off x="1345237" y="4373305"/>
            <a:ext cx="32113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Metody přírodních věd</a:t>
            </a:r>
          </a:p>
          <a:p>
            <a:r>
              <a:rPr lang="cs-CZ" sz="2400" dirty="0"/>
              <a:t>Pozitivismus a exaktnost</a:t>
            </a:r>
          </a:p>
          <a:p>
            <a:r>
              <a:rPr lang="cs-CZ" sz="2400" dirty="0"/>
              <a:t>Zájem o postoje</a:t>
            </a:r>
          </a:p>
          <a:p>
            <a:r>
              <a:rPr lang="cs-CZ" sz="2400" dirty="0"/>
              <a:t>Nutnost výběrů</a:t>
            </a:r>
          </a:p>
        </p:txBody>
      </p:sp>
      <p:pic>
        <p:nvPicPr>
          <p:cNvPr id="2050" name="Picture 2" descr="Výsledek obrázku pro first ibm computer">
            <a:extLst>
              <a:ext uri="{FF2B5EF4-FFF2-40B4-BE49-F238E27FC236}">
                <a16:creationId xmlns:a16="http://schemas.microsoft.com/office/drawing/2014/main" id="{92E562E3-A38B-4CF4-B87F-49BE64366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789" y="3429000"/>
            <a:ext cx="202882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227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>
            <a:extLst>
              <a:ext uri="{FF2B5EF4-FFF2-40B4-BE49-F238E27FC236}">
                <a16:creationId xmlns:a16="http://schemas.microsoft.com/office/drawing/2014/main" id="{699E6D5A-0C89-48D0-ADE7-284EA7EFA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0351"/>
            <a:ext cx="12191999" cy="546335"/>
          </a:xfrm>
          <a:prstGeom prst="rect">
            <a:avLst/>
          </a:prstGeom>
          <a:solidFill>
            <a:schemeClr val="accent1">
              <a:alpha val="3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b="1"/>
              <a:t>dotazník</a:t>
            </a:r>
            <a:endParaRPr lang="cs-CZ" altLang="cs-CZ" sz="2400"/>
          </a:p>
        </p:txBody>
      </p:sp>
      <p:pic>
        <p:nvPicPr>
          <p:cNvPr id="16386" name="Picture 2" descr="Questionnaire - Wikipedia">
            <a:extLst>
              <a:ext uri="{FF2B5EF4-FFF2-40B4-BE49-F238E27FC236}">
                <a16:creationId xmlns:a16="http://schemas.microsoft.com/office/drawing/2014/main" id="{471BAD3D-5EC8-4557-B8D6-C51E22674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5654"/>
            <a:ext cx="2095500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24 Questionnaire Examples, Questions, &amp; Templates to Survey Your Clients">
            <a:extLst>
              <a:ext uri="{FF2B5EF4-FFF2-40B4-BE49-F238E27FC236}">
                <a16:creationId xmlns:a16="http://schemas.microsoft.com/office/drawing/2014/main" id="{9A896F69-B4E3-4046-9171-60FB72A2F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391" y="1425653"/>
            <a:ext cx="4068536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Computer Assisted Telephone Interviewing - Buy Cati Product on Alibaba.com">
            <a:extLst>
              <a:ext uri="{FF2B5EF4-FFF2-40B4-BE49-F238E27FC236}">
                <a16:creationId xmlns:a16="http://schemas.microsoft.com/office/drawing/2014/main" id="{3F199D2F-5539-443E-B318-EA07DC619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45" y="1425654"/>
            <a:ext cx="3942401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Computer Assisted Personal Interviewing - CAPI | Confirmit">
            <a:extLst>
              <a:ext uri="{FF2B5EF4-FFF2-40B4-BE49-F238E27FC236}">
                <a16:creationId xmlns:a16="http://schemas.microsoft.com/office/drawing/2014/main" id="{BA99A492-F2E6-4B99-B66B-6CC0A5337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482" y="4446915"/>
            <a:ext cx="1686102" cy="168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Picture 14" descr="Toplans Group International | Market Or Marketing Research agency or  Company In Iran | Qualitative Quantitative Survey B2B Omnibus Desk Research  Face to Face CATI CAPI Fieldwork FGD ID">
            <a:extLst>
              <a:ext uri="{FF2B5EF4-FFF2-40B4-BE49-F238E27FC236}">
                <a16:creationId xmlns:a16="http://schemas.microsoft.com/office/drawing/2014/main" id="{5B4936A8-B502-4682-8CEB-2307E78F7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6914"/>
            <a:ext cx="27432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2" name="Picture 18" descr="Od dotazníku k novému prostoru ke studiu | Libdesign">
            <a:extLst>
              <a:ext uri="{FF2B5EF4-FFF2-40B4-BE49-F238E27FC236}">
                <a16:creationId xmlns:a16="http://schemas.microsoft.com/office/drawing/2014/main" id="{17FA5B78-1ABC-4D6D-8229-BF0F199F2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866" y="4446914"/>
            <a:ext cx="4216223" cy="23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B95A544-49B1-424F-BE3F-1908CB86C311}"/>
              </a:ext>
            </a:extLst>
          </p:cNvPr>
          <p:cNvSpPr txBox="1"/>
          <p:nvPr/>
        </p:nvSpPr>
        <p:spPr>
          <a:xfrm>
            <a:off x="184539" y="945145"/>
            <a:ext cx="11644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Dotazník je vlastně nástrojem pro strukturované kladení otázek a zaznamenávání odpovědí – má široké spektrum podob</a:t>
            </a:r>
            <a:endParaRPr lang="en-US" b="1" dirty="0"/>
          </a:p>
        </p:txBody>
      </p:sp>
      <p:sp>
        <p:nvSpPr>
          <p:cNvPr id="3" name="Řečová bublina: oválný bublinový popisek 2">
            <a:extLst>
              <a:ext uri="{FF2B5EF4-FFF2-40B4-BE49-F238E27FC236}">
                <a16:creationId xmlns:a16="http://schemas.microsoft.com/office/drawing/2014/main" id="{479D0A58-50A0-4213-90B6-4189C1002ED7}"/>
              </a:ext>
            </a:extLst>
          </p:cNvPr>
          <p:cNvSpPr/>
          <p:nvPr/>
        </p:nvSpPr>
        <p:spPr>
          <a:xfrm>
            <a:off x="543364" y="3649493"/>
            <a:ext cx="1434726" cy="569685"/>
          </a:xfrm>
          <a:prstGeom prst="wedgeEllipseCallout">
            <a:avLst>
              <a:gd name="adj1" fmla="val -31889"/>
              <a:gd name="adj2" fmla="val -1160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Papír, tužka</a:t>
            </a:r>
            <a:endParaRPr lang="en-US" dirty="0"/>
          </a:p>
        </p:txBody>
      </p:sp>
      <p:sp>
        <p:nvSpPr>
          <p:cNvPr id="4" name="Řečová bublina: oválný bublinový popisek 3">
            <a:extLst>
              <a:ext uri="{FF2B5EF4-FFF2-40B4-BE49-F238E27FC236}">
                <a16:creationId xmlns:a16="http://schemas.microsoft.com/office/drawing/2014/main" id="{C5E9B6C0-5B20-48A5-96DD-CCE44241B620}"/>
              </a:ext>
            </a:extLst>
          </p:cNvPr>
          <p:cNvSpPr/>
          <p:nvPr/>
        </p:nvSpPr>
        <p:spPr>
          <a:xfrm>
            <a:off x="4114801" y="1483246"/>
            <a:ext cx="2044345" cy="942392"/>
          </a:xfrm>
          <a:prstGeom prst="wedgeEllipseCallout">
            <a:avLst>
              <a:gd name="adj1" fmla="val -75414"/>
              <a:gd name="adj2" fmla="val 293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Telefonický rozhovor</a:t>
            </a:r>
            <a:endParaRPr lang="en-US" dirty="0"/>
          </a:p>
        </p:txBody>
      </p:sp>
      <p:sp>
        <p:nvSpPr>
          <p:cNvPr id="6" name="Řečová bublina: oválný bublinový popisek 5">
            <a:extLst>
              <a:ext uri="{FF2B5EF4-FFF2-40B4-BE49-F238E27FC236}">
                <a16:creationId xmlns:a16="http://schemas.microsoft.com/office/drawing/2014/main" id="{72669991-64A3-4175-8217-9A386BA21774}"/>
              </a:ext>
            </a:extLst>
          </p:cNvPr>
          <p:cNvSpPr/>
          <p:nvPr/>
        </p:nvSpPr>
        <p:spPr>
          <a:xfrm>
            <a:off x="6441233" y="1483246"/>
            <a:ext cx="2044345" cy="942392"/>
          </a:xfrm>
          <a:prstGeom prst="wedgeEllipseCallout">
            <a:avLst>
              <a:gd name="adj1" fmla="val 44622"/>
              <a:gd name="adj2" fmla="val 986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On-line </a:t>
            </a:r>
            <a:r>
              <a:rPr lang="cs-CZ" dirty="0" err="1"/>
              <a:t>survey</a:t>
            </a:r>
            <a:endParaRPr lang="en-US" dirty="0"/>
          </a:p>
        </p:txBody>
      </p:sp>
      <p:sp>
        <p:nvSpPr>
          <p:cNvPr id="7" name="Řečová bublina: oválný bublinový popisek 6">
            <a:extLst>
              <a:ext uri="{FF2B5EF4-FFF2-40B4-BE49-F238E27FC236}">
                <a16:creationId xmlns:a16="http://schemas.microsoft.com/office/drawing/2014/main" id="{24DDE91D-3982-4D5A-95CA-CC3FEC1795B6}"/>
              </a:ext>
            </a:extLst>
          </p:cNvPr>
          <p:cNvSpPr/>
          <p:nvPr/>
        </p:nvSpPr>
        <p:spPr>
          <a:xfrm>
            <a:off x="1362269" y="5892922"/>
            <a:ext cx="2044345" cy="942392"/>
          </a:xfrm>
          <a:prstGeom prst="wedgeEllipseCallout">
            <a:avLst>
              <a:gd name="adj1" fmla="val 28648"/>
              <a:gd name="adj2" fmla="val -904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Osobní dotazování</a:t>
            </a:r>
            <a:endParaRPr lang="en-US" dirty="0"/>
          </a:p>
        </p:txBody>
      </p:sp>
      <p:sp>
        <p:nvSpPr>
          <p:cNvPr id="8" name="Řečová bublina: oválný bublinový popisek 7">
            <a:extLst>
              <a:ext uri="{FF2B5EF4-FFF2-40B4-BE49-F238E27FC236}">
                <a16:creationId xmlns:a16="http://schemas.microsoft.com/office/drawing/2014/main" id="{E030ADB2-FD71-475B-AD80-61C3BB8FB567}"/>
              </a:ext>
            </a:extLst>
          </p:cNvPr>
          <p:cNvSpPr/>
          <p:nvPr/>
        </p:nvSpPr>
        <p:spPr>
          <a:xfrm>
            <a:off x="6907744" y="4347574"/>
            <a:ext cx="2044345" cy="942392"/>
          </a:xfrm>
          <a:prstGeom prst="wedgeEllipseCallout">
            <a:avLst>
              <a:gd name="adj1" fmla="val -54419"/>
              <a:gd name="adj2" fmla="val 511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Ankety</a:t>
            </a:r>
            <a:endParaRPr lang="en-US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64B40114-0F7C-4B50-BFBB-C3BD089BBACD}"/>
              </a:ext>
            </a:extLst>
          </p:cNvPr>
          <p:cNvSpPr/>
          <p:nvPr/>
        </p:nvSpPr>
        <p:spPr>
          <a:xfrm>
            <a:off x="0" y="53055"/>
            <a:ext cx="12192000" cy="67473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EA33FD70-8CDD-49F5-8DE3-E71C87D78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5112" y="135724"/>
            <a:ext cx="88633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2800" b="1" dirty="0">
                <a:solidFill>
                  <a:schemeClr val="bg1"/>
                </a:solidFill>
              </a:rPr>
              <a:t>VÝBĚROVÁ ŠETŘENÍ (SURVEYS) – SOCIÁLNĚVĚDNÍ KLASIKA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C513FBAD-1E68-428E-8C9E-17A3B85A61C4}"/>
              </a:ext>
            </a:extLst>
          </p:cNvPr>
          <p:cNvSpPr/>
          <p:nvPr/>
        </p:nvSpPr>
        <p:spPr>
          <a:xfrm>
            <a:off x="0" y="158620"/>
            <a:ext cx="12192000" cy="56916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2" name="Text Box 2">
            <a:extLst>
              <a:ext uri="{FF2B5EF4-FFF2-40B4-BE49-F238E27FC236}">
                <a16:creationId xmlns:a16="http://schemas.microsoft.com/office/drawing/2014/main" id="{8D0A0347-0516-46D9-BE31-667A56E17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4" y="260350"/>
            <a:ext cx="638649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>
                <a:solidFill>
                  <a:schemeClr val="bg1"/>
                </a:solidFill>
              </a:rPr>
              <a:t>VÝBĚROVÁ ŠETŘENÍ (SURVEYS) – SOCIÁLNĚVĚDNÍ KLASIKA</a:t>
            </a:r>
          </a:p>
        </p:txBody>
      </p:sp>
      <p:sp>
        <p:nvSpPr>
          <p:cNvPr id="10251" name="Text Box 11">
            <a:extLst>
              <a:ext uri="{FF2B5EF4-FFF2-40B4-BE49-F238E27FC236}">
                <a16:creationId xmlns:a16="http://schemas.microsoft.com/office/drawing/2014/main" id="{C6147C4E-FF45-484E-86AD-3041D1C33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43" y="829518"/>
            <a:ext cx="6986271" cy="661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/>
              <a:t>Tváří v tvář</a:t>
            </a:r>
          </a:p>
          <a:p>
            <a:r>
              <a:rPr lang="cs-CZ" altLang="cs-CZ" dirty="0"/>
              <a:t>	- osobní dotazování s využitím papírového dotazníku</a:t>
            </a:r>
          </a:p>
          <a:p>
            <a:r>
              <a:rPr lang="cs-CZ" altLang="cs-CZ" dirty="0"/>
              <a:t>		- dotazník čte tazatel a zaznamenává odpovědi</a:t>
            </a:r>
          </a:p>
          <a:p>
            <a:r>
              <a:rPr lang="cs-CZ" altLang="cs-CZ" dirty="0"/>
              <a:t>		- osobní dotazování s využitím počítače</a:t>
            </a:r>
          </a:p>
          <a:p>
            <a:endParaRPr lang="cs-CZ" altLang="cs-CZ" b="1" dirty="0"/>
          </a:p>
          <a:p>
            <a:r>
              <a:rPr lang="cs-CZ" altLang="cs-CZ" b="1" dirty="0"/>
              <a:t>Poštovní dotazování (či s jinou formou doručení – např. do krabice)</a:t>
            </a:r>
          </a:p>
          <a:p>
            <a:r>
              <a:rPr lang="cs-CZ" altLang="cs-CZ" b="1" dirty="0"/>
              <a:t>	</a:t>
            </a:r>
            <a:r>
              <a:rPr lang="cs-CZ" altLang="cs-CZ" dirty="0"/>
              <a:t>- popř. tazatel dotazník předloží a vyplněný odebere</a:t>
            </a:r>
          </a:p>
          <a:p>
            <a:endParaRPr lang="cs-CZ" altLang="cs-CZ" b="1" dirty="0"/>
          </a:p>
          <a:p>
            <a:r>
              <a:rPr lang="cs-CZ" altLang="cs-CZ" b="1" dirty="0"/>
              <a:t>Telefonické dotazování</a:t>
            </a:r>
            <a:endParaRPr lang="cs-CZ" altLang="cs-CZ" dirty="0"/>
          </a:p>
          <a:p>
            <a:endParaRPr lang="cs-CZ" altLang="cs-CZ" b="1" dirty="0"/>
          </a:p>
          <a:p>
            <a:r>
              <a:rPr lang="cs-CZ" altLang="cs-CZ" b="1" dirty="0"/>
              <a:t>On-line dotazování</a:t>
            </a:r>
            <a:r>
              <a:rPr lang="cs-CZ" altLang="cs-CZ" dirty="0"/>
              <a:t> </a:t>
            </a:r>
          </a:p>
          <a:p>
            <a:r>
              <a:rPr lang="cs-CZ" altLang="cs-CZ" dirty="0"/>
              <a:t>	- využití on-line nástrojů pro sběr dat</a:t>
            </a:r>
          </a:p>
          <a:p>
            <a:r>
              <a:rPr lang="cs-CZ" altLang="cs-CZ" dirty="0"/>
              <a:t>	- rozesílání dotazníků mailem</a:t>
            </a:r>
          </a:p>
          <a:p>
            <a:endParaRPr lang="cs-CZ" altLang="cs-CZ" dirty="0"/>
          </a:p>
          <a:p>
            <a:r>
              <a:rPr lang="cs-CZ" altLang="cs-CZ" dirty="0"/>
              <a:t>všechny varianty však probíhají na základě standardizovaného dotazníku </a:t>
            </a:r>
          </a:p>
          <a:p>
            <a:r>
              <a:rPr lang="cs-CZ" altLang="cs-CZ" dirty="0"/>
              <a:t>(interakce tazatele s každým respondentem by měla být srovnatelná)</a:t>
            </a:r>
          </a:p>
          <a:p>
            <a:endParaRPr lang="cs-CZ" altLang="cs-CZ" dirty="0"/>
          </a:p>
          <a:p>
            <a:r>
              <a:rPr lang="cs-CZ" altLang="cs-CZ" sz="1400" dirty="0"/>
              <a:t>Žargon agentur:</a:t>
            </a:r>
          </a:p>
          <a:p>
            <a:r>
              <a:rPr lang="cs-CZ" altLang="cs-CZ" sz="1400" dirty="0"/>
              <a:t>CAPI – </a:t>
            </a:r>
            <a:r>
              <a:rPr lang="cs-CZ" altLang="cs-CZ" sz="1400" dirty="0" err="1"/>
              <a:t>computer</a:t>
            </a:r>
            <a:r>
              <a:rPr lang="cs-CZ" altLang="cs-CZ" sz="1400" dirty="0"/>
              <a:t> </a:t>
            </a:r>
            <a:r>
              <a:rPr lang="cs-CZ" altLang="cs-CZ" sz="1400" dirty="0" err="1"/>
              <a:t>aided</a:t>
            </a:r>
            <a:r>
              <a:rPr lang="cs-CZ" altLang="cs-CZ" sz="1400" dirty="0"/>
              <a:t> </a:t>
            </a:r>
            <a:r>
              <a:rPr lang="cs-CZ" altLang="cs-CZ" sz="1400" dirty="0" err="1"/>
              <a:t>personal</a:t>
            </a:r>
            <a:r>
              <a:rPr lang="cs-CZ" altLang="cs-CZ" sz="1400" dirty="0"/>
              <a:t> interview</a:t>
            </a:r>
          </a:p>
          <a:p>
            <a:r>
              <a:rPr lang="cs-CZ" altLang="cs-CZ" sz="1400" dirty="0"/>
              <a:t>CATI – </a:t>
            </a:r>
            <a:r>
              <a:rPr lang="cs-CZ" altLang="cs-CZ" sz="1400" dirty="0" err="1"/>
              <a:t>computer</a:t>
            </a:r>
            <a:r>
              <a:rPr lang="cs-CZ" altLang="cs-CZ" sz="1400" dirty="0"/>
              <a:t> </a:t>
            </a:r>
            <a:r>
              <a:rPr lang="cs-CZ" altLang="cs-CZ" sz="1400" dirty="0" err="1"/>
              <a:t>aided</a:t>
            </a:r>
            <a:r>
              <a:rPr lang="cs-CZ" altLang="cs-CZ" sz="1400" dirty="0"/>
              <a:t> </a:t>
            </a:r>
            <a:r>
              <a:rPr lang="cs-CZ" altLang="cs-CZ" sz="1400" dirty="0" err="1"/>
              <a:t>telephone</a:t>
            </a:r>
            <a:r>
              <a:rPr lang="cs-CZ" altLang="cs-CZ" sz="1400" dirty="0"/>
              <a:t> interview</a:t>
            </a:r>
          </a:p>
          <a:p>
            <a:r>
              <a:rPr lang="cs-CZ" altLang="cs-CZ" sz="1400" dirty="0"/>
              <a:t>CAWI – </a:t>
            </a:r>
            <a:r>
              <a:rPr lang="cs-CZ" altLang="cs-CZ" sz="1400" dirty="0" err="1"/>
              <a:t>computer</a:t>
            </a:r>
            <a:r>
              <a:rPr lang="cs-CZ" altLang="cs-CZ" sz="1400" dirty="0"/>
              <a:t> </a:t>
            </a:r>
            <a:r>
              <a:rPr lang="cs-CZ" altLang="cs-CZ" sz="1400" dirty="0" err="1"/>
              <a:t>aided</a:t>
            </a:r>
            <a:r>
              <a:rPr lang="cs-CZ" altLang="cs-CZ" sz="1400" dirty="0"/>
              <a:t> web interview</a:t>
            </a:r>
          </a:p>
          <a:p>
            <a:r>
              <a:rPr lang="cs-CZ" altLang="cs-CZ" sz="1400" dirty="0"/>
              <a:t>PAPI – </a:t>
            </a:r>
            <a:r>
              <a:rPr lang="cs-CZ" altLang="cs-CZ" sz="1400" dirty="0" err="1"/>
              <a:t>paper</a:t>
            </a:r>
            <a:r>
              <a:rPr lang="cs-CZ" altLang="cs-CZ" sz="1400" dirty="0"/>
              <a:t> and </a:t>
            </a:r>
            <a:r>
              <a:rPr lang="cs-CZ" altLang="cs-CZ" sz="1400" dirty="0" err="1"/>
              <a:t>pencil</a:t>
            </a:r>
            <a:r>
              <a:rPr lang="cs-CZ" altLang="cs-CZ" sz="1400" dirty="0"/>
              <a:t> interview    … a stále nové zkratky (tablety, smartphony)</a:t>
            </a:r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</p:txBody>
      </p:sp>
      <p:pic>
        <p:nvPicPr>
          <p:cNvPr id="1026" name="Picture 2" descr="Vše, co jste se chtěli vědět o práci tazatele, ale... | Vasevyzivne.cz">
            <a:extLst>
              <a:ext uri="{FF2B5EF4-FFF2-40B4-BE49-F238E27FC236}">
                <a16:creationId xmlns:a16="http://schemas.microsoft.com/office/drawing/2014/main" id="{F30368EC-96B2-3890-507B-A4041BBBA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284" y="800432"/>
            <a:ext cx="2555681" cy="170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23ADC9-0005-F2FE-ABD0-9191569F0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0284" y="2576863"/>
            <a:ext cx="2555681" cy="14362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DCFB35-0BA4-303D-56C4-E6D923CB80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0284" y="4138116"/>
            <a:ext cx="4332780" cy="259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267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C513FBAD-1E68-428E-8C9E-17A3B85A61C4}"/>
              </a:ext>
            </a:extLst>
          </p:cNvPr>
          <p:cNvSpPr/>
          <p:nvPr/>
        </p:nvSpPr>
        <p:spPr>
          <a:xfrm>
            <a:off x="0" y="158620"/>
            <a:ext cx="12192000" cy="56916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2" name="Text Box 2">
            <a:extLst>
              <a:ext uri="{FF2B5EF4-FFF2-40B4-BE49-F238E27FC236}">
                <a16:creationId xmlns:a16="http://schemas.microsoft.com/office/drawing/2014/main" id="{8D0A0347-0516-46D9-BE31-667A56E17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4" y="260350"/>
            <a:ext cx="690163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>
                <a:solidFill>
                  <a:schemeClr val="bg1"/>
                </a:solidFill>
              </a:rPr>
              <a:t>VÝBĚROVÁ ŠETŘENÍ (SURVEYS) – PŘÍKLADY VELKÝCH PROJEKTŮ</a:t>
            </a:r>
          </a:p>
        </p:txBody>
      </p:sp>
      <p:pic>
        <p:nvPicPr>
          <p:cNvPr id="27650" name="Picture 2" descr="European Social Survey | SSHOPENCLOUD">
            <a:extLst>
              <a:ext uri="{FF2B5EF4-FFF2-40B4-BE49-F238E27FC236}">
                <a16:creationId xmlns:a16="http://schemas.microsoft.com/office/drawing/2014/main" id="{B05A3385-DADF-4640-BC4F-33EBA704C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871" y="660459"/>
            <a:ext cx="3502001" cy="233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General Social Survey | Roper Center for Public Opinion Research">
            <a:extLst>
              <a:ext uri="{FF2B5EF4-FFF2-40B4-BE49-F238E27FC236}">
                <a16:creationId xmlns:a16="http://schemas.microsoft.com/office/drawing/2014/main" id="{B815FF25-1711-4509-A5F0-3612E50CA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806" y="5243543"/>
            <a:ext cx="1503327" cy="112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ISSP International Social Survey Programme">
            <a:extLst>
              <a:ext uri="{FF2B5EF4-FFF2-40B4-BE49-F238E27FC236}">
                <a16:creationId xmlns:a16="http://schemas.microsoft.com/office/drawing/2014/main" id="{7D014C3C-72BC-4966-9B2C-900997FC0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889" y="1231641"/>
            <a:ext cx="2171552" cy="114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European Values Study">
            <a:extLst>
              <a:ext uri="{FF2B5EF4-FFF2-40B4-BE49-F238E27FC236}">
                <a16:creationId xmlns:a16="http://schemas.microsoft.com/office/drawing/2014/main" id="{59458EBD-9187-45F4-A905-26495C9EF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957" y="1357013"/>
            <a:ext cx="3940237" cy="87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8" name="Picture 10" descr="Pětina českých dětí je podle HBSC studie zdravotně negramotná |  Jihomoravský Večerník | Zpravodajství z jižní Moravy a okolí">
            <a:extLst>
              <a:ext uri="{FF2B5EF4-FFF2-40B4-BE49-F238E27FC236}">
                <a16:creationId xmlns:a16="http://schemas.microsoft.com/office/drawing/2014/main" id="{D4EE9693-8911-423B-BD81-63BBAFE8D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8" y="2889250"/>
            <a:ext cx="2147139" cy="161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2" name="Picture 14" descr="PISA 2018: Estonian Education System Provides Equal Opportunities for All |  Estonian Ministry of Education and Research">
            <a:extLst>
              <a:ext uri="{FF2B5EF4-FFF2-40B4-BE49-F238E27FC236}">
                <a16:creationId xmlns:a16="http://schemas.microsoft.com/office/drawing/2014/main" id="{5CCA07FA-9F66-4CEC-AF0B-E517DD7C8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3109614"/>
            <a:ext cx="3275045" cy="150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4" name="Picture 16" descr="TIMSS 2019 and PIRLS 2021 in the Western Balkans">
            <a:extLst>
              <a:ext uri="{FF2B5EF4-FFF2-40B4-BE49-F238E27FC236}">
                <a16:creationId xmlns:a16="http://schemas.microsoft.com/office/drawing/2014/main" id="{17384982-3D29-434D-B2AD-A245EA2B6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656" y="2889250"/>
            <a:ext cx="1728722" cy="172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6" name="Picture 18" descr="Gender and Generations Programme data expands insights into demographic  changes">
            <a:extLst>
              <a:ext uri="{FF2B5EF4-FFF2-40B4-BE49-F238E27FC236}">
                <a16:creationId xmlns:a16="http://schemas.microsoft.com/office/drawing/2014/main" id="{CB068AC1-64AE-4CDC-852C-000DC5B63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882" y="5394761"/>
            <a:ext cx="4199041" cy="97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8" name="Picture 20" descr="Survey of Health, Ageing and Retirement in Europe (SHARE ERIC) | SERISS">
            <a:extLst>
              <a:ext uri="{FF2B5EF4-FFF2-40B4-BE49-F238E27FC236}">
                <a16:creationId xmlns:a16="http://schemas.microsoft.com/office/drawing/2014/main" id="{00990C54-AFDD-4909-969D-2D2C920DB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136" y="1146760"/>
            <a:ext cx="2650353" cy="133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urobarometer 2018 | Spravodajstvo_a_aktivity | Európsky parlament  Kancelária na Slovensku">
            <a:extLst>
              <a:ext uri="{FF2B5EF4-FFF2-40B4-BE49-F238E27FC236}">
                <a16:creationId xmlns:a16="http://schemas.microsoft.com/office/drawing/2014/main" id="{95626585-9D92-4800-86F1-A3FC4553D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207" y="2982415"/>
            <a:ext cx="2293473" cy="160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280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4937F76B-8A5E-4975-BF70-D8C3E0871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822" y="1057671"/>
            <a:ext cx="8227913" cy="58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cs-CZ" altLang="cs-CZ" b="1" dirty="0"/>
          </a:p>
          <a:p>
            <a:r>
              <a:rPr lang="cs-CZ" altLang="cs-CZ" sz="2400" b="1" dirty="0"/>
              <a:t>experimentální techniky</a:t>
            </a:r>
            <a:r>
              <a:rPr lang="cs-CZ" altLang="cs-CZ" b="1" dirty="0"/>
              <a:t> </a:t>
            </a:r>
          </a:p>
          <a:p>
            <a:r>
              <a:rPr lang="cs-CZ" altLang="cs-CZ" dirty="0"/>
              <a:t>– předpokládají manipulaci s nezávisle proměnnou</a:t>
            </a:r>
          </a:p>
          <a:p>
            <a:r>
              <a:rPr lang="cs-CZ" altLang="cs-CZ" dirty="0">
                <a:solidFill>
                  <a:schemeClr val="accent1">
                    <a:lumMod val="75000"/>
                  </a:schemeClr>
                </a:solidFill>
              </a:rPr>
              <a:t>Souvislost hledáme tím, že s něčím manipulujeme a sledujeme důsledky</a:t>
            </a:r>
          </a:p>
          <a:p>
            <a:endParaRPr lang="cs-CZ" altLang="cs-CZ" dirty="0"/>
          </a:p>
          <a:p>
            <a:pPr lvl="1">
              <a:buFontTx/>
              <a:buChar char="-"/>
            </a:pPr>
            <a:r>
              <a:rPr lang="cs-CZ" altLang="cs-CZ" dirty="0"/>
              <a:t> (laboratorní) experiment – předpokládá naši kontrolovanou intervenci</a:t>
            </a:r>
          </a:p>
          <a:p>
            <a:pPr lvl="1">
              <a:buFontTx/>
              <a:buChar char="-"/>
            </a:pPr>
            <a:r>
              <a:rPr lang="cs-CZ" altLang="cs-CZ" dirty="0"/>
              <a:t> přirozený experiment – předpokládá intervenci, která se naskytne</a:t>
            </a:r>
          </a:p>
          <a:p>
            <a:pPr>
              <a:buFontTx/>
              <a:buChar char="-"/>
            </a:pPr>
            <a:endParaRPr lang="cs-CZ" altLang="cs-CZ" dirty="0"/>
          </a:p>
          <a:p>
            <a:pPr>
              <a:buFontTx/>
              <a:buChar char="-"/>
            </a:pPr>
            <a:endParaRPr lang="cs-CZ" altLang="cs-CZ" dirty="0"/>
          </a:p>
          <a:p>
            <a:r>
              <a:rPr lang="cs-CZ" altLang="cs-CZ" sz="2400" b="1" dirty="0"/>
              <a:t>neexperimentální techniky</a:t>
            </a:r>
          </a:p>
          <a:p>
            <a:r>
              <a:rPr lang="cs-CZ" altLang="cs-CZ" dirty="0"/>
              <a:t>–</a:t>
            </a:r>
            <a:r>
              <a:rPr lang="cs-CZ" altLang="cs-CZ" i="1" dirty="0"/>
              <a:t> </a:t>
            </a:r>
            <a:r>
              <a:rPr lang="cs-CZ" altLang="cs-CZ" dirty="0"/>
              <a:t>bez možnosti ovlivnění proměnných </a:t>
            </a:r>
          </a:p>
          <a:p>
            <a:r>
              <a:rPr lang="cs-CZ" altLang="cs-CZ" dirty="0">
                <a:solidFill>
                  <a:schemeClr val="accent1">
                    <a:lumMod val="75000"/>
                  </a:schemeClr>
                </a:solidFill>
              </a:rPr>
              <a:t>Souvislost hledáme tím, že srovnáváme změny v různých </a:t>
            </a:r>
          </a:p>
          <a:p>
            <a:r>
              <a:rPr lang="cs-CZ" altLang="cs-CZ" dirty="0">
                <a:solidFill>
                  <a:schemeClr val="accent1">
                    <a:lumMod val="75000"/>
                  </a:schemeClr>
                </a:solidFill>
              </a:rPr>
              <a:t>proměnných (korelace)</a:t>
            </a:r>
          </a:p>
          <a:p>
            <a:pPr lvl="1">
              <a:buFontTx/>
              <a:buChar char="-"/>
            </a:pPr>
            <a:endParaRPr lang="cs-CZ" altLang="cs-CZ" dirty="0"/>
          </a:p>
          <a:p>
            <a:pPr lvl="1">
              <a:buFontTx/>
              <a:buChar char="-"/>
            </a:pPr>
            <a:r>
              <a:rPr lang="cs-CZ" altLang="cs-CZ" dirty="0"/>
              <a:t> pozorování (strukturované)</a:t>
            </a:r>
          </a:p>
          <a:p>
            <a:pPr lvl="1">
              <a:buFontTx/>
              <a:buChar char="-"/>
            </a:pPr>
            <a:r>
              <a:rPr lang="cs-CZ" altLang="cs-CZ" dirty="0"/>
              <a:t> rozhovory</a:t>
            </a:r>
          </a:p>
          <a:p>
            <a:pPr lvl="1">
              <a:buFontTx/>
              <a:buChar char="-"/>
            </a:pPr>
            <a:r>
              <a:rPr lang="cs-CZ" altLang="cs-CZ" dirty="0"/>
              <a:t> analýza dokumentů / artefaktů</a:t>
            </a:r>
          </a:p>
          <a:p>
            <a:pPr lvl="1">
              <a:buFontTx/>
              <a:buChar char="-"/>
            </a:pPr>
            <a:r>
              <a:rPr lang="cs-CZ" altLang="cs-CZ" dirty="0"/>
              <a:t> sekundární analýza / vytěžování dat</a:t>
            </a:r>
          </a:p>
          <a:p>
            <a:endParaRPr lang="cs-CZ" altLang="cs-CZ" dirty="0"/>
          </a:p>
          <a:p>
            <a:endParaRPr lang="cs-CZ" altLang="cs-CZ" dirty="0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829DBFAB-BC44-41F2-B456-D3B375B61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0351"/>
            <a:ext cx="12191999" cy="638175"/>
          </a:xfrm>
          <a:prstGeom prst="rect">
            <a:avLst/>
          </a:prstGeom>
          <a:solidFill>
            <a:schemeClr val="accent1">
              <a:alpha val="3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b="1" dirty="0">
                <a:solidFill>
                  <a:schemeClr val="tx1"/>
                </a:solidFill>
              </a:rPr>
              <a:t>Možná základní třídění výzkumných technik</a:t>
            </a:r>
          </a:p>
        </p:txBody>
      </p:sp>
      <p:pic>
        <p:nvPicPr>
          <p:cNvPr id="4" name="Picture 2" descr="Milgramův experiment – Wikipedie">
            <a:extLst>
              <a:ext uri="{FF2B5EF4-FFF2-40B4-BE49-F238E27FC236}">
                <a16:creationId xmlns:a16="http://schemas.microsoft.com/office/drawing/2014/main" id="{195283B9-678E-4327-925E-004C38A53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789" y="1162902"/>
            <a:ext cx="1856256" cy="235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Observing the Freely Behaving Brain in Action">
            <a:extLst>
              <a:ext uri="{FF2B5EF4-FFF2-40B4-BE49-F238E27FC236}">
                <a16:creationId xmlns:a16="http://schemas.microsoft.com/office/drawing/2014/main" id="{A9DCC0A7-D497-47EC-8E36-5C3C00B23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891" y="1162902"/>
            <a:ext cx="2261109" cy="235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New TikTok research focuses on creativity, connectedness – The Brock News">
            <a:extLst>
              <a:ext uri="{FF2B5EF4-FFF2-40B4-BE49-F238E27FC236}">
                <a16:creationId xmlns:a16="http://schemas.microsoft.com/office/drawing/2014/main" id="{2DE96283-E233-44CD-835F-5418D9BFF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178" y="4018843"/>
            <a:ext cx="4315095" cy="244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99B25FB3-BA89-CB1A-C42E-7D1345FD41B3}"/>
              </a:ext>
            </a:extLst>
          </p:cNvPr>
          <p:cNvSpPr/>
          <p:nvPr/>
        </p:nvSpPr>
        <p:spPr>
          <a:xfrm>
            <a:off x="520810" y="3621819"/>
            <a:ext cx="4277802" cy="4412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356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4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4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4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4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45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45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45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45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45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45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45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45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45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45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45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45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45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45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4D050E-4125-D022-D8AB-0B25BBEFB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483"/>
            <a:ext cx="11889917" cy="6515675"/>
          </a:xfrm>
          <a:prstGeom prst="rect">
            <a:avLst/>
          </a:prstGeom>
        </p:spPr>
      </p:pic>
      <p:pic>
        <p:nvPicPr>
          <p:cNvPr id="9" name="Picture 8" descr="European Values Study">
            <a:extLst>
              <a:ext uri="{FF2B5EF4-FFF2-40B4-BE49-F238E27FC236}">
                <a16:creationId xmlns:a16="http://schemas.microsoft.com/office/drawing/2014/main" id="{96D1134B-FCCB-4452-8005-CAFA0C08C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03" y="2553979"/>
            <a:ext cx="2876220" cy="63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A75A836-3254-4F27-A217-5CFD72E79921}"/>
              </a:ext>
            </a:extLst>
          </p:cNvPr>
          <p:cNvSpPr txBox="1"/>
          <p:nvPr/>
        </p:nvSpPr>
        <p:spPr>
          <a:xfrm>
            <a:off x="0" y="3428999"/>
            <a:ext cx="61750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hlinkClick r:id="rId4"/>
              </a:rPr>
              <a:t>https://www.atlasofeuropeanvalues.eu</a:t>
            </a:r>
            <a:endParaRPr lang="cs-CZ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77055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News | European Social Survey (ESS)">
            <a:extLst>
              <a:ext uri="{FF2B5EF4-FFF2-40B4-BE49-F238E27FC236}">
                <a16:creationId xmlns:a16="http://schemas.microsoft.com/office/drawing/2014/main" id="{A4EADE9D-651C-4FD5-83DA-F35FEC429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272" y="0"/>
            <a:ext cx="7092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uropean Social Survey | SSHOPENCLOUD">
            <a:extLst>
              <a:ext uri="{FF2B5EF4-FFF2-40B4-BE49-F238E27FC236}">
                <a16:creationId xmlns:a16="http://schemas.microsoft.com/office/drawing/2014/main" id="{C741197D-F0A4-4F1A-A2D7-F84833823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885" y="0"/>
            <a:ext cx="3502001" cy="233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295D3B9-538D-423E-96FF-A1BA5C3AC793}"/>
              </a:ext>
            </a:extLst>
          </p:cNvPr>
          <p:cNvSpPr txBox="1"/>
          <p:nvPr/>
        </p:nvSpPr>
        <p:spPr>
          <a:xfrm>
            <a:off x="8196166" y="1995492"/>
            <a:ext cx="39958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https://www.europeansocialsurvey.org/about/singlenew.html?a=/about/news/essnews0077.html</a:t>
            </a:r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954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519EBC-8CCF-A101-0600-E08E2AD3B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50" y="1461200"/>
            <a:ext cx="8318400" cy="4721337"/>
          </a:xfrm>
          <a:prstGeom prst="rect">
            <a:avLst/>
          </a:prstGeom>
        </p:spPr>
      </p:pic>
      <p:pic>
        <p:nvPicPr>
          <p:cNvPr id="6" name="Picture 2" descr="European Social Survey | SSHOPENCLOUD">
            <a:extLst>
              <a:ext uri="{FF2B5EF4-FFF2-40B4-BE49-F238E27FC236}">
                <a16:creationId xmlns:a16="http://schemas.microsoft.com/office/drawing/2014/main" id="{8E04E70D-D8BC-E912-BCCC-A48108560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02" y="-290701"/>
            <a:ext cx="3502001" cy="233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BA42B0-BCE4-2390-F4EC-13F1A72AD3DB}"/>
              </a:ext>
            </a:extLst>
          </p:cNvPr>
          <p:cNvSpPr txBox="1"/>
          <p:nvPr/>
        </p:nvSpPr>
        <p:spPr>
          <a:xfrm>
            <a:off x="8769309" y="984781"/>
            <a:ext cx="27818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>
                <a:hlinkClick r:id="rId4"/>
              </a:rPr>
              <a:t>https://www.europeansocialsurvey.org/sites/default/files/2023-06/ESS1_9_select_findings.pdf</a:t>
            </a:r>
            <a:endParaRPr lang="cs-CZ" sz="1200" dirty="0"/>
          </a:p>
          <a:p>
            <a:endParaRPr lang="cs-CZ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557025-A551-F6B4-FFA8-2EF7917358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4786" y="2692654"/>
            <a:ext cx="3658981" cy="409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05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41E82F-273F-BD7C-4D67-E61C3DE68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81" y="604239"/>
            <a:ext cx="8971201" cy="56495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B251BE-494E-6BC1-98B3-49D70A07CF3F}"/>
              </a:ext>
            </a:extLst>
          </p:cNvPr>
          <p:cNvSpPr txBox="1"/>
          <p:nvPr/>
        </p:nvSpPr>
        <p:spPr>
          <a:xfrm>
            <a:off x="9044607" y="785202"/>
            <a:ext cx="262675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https://www.europeansocialsurvey.org/sites/default/files/2023-06/ESS1-3_findings_booklet.pdf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4665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B43030EE-D6F2-4916-B213-57AEE76011FB}"/>
              </a:ext>
            </a:extLst>
          </p:cNvPr>
          <p:cNvSpPr txBox="1"/>
          <p:nvPr/>
        </p:nvSpPr>
        <p:spPr>
          <a:xfrm>
            <a:off x="9418476" y="605231"/>
            <a:ext cx="27735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https://factsmaps.com/wp-content/uploads/2023/12/PISA-2022-Worldwide-Ranking.jpeg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21199D1-BF7B-19FD-CA50-DEDF20B8B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2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2166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1D9BC8D-BF9C-F8EE-CEF7-F2D05F490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32B469-64AF-6E9A-3718-B9530B6443B2}"/>
              </a:ext>
            </a:extLst>
          </p:cNvPr>
          <p:cNvSpPr txBox="1"/>
          <p:nvPr/>
        </p:nvSpPr>
        <p:spPr>
          <a:xfrm>
            <a:off x="9695397" y="464092"/>
            <a:ext cx="2307703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Pro srovnání trochu starší data, ale s více zeměmi</a:t>
            </a:r>
          </a:p>
        </p:txBody>
      </p:sp>
    </p:spTree>
    <p:extLst>
      <p:ext uri="{BB962C8B-B14F-4D97-AF65-F5344CB8AC3E}">
        <p14:creationId xmlns:p14="http://schemas.microsoft.com/office/powerpoint/2010/main" val="21665403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C8DA4627-8E87-4D60-A6AC-106B94270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70" y="0"/>
            <a:ext cx="9746038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528CD99-A0D4-4E44-ADB2-1EBED30DDC5D}"/>
              </a:ext>
            </a:extLst>
          </p:cNvPr>
          <p:cNvSpPr txBox="1"/>
          <p:nvPr/>
        </p:nvSpPr>
        <p:spPr>
          <a:xfrm>
            <a:off x="8692445" y="1174045"/>
            <a:ext cx="323991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3"/>
              </a:rPr>
              <a:t>https://ec.europa.eu/clima/sites/clima/files/support/docs/report_2019_en.pdf</a:t>
            </a:r>
            <a:endParaRPr lang="cs-CZ" sz="1100" dirty="0"/>
          </a:p>
          <a:p>
            <a:endParaRPr lang="en-US" sz="1100" dirty="0"/>
          </a:p>
        </p:txBody>
      </p:sp>
      <p:pic>
        <p:nvPicPr>
          <p:cNvPr id="30722" name="Picture 2" descr="Eurobarometer 2018 | Spravodajstvo_a_aktivity | Európsky parlament  Kancelária na Slovensku">
            <a:extLst>
              <a:ext uri="{FF2B5EF4-FFF2-40B4-BE49-F238E27FC236}">
                <a16:creationId xmlns:a16="http://schemas.microsoft.com/office/drawing/2014/main" id="{9ACFC394-F6BD-410A-91E7-6FA7953B8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462" y="1049866"/>
            <a:ext cx="2425096" cy="169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5766DA-15B0-8E66-3926-8174DB1D1070}"/>
              </a:ext>
            </a:extLst>
          </p:cNvPr>
          <p:cNvSpPr txBox="1"/>
          <p:nvPr/>
        </p:nvSpPr>
        <p:spPr>
          <a:xfrm>
            <a:off x="8692445" y="1774209"/>
            <a:ext cx="609523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>
                <a:hlinkClick r:id="rId5"/>
              </a:rPr>
              <a:t>https://europa.eu/eurobarometer/screen/home</a:t>
            </a:r>
            <a:endParaRPr lang="cs-CZ" sz="1100" dirty="0"/>
          </a:p>
          <a:p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18303649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DCD02F-59FC-3669-5AED-398A19097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69" y="2426146"/>
            <a:ext cx="5856580" cy="30067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C3F75E-4779-7BB5-7B70-3E9259950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63" y="0"/>
            <a:ext cx="4348758" cy="19933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9BE9B8-C428-5F17-4BEE-1EBBB8B44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5374" y="0"/>
            <a:ext cx="4630332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0E37454-A350-B00C-8F83-041056A794E8}"/>
              </a:ext>
            </a:extLst>
          </p:cNvPr>
          <p:cNvSpPr txBox="1"/>
          <p:nvPr/>
        </p:nvSpPr>
        <p:spPr>
          <a:xfrm>
            <a:off x="119469" y="5948427"/>
            <a:ext cx="60966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5"/>
              </a:rPr>
              <a:t>https://europa.eu/eurobarometer/api/deliverable/download/file?deliverableId=91574</a:t>
            </a:r>
            <a:endParaRPr lang="cs-CZ" dirty="0"/>
          </a:p>
          <a:p>
            <a:endParaRPr lang="cs-CZ" dirty="0"/>
          </a:p>
        </p:txBody>
      </p:sp>
      <p:pic>
        <p:nvPicPr>
          <p:cNvPr id="16" name="Picture 2" descr="Eurobarometer 2018 | Spravodajstvo_a_aktivity | Európsky parlament  Kancelária na Slovensku">
            <a:extLst>
              <a:ext uri="{FF2B5EF4-FFF2-40B4-BE49-F238E27FC236}">
                <a16:creationId xmlns:a16="http://schemas.microsoft.com/office/drawing/2014/main" id="{71E09ED8-829B-29D7-1B62-987E74B34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196" y="4123045"/>
            <a:ext cx="2425096" cy="169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3511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5AE3A2-2572-4A94-42F6-48F9AF9CB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876" y="0"/>
            <a:ext cx="994747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B0BC05-769B-9E9D-7C23-01FBC17FC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20448"/>
            <a:ext cx="6150334" cy="162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988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C513FBAD-1E68-428E-8C9E-17A3B85A61C4}"/>
              </a:ext>
            </a:extLst>
          </p:cNvPr>
          <p:cNvSpPr/>
          <p:nvPr/>
        </p:nvSpPr>
        <p:spPr>
          <a:xfrm>
            <a:off x="0" y="158620"/>
            <a:ext cx="12192000" cy="56916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2" name="Text Box 2">
            <a:extLst>
              <a:ext uri="{FF2B5EF4-FFF2-40B4-BE49-F238E27FC236}">
                <a16:creationId xmlns:a16="http://schemas.microsoft.com/office/drawing/2014/main" id="{8D0A0347-0516-46D9-BE31-667A56E17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4" y="260350"/>
            <a:ext cx="20313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>
                <a:solidFill>
                  <a:schemeClr val="bg1"/>
                </a:solidFill>
              </a:rPr>
              <a:t>DOTAZNÍK	</a:t>
            </a:r>
          </a:p>
        </p:txBody>
      </p:sp>
      <p:sp>
        <p:nvSpPr>
          <p:cNvPr id="10251" name="Text Box 11">
            <a:extLst>
              <a:ext uri="{FF2B5EF4-FFF2-40B4-BE49-F238E27FC236}">
                <a16:creationId xmlns:a16="http://schemas.microsoft.com/office/drawing/2014/main" id="{C6147C4E-FF45-484E-86AD-3041D1C33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441" y="978808"/>
            <a:ext cx="794666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/>
              <a:t>DOTAZNÍK má ale i širší využití, nemusí být součástí výzkumné praxe, ale jednoduše</a:t>
            </a:r>
          </a:p>
          <a:p>
            <a:r>
              <a:rPr lang="cs-CZ" altLang="cs-CZ" dirty="0"/>
              <a:t>shromažďování strukturovaných údajů </a:t>
            </a:r>
          </a:p>
          <a:p>
            <a:endParaRPr lang="cs-CZ" altLang="cs-CZ" dirty="0"/>
          </a:p>
          <a:p>
            <a:endParaRPr lang="cs-CZ" altLang="cs-CZ" dirty="0"/>
          </a:p>
        </p:txBody>
      </p:sp>
      <p:pic>
        <p:nvPicPr>
          <p:cNvPr id="20482" name="Picture 2" descr="Dotazník pro rodiče žáků 1.tříd - SEVT.cz">
            <a:extLst>
              <a:ext uri="{FF2B5EF4-FFF2-40B4-BE49-F238E27FC236}">
                <a16:creationId xmlns:a16="http://schemas.microsoft.com/office/drawing/2014/main" id="{A3001344-04FE-441D-ACEF-7F7B8DB3A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721" y="1752988"/>
            <a:ext cx="1922558" cy="265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Tyden.cz | Do sčítání obyvatel se zapojí všichni. Jaká budou pravidla?">
            <a:extLst>
              <a:ext uri="{FF2B5EF4-FFF2-40B4-BE49-F238E27FC236}">
                <a16:creationId xmlns:a16="http://schemas.microsoft.com/office/drawing/2014/main" id="{8CB567AE-75E9-4C99-87D1-346F7DDC5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8" y="1801009"/>
            <a:ext cx="4953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Radnice si posvítí na ty, co bojkotovali sčítání lidu — ČT24 — Česká  televize">
            <a:extLst>
              <a:ext uri="{FF2B5EF4-FFF2-40B4-BE49-F238E27FC236}">
                <a16:creationId xmlns:a16="http://schemas.microsoft.com/office/drawing/2014/main" id="{5E6BA42F-AC85-49BF-ADF5-BD15DE809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279" y="1801009"/>
            <a:ext cx="4626366" cy="260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Příběh statistiky - detaily | Století statistiky">
            <a:extLst>
              <a:ext uri="{FF2B5EF4-FFF2-40B4-BE49-F238E27FC236}">
                <a16:creationId xmlns:a16="http://schemas.microsoft.com/office/drawing/2014/main" id="{92BE87D0-8A0A-491D-A268-9A7878C9F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57" y="4382254"/>
            <a:ext cx="3452139" cy="237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>
            <a:extLst>
              <a:ext uri="{FF2B5EF4-FFF2-40B4-BE49-F238E27FC236}">
                <a16:creationId xmlns:a16="http://schemas.microsoft.com/office/drawing/2014/main" id="{81A74F05-8AE4-446E-8241-2F8B1C3F7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479" y="4382254"/>
            <a:ext cx="2266521" cy="234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914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BAB0481F-F65C-41BD-92B8-A26363CEB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730" y="1218859"/>
            <a:ext cx="5481176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cs-CZ" altLang="cs-CZ" b="1" dirty="0"/>
          </a:p>
          <a:p>
            <a:r>
              <a:rPr lang="cs-CZ" altLang="cs-CZ" sz="2400" b="1" dirty="0"/>
              <a:t>intervenující techniky</a:t>
            </a:r>
            <a:r>
              <a:rPr lang="cs-CZ" altLang="cs-CZ" b="1" dirty="0"/>
              <a:t> </a:t>
            </a:r>
          </a:p>
          <a:p>
            <a:r>
              <a:rPr lang="cs-CZ" altLang="cs-CZ" dirty="0"/>
              <a:t>– interference se zkoumanými objekty, vstup do jejich světa, ovlivnění jejich myšlení</a:t>
            </a:r>
          </a:p>
          <a:p>
            <a:endParaRPr lang="cs-CZ" altLang="cs-CZ" dirty="0"/>
          </a:p>
          <a:p>
            <a:pPr lvl="1">
              <a:buFontTx/>
              <a:buChar char="-"/>
            </a:pPr>
            <a:r>
              <a:rPr lang="cs-CZ" altLang="cs-CZ" dirty="0"/>
              <a:t> experiment</a:t>
            </a:r>
          </a:p>
          <a:p>
            <a:pPr lvl="1">
              <a:buFontTx/>
              <a:buChar char="-"/>
            </a:pPr>
            <a:r>
              <a:rPr lang="cs-CZ" altLang="cs-CZ" dirty="0"/>
              <a:t> zúčastněné pozorování</a:t>
            </a:r>
          </a:p>
          <a:p>
            <a:pPr lvl="1">
              <a:buFontTx/>
              <a:buChar char="-"/>
            </a:pPr>
            <a:r>
              <a:rPr lang="cs-CZ" altLang="cs-CZ" b="1" dirty="0"/>
              <a:t> techniky založené na rozhovorech</a:t>
            </a:r>
          </a:p>
          <a:p>
            <a:pPr>
              <a:buFontTx/>
              <a:buChar char="-"/>
            </a:pPr>
            <a:endParaRPr lang="cs-CZ" altLang="cs-CZ" dirty="0"/>
          </a:p>
          <a:p>
            <a:pPr>
              <a:buFontTx/>
              <a:buChar char="-"/>
            </a:pPr>
            <a:endParaRPr lang="cs-CZ" altLang="cs-CZ" dirty="0"/>
          </a:p>
          <a:p>
            <a:r>
              <a:rPr lang="cs-CZ" altLang="cs-CZ" sz="2400" b="1" dirty="0"/>
              <a:t>neintervenující techniky</a:t>
            </a:r>
          </a:p>
          <a:p>
            <a:pPr>
              <a:buFontTx/>
              <a:buChar char="-"/>
            </a:pPr>
            <a:r>
              <a:rPr lang="cs-CZ" altLang="cs-CZ" dirty="0"/>
              <a:t> nevstupuje do prostoru zkoumaných objektů</a:t>
            </a:r>
          </a:p>
          <a:p>
            <a:pPr>
              <a:buFontTx/>
              <a:buChar char="-"/>
            </a:pPr>
            <a:endParaRPr lang="cs-CZ" altLang="cs-CZ" dirty="0"/>
          </a:p>
          <a:p>
            <a:pPr lvl="1">
              <a:buFontTx/>
              <a:buChar char="-"/>
            </a:pPr>
            <a:r>
              <a:rPr lang="cs-CZ" altLang="cs-CZ" dirty="0"/>
              <a:t> nezúčastněné pozorování</a:t>
            </a:r>
          </a:p>
          <a:p>
            <a:pPr lvl="1">
              <a:buFontTx/>
              <a:buChar char="-"/>
            </a:pPr>
            <a:r>
              <a:rPr lang="cs-CZ" altLang="cs-CZ" dirty="0"/>
              <a:t> analýza dokumentů/artefaktů</a:t>
            </a:r>
          </a:p>
          <a:p>
            <a:pPr lvl="1">
              <a:buFontTx/>
              <a:buChar char="-"/>
            </a:pPr>
            <a:r>
              <a:rPr lang="cs-CZ" altLang="cs-CZ" dirty="0"/>
              <a:t> sekundární analýza</a:t>
            </a:r>
          </a:p>
          <a:p>
            <a:pPr>
              <a:buFontTx/>
              <a:buChar char="-"/>
            </a:pPr>
            <a:endParaRPr lang="cs-CZ" altLang="cs-CZ" dirty="0"/>
          </a:p>
          <a:p>
            <a:endParaRPr lang="cs-CZ" altLang="cs-CZ" dirty="0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2B255DC4-5FE9-4D60-B981-E5FE9CD59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260351"/>
            <a:ext cx="8135937" cy="638175"/>
          </a:xfrm>
          <a:prstGeom prst="rect">
            <a:avLst/>
          </a:prstGeom>
          <a:solidFill>
            <a:schemeClr val="accent1">
              <a:alpha val="39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b="1"/>
              <a:t>Možná základní třídění výzkumných technik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7563EA5-9FB9-4445-8D0D-F4BA4BEC3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2261" y="1729097"/>
            <a:ext cx="2912952" cy="1638536"/>
          </a:xfrm>
          <a:prstGeom prst="rect">
            <a:avLst/>
          </a:prstGeom>
        </p:spPr>
      </p:pic>
      <p:pic>
        <p:nvPicPr>
          <p:cNvPr id="18436" name="Picture 4" descr="Common Job Interview Questions and How to Answer Them | On Careers | US News">
            <a:extLst>
              <a:ext uri="{FF2B5EF4-FFF2-40B4-BE49-F238E27FC236}">
                <a16:creationId xmlns:a16="http://schemas.microsoft.com/office/drawing/2014/main" id="{C20BE9E1-A3D9-49B8-9527-D4F2284D6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037" y="1743155"/>
            <a:ext cx="2450526" cy="163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Řečová bublina: oválný bublinový popisek 3">
            <a:extLst>
              <a:ext uri="{FF2B5EF4-FFF2-40B4-BE49-F238E27FC236}">
                <a16:creationId xmlns:a16="http://schemas.microsoft.com/office/drawing/2014/main" id="{AB3FE0F7-2328-44AC-8467-093C1FFAE94F}"/>
              </a:ext>
            </a:extLst>
          </p:cNvPr>
          <p:cNvSpPr/>
          <p:nvPr/>
        </p:nvSpPr>
        <p:spPr>
          <a:xfrm>
            <a:off x="5991374" y="1071355"/>
            <a:ext cx="1159992" cy="605223"/>
          </a:xfrm>
          <a:prstGeom prst="wedgeEllipseCallout">
            <a:avLst>
              <a:gd name="adj1" fmla="val -24051"/>
              <a:gd name="adj2" fmla="val 856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Co tím sakra myslí???</a:t>
            </a:r>
            <a:endParaRPr lang="en-US" sz="1200" dirty="0"/>
          </a:p>
        </p:txBody>
      </p:sp>
      <p:sp>
        <p:nvSpPr>
          <p:cNvPr id="5" name="Řečová bublina: oválný bublinový popisek 4">
            <a:extLst>
              <a:ext uri="{FF2B5EF4-FFF2-40B4-BE49-F238E27FC236}">
                <a16:creationId xmlns:a16="http://schemas.microsoft.com/office/drawing/2014/main" id="{3ADAE4C9-F454-4554-B820-A47226DDC74A}"/>
              </a:ext>
            </a:extLst>
          </p:cNvPr>
          <p:cNvSpPr/>
          <p:nvPr/>
        </p:nvSpPr>
        <p:spPr>
          <a:xfrm>
            <a:off x="7221894" y="860769"/>
            <a:ext cx="1256680" cy="801751"/>
          </a:xfrm>
          <a:prstGeom prst="wedgeEllipseCallout">
            <a:avLst>
              <a:gd name="adj1" fmla="val -31290"/>
              <a:gd name="adj2" fmla="val 1287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/>
              <a:t>Koho byste nechtěla za souseda?</a:t>
            </a:r>
            <a:endParaRPr lang="en-US" sz="1200" dirty="0"/>
          </a:p>
        </p:txBody>
      </p:sp>
      <p:sp>
        <p:nvSpPr>
          <p:cNvPr id="6" name="Řečová bublina: oválný bublinový popisek 5">
            <a:extLst>
              <a:ext uri="{FF2B5EF4-FFF2-40B4-BE49-F238E27FC236}">
                <a16:creationId xmlns:a16="http://schemas.microsoft.com/office/drawing/2014/main" id="{F991AEC3-14E5-4C7D-96AD-CCFBAA5282DD}"/>
              </a:ext>
            </a:extLst>
          </p:cNvPr>
          <p:cNvSpPr/>
          <p:nvPr/>
        </p:nvSpPr>
        <p:spPr>
          <a:xfrm>
            <a:off x="9848027" y="745350"/>
            <a:ext cx="1159992" cy="605223"/>
          </a:xfrm>
          <a:prstGeom prst="wedgeEllipseCallout">
            <a:avLst>
              <a:gd name="adj1" fmla="val 25820"/>
              <a:gd name="adj2" fmla="val 1842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err="1"/>
              <a:t>Eh</a:t>
            </a:r>
            <a:r>
              <a:rPr lang="cs-CZ" sz="1200" dirty="0"/>
              <a:t>, tohle není moc příjemné</a:t>
            </a:r>
            <a:endParaRPr lang="en-US" sz="1200" dirty="0"/>
          </a:p>
        </p:txBody>
      </p:sp>
      <p:pic>
        <p:nvPicPr>
          <p:cNvPr id="18442" name="Picture 10" descr="14.2 Strengths and weaknesses of unobtrusive research – Scientific Inquiry  in Social Work">
            <a:extLst>
              <a:ext uri="{FF2B5EF4-FFF2-40B4-BE49-F238E27FC236}">
                <a16:creationId xmlns:a16="http://schemas.microsoft.com/office/drawing/2014/main" id="{CEE296F3-9415-4612-9332-AC8FBB18C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469" y="4221468"/>
            <a:ext cx="2564631" cy="170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 descr="Simple observation | The Unobtrusive Researcher | Taylor &amp; Francis Group">
            <a:extLst>
              <a:ext uri="{FF2B5EF4-FFF2-40B4-BE49-F238E27FC236}">
                <a16:creationId xmlns:a16="http://schemas.microsoft.com/office/drawing/2014/main" id="{D9774DFD-1823-4CE0-964C-E478AC62B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193" y="4145398"/>
            <a:ext cx="1128128" cy="178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522FD86B-EC37-8F29-252B-4E47F992C036}"/>
              </a:ext>
            </a:extLst>
          </p:cNvPr>
          <p:cNvSpPr/>
          <p:nvPr/>
        </p:nvSpPr>
        <p:spPr>
          <a:xfrm>
            <a:off x="560567" y="3267986"/>
            <a:ext cx="4639586" cy="3538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4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4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4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4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48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48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48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48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48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48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48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48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C513FBAD-1E68-428E-8C9E-17A3B85A61C4}"/>
              </a:ext>
            </a:extLst>
          </p:cNvPr>
          <p:cNvSpPr/>
          <p:nvPr/>
        </p:nvSpPr>
        <p:spPr>
          <a:xfrm>
            <a:off x="0" y="158620"/>
            <a:ext cx="12192000" cy="56916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2" name="Text Box 2">
            <a:extLst>
              <a:ext uri="{FF2B5EF4-FFF2-40B4-BE49-F238E27FC236}">
                <a16:creationId xmlns:a16="http://schemas.microsoft.com/office/drawing/2014/main" id="{8D0A0347-0516-46D9-BE31-667A56E17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4" y="260350"/>
            <a:ext cx="17261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>
                <a:solidFill>
                  <a:schemeClr val="bg1"/>
                </a:solidFill>
              </a:rPr>
              <a:t>Pro srovnání…</a:t>
            </a:r>
          </a:p>
        </p:txBody>
      </p:sp>
      <p:sp>
        <p:nvSpPr>
          <p:cNvPr id="10251" name="Text Box 11">
            <a:extLst>
              <a:ext uri="{FF2B5EF4-FFF2-40B4-BE49-F238E27FC236}">
                <a16:creationId xmlns:a16="http://schemas.microsoft.com/office/drawing/2014/main" id="{C6147C4E-FF45-484E-86AD-3041D1C33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629" y="884164"/>
            <a:ext cx="846494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/>
              <a:t>Strukturované údaje o lidech se však dnes v naprosté většině shromažďují nepozorovaně:</a:t>
            </a:r>
          </a:p>
          <a:p>
            <a:r>
              <a:rPr lang="cs-CZ" altLang="cs-CZ" dirty="0"/>
              <a:t>(od </a:t>
            </a:r>
            <a:r>
              <a:rPr lang="cs-CZ" altLang="cs-CZ" dirty="0" err="1"/>
              <a:t>gps</a:t>
            </a:r>
            <a:r>
              <a:rPr lang="cs-CZ" altLang="cs-CZ" dirty="0"/>
              <a:t> navigace až po výdej obědů a čipovou kartu)</a:t>
            </a:r>
          </a:p>
          <a:p>
            <a:endParaRPr lang="cs-CZ" altLang="cs-CZ" dirty="0"/>
          </a:p>
        </p:txBody>
      </p:sp>
      <p:pic>
        <p:nvPicPr>
          <p:cNvPr id="24578" name="Picture 2" descr="Here's How Big Data Is Revolutionizing GPS Technology">
            <a:extLst>
              <a:ext uri="{FF2B5EF4-FFF2-40B4-BE49-F238E27FC236}">
                <a16:creationId xmlns:a16="http://schemas.microsoft.com/office/drawing/2014/main" id="{D1595D1C-15E7-46B9-8FE8-98A72619D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4" y="1571625"/>
            <a:ext cx="2532000" cy="148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The Big Data of Wearables">
            <a:extLst>
              <a:ext uri="{FF2B5EF4-FFF2-40B4-BE49-F238E27FC236}">
                <a16:creationId xmlns:a16="http://schemas.microsoft.com/office/drawing/2014/main" id="{283E416E-E09E-4C7C-8C31-39916260F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594" y="1571625"/>
            <a:ext cx="2831063" cy="151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Spotify Duo, el nuevo plan premium para escuchar música con tu pareja">
            <a:extLst>
              <a:ext uri="{FF2B5EF4-FFF2-40B4-BE49-F238E27FC236}">
                <a16:creationId xmlns:a16="http://schemas.microsoft.com/office/drawing/2014/main" id="{F1ED8CA4-98C0-404A-8F9D-E8EF6F2A1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5" y="3194202"/>
            <a:ext cx="2532000" cy="157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Věrnostní programy obchodů - přehled výhod | Levná-Kvalita">
            <a:extLst>
              <a:ext uri="{FF2B5EF4-FFF2-40B4-BE49-F238E27FC236}">
                <a16:creationId xmlns:a16="http://schemas.microsoft.com/office/drawing/2014/main" id="{00D2BE3C-A8E8-4ED0-A28F-9E2F7452E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595" y="3194202"/>
            <a:ext cx="2383196" cy="157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Picture 12" descr="Revolut představil jednorázové virtuální karty, které se po jedné platbě  samy zablokují - CzechCrunch">
            <a:extLst>
              <a:ext uri="{FF2B5EF4-FFF2-40B4-BE49-F238E27FC236}">
                <a16:creationId xmlns:a16="http://schemas.microsoft.com/office/drawing/2014/main" id="{7DFA9CF2-2814-4433-B0C1-6BD2A6361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487" y="1571625"/>
            <a:ext cx="2831063" cy="150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0" name="Picture 14" descr="How China Is Using Big Data to Create a Social Credit Score | Time.com">
            <a:extLst>
              <a:ext uri="{FF2B5EF4-FFF2-40B4-BE49-F238E27FC236}">
                <a16:creationId xmlns:a16="http://schemas.microsoft.com/office/drawing/2014/main" id="{7BBB7195-2E2D-4117-8316-A75E5E498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547" y="3211192"/>
            <a:ext cx="2383196" cy="158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4" name="Picture 18" descr="EET má být od května pro všechny. Na co se připravit a co to bude stát -  iDNES.cz">
            <a:extLst>
              <a:ext uri="{FF2B5EF4-FFF2-40B4-BE49-F238E27FC236}">
                <a16:creationId xmlns:a16="http://schemas.microsoft.com/office/drawing/2014/main" id="{8AD81526-D409-4418-AE5E-3559880B8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462" y="4907075"/>
            <a:ext cx="3219062" cy="178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6" name="Picture 20" descr="Jičínský deník | Nová myčka v jičínské 2. ZŠ. | fotogalerie">
            <a:extLst>
              <a:ext uri="{FF2B5EF4-FFF2-40B4-BE49-F238E27FC236}">
                <a16:creationId xmlns:a16="http://schemas.microsoft.com/office/drawing/2014/main" id="{6AE12DD9-96B4-431D-859E-AF4FE8204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324" y="4906678"/>
            <a:ext cx="2383196" cy="178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8" name="Picture 22" descr="2019 Volkswagen Touareg Discover Premium - YouTube">
            <a:extLst>
              <a:ext uri="{FF2B5EF4-FFF2-40B4-BE49-F238E27FC236}">
                <a16:creationId xmlns:a16="http://schemas.microsoft.com/office/drawing/2014/main" id="{68D3F767-FE32-44A7-BE97-52E87F91A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380" y="1571625"/>
            <a:ext cx="2646784" cy="148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0" name="Picture 24" descr="The Game of Life: Visualizing China's Social Credit System">
            <a:extLst>
              <a:ext uri="{FF2B5EF4-FFF2-40B4-BE49-F238E27FC236}">
                <a16:creationId xmlns:a16="http://schemas.microsoft.com/office/drawing/2014/main" id="{15981981-15C6-486D-9AD6-64E12EE39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793" y="3216817"/>
            <a:ext cx="3015693" cy="157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2" name="Picture 26" descr="The changing position of social media in 2020: What does it mean for  marketers?">
            <a:extLst>
              <a:ext uri="{FF2B5EF4-FFF2-40B4-BE49-F238E27FC236}">
                <a16:creationId xmlns:a16="http://schemas.microsoft.com/office/drawing/2014/main" id="{44BE44B6-40D1-4150-8F24-0905E6EDF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4" y="4911310"/>
            <a:ext cx="2679371" cy="178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42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1C9C0AE1-0818-EF0A-A011-832C2D339061}"/>
              </a:ext>
            </a:extLst>
          </p:cNvPr>
          <p:cNvSpPr/>
          <p:nvPr/>
        </p:nvSpPr>
        <p:spPr>
          <a:xfrm>
            <a:off x="0" y="409492"/>
            <a:ext cx="12192000" cy="10933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400760F-24E2-DF2D-B86C-F7642FF5E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Techniky založené na rozhovorech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090403-1E92-34C3-AD15-F5688E044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Široká škála různých přístupů od nestrukturovaných, volně vedených rozhovorů až po dotazníková šetření s uzavřeným formátem odpovědí</a:t>
            </a:r>
          </a:p>
          <a:p>
            <a:endParaRPr lang="cs-CZ" dirty="0"/>
          </a:p>
          <a:p>
            <a:r>
              <a:rPr lang="cs-CZ" dirty="0"/>
              <a:t>Vše vychází z verbální interakce: obecně tedy vychází z předpokladu, že skrze jazyk lze sdílet informaci, nicméně různá paradigmata velmi odlišně přistupují k tomu jaký status daná informace má</a:t>
            </a:r>
          </a:p>
          <a:p>
            <a:pPr marL="0" indent="0">
              <a:buNone/>
            </a:pPr>
            <a:r>
              <a:rPr lang="cs-CZ" dirty="0"/>
              <a:t>		 – srov. interpretativní přístupy a pozitivismus</a:t>
            </a:r>
          </a:p>
          <a:p>
            <a:endParaRPr lang="cs-CZ" dirty="0"/>
          </a:p>
          <a:p>
            <a:r>
              <a:rPr lang="cs-CZ" dirty="0"/>
              <a:t>Odvozeninou pak jsou modality výzkumu, kdy interakce probíhá bez přítomnosti výzkumníka/tazatele (dotazníky k samo-vyplnění, on-line dotazníky), nicméně jde vlastně o vzdálenou verbální interakci typu otázka - odpověď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3266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1336ED86-69C9-1858-1000-104CB1EE6951}"/>
              </a:ext>
            </a:extLst>
          </p:cNvPr>
          <p:cNvSpPr txBox="1"/>
          <p:nvPr/>
        </p:nvSpPr>
        <p:spPr>
          <a:xfrm>
            <a:off x="1244946" y="546416"/>
            <a:ext cx="9280041" cy="5786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Forma vedení rozhovoru</a:t>
            </a:r>
          </a:p>
          <a:p>
            <a:r>
              <a:rPr lang="cs-CZ" b="1" dirty="0"/>
              <a:t>(VĚTŠINA PŘÍSTUPŮ RELEVANTNÍ PRO KVALITATIVNÍ VÝZKUM)</a:t>
            </a:r>
          </a:p>
          <a:p>
            <a:endParaRPr lang="cs-CZ" dirty="0"/>
          </a:p>
          <a:p>
            <a:r>
              <a:rPr lang="cs-CZ" b="1" dirty="0"/>
              <a:t>Tváří v tvář</a:t>
            </a:r>
          </a:p>
          <a:p>
            <a:r>
              <a:rPr lang="cs-CZ" dirty="0"/>
              <a:t>	u respondenta (bez souvislosti s tématem) </a:t>
            </a:r>
          </a:p>
          <a:p>
            <a:r>
              <a:rPr lang="cs-CZ" dirty="0"/>
              <a:t>	u respondenta (kvůli tématu – např. etnografie jídla – jak vaří)</a:t>
            </a:r>
          </a:p>
          <a:p>
            <a:r>
              <a:rPr lang="cs-CZ" dirty="0"/>
              <a:t>	u tazatele (kancelář, studio)</a:t>
            </a:r>
          </a:p>
          <a:p>
            <a:r>
              <a:rPr lang="cs-CZ" dirty="0"/>
              <a:t>	ve vybraném prostředí (kavárna, lavička, knihovna…)</a:t>
            </a:r>
          </a:p>
          <a:p>
            <a:r>
              <a:rPr lang="cs-CZ" dirty="0"/>
              <a:t>	go </a:t>
            </a:r>
            <a:r>
              <a:rPr lang="cs-CZ" dirty="0" err="1"/>
              <a:t>along</a:t>
            </a:r>
            <a:r>
              <a:rPr lang="cs-CZ" dirty="0"/>
              <a:t> – procházka (např. vzpomínky na dětství – procházka po místech dětských her)</a:t>
            </a:r>
          </a:p>
          <a:p>
            <a:endParaRPr lang="cs-CZ" dirty="0"/>
          </a:p>
          <a:p>
            <a:r>
              <a:rPr lang="cs-CZ" b="1" dirty="0"/>
              <a:t>On-line</a:t>
            </a:r>
          </a:p>
          <a:p>
            <a:r>
              <a:rPr lang="cs-CZ" dirty="0"/>
              <a:t>	včetně obrazu / bez obrazu</a:t>
            </a:r>
          </a:p>
          <a:p>
            <a:endParaRPr lang="cs-CZ" dirty="0"/>
          </a:p>
          <a:p>
            <a:r>
              <a:rPr lang="cs-CZ" b="1" dirty="0"/>
              <a:t>Telefonicky</a:t>
            </a:r>
          </a:p>
          <a:p>
            <a:endParaRPr lang="cs-CZ" dirty="0"/>
          </a:p>
          <a:p>
            <a:r>
              <a:rPr lang="cs-CZ" dirty="0"/>
              <a:t>(přítomnost/nepřítomnost obrazu u vzdálených forem vedení rozhovoru pomáhá anonymizaci)</a:t>
            </a:r>
          </a:p>
          <a:p>
            <a:endParaRPr lang="cs-CZ" dirty="0"/>
          </a:p>
          <a:p>
            <a:r>
              <a:rPr lang="cs-CZ" b="1" dirty="0"/>
              <a:t>Bez přítomnosti tazatele/výzkumníka</a:t>
            </a:r>
          </a:p>
          <a:p>
            <a:endParaRPr lang="cs-CZ" b="1" dirty="0"/>
          </a:p>
          <a:p>
            <a:r>
              <a:rPr lang="cs-CZ" dirty="0"/>
              <a:t>	on-line dotazování, letáky, anketa, dopisy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A88AF05-0870-628F-F2ED-C6CC7B0B6C1D}"/>
              </a:ext>
            </a:extLst>
          </p:cNvPr>
          <p:cNvSpPr txBox="1"/>
          <p:nvPr/>
        </p:nvSpPr>
        <p:spPr>
          <a:xfrm>
            <a:off x="6241774" y="1693627"/>
            <a:ext cx="2079266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KVANTI - OBVYKLE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931D45E-04CA-C7F3-0343-D95620D94904}"/>
              </a:ext>
            </a:extLst>
          </p:cNvPr>
          <p:cNvSpPr txBox="1"/>
          <p:nvPr/>
        </p:nvSpPr>
        <p:spPr>
          <a:xfrm>
            <a:off x="4958964" y="3628400"/>
            <a:ext cx="475753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KVANTI – MOHOU BÝT INTERVIEW PŘES WEB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510E2E9-1AC7-2C84-1FE5-8DD06A10D94E}"/>
              </a:ext>
            </a:extLst>
          </p:cNvPr>
          <p:cNvSpPr txBox="1"/>
          <p:nvPr/>
        </p:nvSpPr>
        <p:spPr>
          <a:xfrm>
            <a:off x="2769704" y="4301610"/>
            <a:ext cx="555133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KVANTI – CATI (</a:t>
            </a:r>
            <a:r>
              <a:rPr lang="cs-CZ" b="1" dirty="0" err="1"/>
              <a:t>computer</a:t>
            </a:r>
            <a:r>
              <a:rPr lang="cs-CZ" b="1" dirty="0"/>
              <a:t> </a:t>
            </a:r>
            <a:r>
              <a:rPr lang="cs-CZ" b="1" dirty="0" err="1"/>
              <a:t>assisted</a:t>
            </a:r>
            <a:r>
              <a:rPr lang="cs-CZ" b="1" dirty="0"/>
              <a:t> </a:t>
            </a:r>
            <a:r>
              <a:rPr lang="cs-CZ" b="1" dirty="0" err="1"/>
              <a:t>telephone</a:t>
            </a:r>
            <a:r>
              <a:rPr lang="cs-CZ" b="1" dirty="0"/>
              <a:t> interview)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A0BAA51-7FD6-F269-A625-C306742DFAF3}"/>
              </a:ext>
            </a:extLst>
          </p:cNvPr>
          <p:cNvSpPr txBox="1"/>
          <p:nvPr/>
        </p:nvSpPr>
        <p:spPr>
          <a:xfrm>
            <a:off x="6241774" y="5930556"/>
            <a:ext cx="396372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KVANTI – VARIANTA SAMO-VYPLNĚNÍ</a:t>
            </a:r>
          </a:p>
        </p:txBody>
      </p:sp>
    </p:spTree>
    <p:extLst>
      <p:ext uri="{BB962C8B-B14F-4D97-AF65-F5344CB8AC3E}">
        <p14:creationId xmlns:p14="http://schemas.microsoft.com/office/powerpoint/2010/main" val="2475898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3AC30C-81A0-FA42-27AF-7AF88C00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08" y="246491"/>
            <a:ext cx="11362414" cy="768337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cs-CZ" sz="3200" b="1" dirty="0"/>
              <a:t>Charakteristiky rozhovorů pro využití v </a:t>
            </a:r>
            <a:r>
              <a:rPr lang="cs-CZ" sz="3200" b="1" dirty="0" err="1"/>
              <a:t>kvali</a:t>
            </a:r>
            <a:r>
              <a:rPr lang="cs-CZ" sz="3200" b="1" dirty="0"/>
              <a:t> a </a:t>
            </a:r>
            <a:r>
              <a:rPr lang="cs-CZ" sz="3200" b="1" dirty="0" err="1"/>
              <a:t>kvanti</a:t>
            </a:r>
            <a:r>
              <a:rPr lang="cs-CZ" sz="3200" b="1" dirty="0"/>
              <a:t> výzkumu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C805C8-1730-1D0E-4C88-7DDA4BAD9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7576" y="1213610"/>
            <a:ext cx="5919746" cy="5501267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cs-CZ" b="1" dirty="0"/>
              <a:t>Kvantitativní: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Strukturované – jasný průběh interakce s každým dotázaným - srovnatelnost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Uzavřené – formát odpovědi umožňuje zpracovat velké množství dat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Dotazník nelze během výzkumu měnit – ztráta možností analýzy, nesrovnatelné odpovědi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4AC62E1C-1434-B5FC-21EF-6EB257CDAF6D}"/>
              </a:ext>
            </a:extLst>
          </p:cNvPr>
          <p:cNvSpPr txBox="1">
            <a:spLocks/>
          </p:cNvSpPr>
          <p:nvPr/>
        </p:nvSpPr>
        <p:spPr>
          <a:xfrm>
            <a:off x="504908" y="1213610"/>
            <a:ext cx="5315447" cy="55012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b="1" dirty="0"/>
              <a:t>Kvalitativní: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Nestrukturované – volnější scénář, odlišný přístup ke každému dotázanému -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Interaktivní – schopnost dotázat se dále, navázat dialog, rozvinout pochopení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Scénář rozhovoru se mění v průběhu výzkumu</a:t>
            </a:r>
          </a:p>
        </p:txBody>
      </p:sp>
    </p:spTree>
    <p:extLst>
      <p:ext uri="{BB962C8B-B14F-4D97-AF65-F5344CB8AC3E}">
        <p14:creationId xmlns:p14="http://schemas.microsoft.com/office/powerpoint/2010/main" val="4057773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5E13A17A-B13C-A448-9B1D-6E340A9853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5701" t="22653" r="35752" b="6327"/>
          <a:stretch/>
        </p:blipFill>
        <p:spPr>
          <a:xfrm>
            <a:off x="752195" y="138421"/>
            <a:ext cx="4702628" cy="658115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575A48D-5211-572C-3E33-E11C858A3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6092" y="13319"/>
            <a:ext cx="4559632" cy="671337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F332E17-2D36-D5FA-66C7-282B0C6C0C12}"/>
              </a:ext>
            </a:extLst>
          </p:cNvPr>
          <p:cNvSpPr txBox="1"/>
          <p:nvPr/>
        </p:nvSpPr>
        <p:spPr>
          <a:xfrm rot="16200000">
            <a:off x="-2179631" y="2281335"/>
            <a:ext cx="4839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SCÉNÁŘ POLOSTRUKTUROVANÉHO ROZHOVORU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532E5FF-83AC-6412-5FB1-152634A648D6}"/>
              </a:ext>
            </a:extLst>
          </p:cNvPr>
          <p:cNvSpPr txBox="1"/>
          <p:nvPr/>
        </p:nvSpPr>
        <p:spPr>
          <a:xfrm rot="16200000">
            <a:off x="4419031" y="2533616"/>
            <a:ext cx="4334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STANDARDIZOVANÝ DOTAZNÍK (1. STRANA)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1730EAC-231A-4F0A-EB68-5E03D7EF0FBE}"/>
              </a:ext>
            </a:extLst>
          </p:cNvPr>
          <p:cNvSpPr txBox="1"/>
          <p:nvPr/>
        </p:nvSpPr>
        <p:spPr>
          <a:xfrm rot="16200000">
            <a:off x="-2766704" y="3088312"/>
            <a:ext cx="6545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Projekt Specifika příbuzenské pěstounské péče ve vyloučené lokalitě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C24FE40-5792-9D7D-935E-7B2D82D609FA}"/>
              </a:ext>
            </a:extLst>
          </p:cNvPr>
          <p:cNvSpPr txBox="1"/>
          <p:nvPr/>
        </p:nvSpPr>
        <p:spPr>
          <a:xfrm rot="16200000">
            <a:off x="3707690" y="3134806"/>
            <a:ext cx="630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Projekt Proměny české společnosti – panelové šetření domácností</a:t>
            </a:r>
          </a:p>
        </p:txBody>
      </p:sp>
    </p:spTree>
    <p:extLst>
      <p:ext uri="{BB962C8B-B14F-4D97-AF65-F5344CB8AC3E}">
        <p14:creationId xmlns:p14="http://schemas.microsoft.com/office/powerpoint/2010/main" val="240595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8BEA234-2D1B-C291-AFBB-81DB03F55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181" y="0"/>
            <a:ext cx="9785637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CF4C102-A583-D503-E9B6-717D7B0FC153}"/>
              </a:ext>
            </a:extLst>
          </p:cNvPr>
          <p:cNvSpPr txBox="1"/>
          <p:nvPr/>
        </p:nvSpPr>
        <p:spPr>
          <a:xfrm>
            <a:off x="116165" y="735777"/>
            <a:ext cx="2230016" cy="12189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STRUKTUROVANÉ DOTAZOVÁNÍ MŮŽE VYPADAT NAPŘÍKLAD I TAKTO…</a:t>
            </a:r>
          </a:p>
        </p:txBody>
      </p:sp>
    </p:spTree>
    <p:extLst>
      <p:ext uri="{BB962C8B-B14F-4D97-AF65-F5344CB8AC3E}">
        <p14:creationId xmlns:p14="http://schemas.microsoft.com/office/powerpoint/2010/main" val="3897470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EC29C258-B3F9-40F5-07DD-42F28F2B2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7322" y="0"/>
            <a:ext cx="12274420" cy="6858000"/>
          </a:xfrm>
          <a:prstGeom prst="rect">
            <a:avLst/>
          </a:prstGeom>
          <a:solidFill>
            <a:srgbClr val="1B324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66B8FA4D-B09C-11D4-C627-79A1EE9CC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7321" y="58336"/>
            <a:ext cx="5668346" cy="638175"/>
          </a:xfrm>
          <a:prstGeom prst="rect">
            <a:avLst/>
          </a:prstGeom>
          <a:solidFill>
            <a:schemeClr val="accent1">
              <a:alpha val="3882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chemeClr val="bg1"/>
                </a:solidFill>
              </a:rPr>
              <a:t>SROVNEJ…</a:t>
            </a:r>
            <a:endParaRPr lang="cs-CZ" altLang="cs-CZ" sz="2400" dirty="0">
              <a:solidFill>
                <a:schemeClr val="bg1"/>
              </a:solidFill>
            </a:endParaRPr>
          </a:p>
        </p:txBody>
      </p:sp>
      <p:pic>
        <p:nvPicPr>
          <p:cNvPr id="31748" name="Picture 6" descr="time-lab-feature-timeline-22">
            <a:extLst>
              <a:ext uri="{FF2B5EF4-FFF2-40B4-BE49-F238E27FC236}">
                <a16:creationId xmlns:a16="http://schemas.microsoft.com/office/drawing/2014/main" id="{D849FF58-AEE5-8D04-EED2-91308CC71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43" y="643707"/>
            <a:ext cx="11266714" cy="6196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1440</Words>
  <Application>Microsoft Office PowerPoint</Application>
  <PresentationFormat>Widescreen</PresentationFormat>
  <Paragraphs>221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Motiv Office</vt:lpstr>
      <vt:lpstr>PowerPoint Presentation</vt:lpstr>
      <vt:lpstr>PowerPoint Presentation</vt:lpstr>
      <vt:lpstr>PowerPoint Presentation</vt:lpstr>
      <vt:lpstr>Techniky založené na rozhovorech</vt:lpstr>
      <vt:lpstr>PowerPoint Presentation</vt:lpstr>
      <vt:lpstr>Charakteristiky rozhovorů pro využití v kvali a kvanti výzkumu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 Fučík</dc:creator>
  <cp:lastModifiedBy>Petr Fučík</cp:lastModifiedBy>
  <cp:revision>11</cp:revision>
  <dcterms:created xsi:type="dcterms:W3CDTF">2020-11-09T06:41:15Z</dcterms:created>
  <dcterms:modified xsi:type="dcterms:W3CDTF">2024-04-23T05:18:18Z</dcterms:modified>
</cp:coreProperties>
</file>