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98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689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328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2077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7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934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748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4346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60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959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41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99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35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23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32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09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67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B234-D2AF-4E82-A340-DCD9C436B731}" type="datetimeFigureOut">
              <a:rPr lang="cs-CZ" smtClean="0"/>
              <a:t>17.02.2024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326E-37AF-4A02-B8B6-27DAAE16B1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2209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Pom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9A9D2-D90E-4CAA-9550-8FD93CF91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2148" y="528504"/>
            <a:ext cx="9418320" cy="2718033"/>
          </a:xfrm>
        </p:spPr>
        <p:txBody>
          <a:bodyPr>
            <a:normAutofit/>
          </a:bodyPr>
          <a:lstStyle/>
          <a:p>
            <a:r>
              <a:rPr lang="cs-CZ" b="1" dirty="0"/>
              <a:t>Skupinová práce s lidmi s psychózou</a:t>
            </a:r>
            <a:br>
              <a:rPr lang="cs-CZ" b="1" dirty="0"/>
            </a:br>
            <a:r>
              <a:rPr lang="cs-CZ" b="1" dirty="0"/>
              <a:t>a krizová intervence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BEB2C4-2A1A-483B-BDA3-D2F8BA0F6E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4800600"/>
            <a:ext cx="9144000" cy="1655762"/>
          </a:xfrm>
        </p:spPr>
        <p:txBody>
          <a:bodyPr/>
          <a:lstStyle/>
          <a:p>
            <a:r>
              <a:rPr lang="cs-CZ" dirty="0" smtClean="0"/>
              <a:t>Mgr. Nadia El Sabbaghová</a:t>
            </a:r>
            <a:endParaRPr lang="cs-CZ" dirty="0" smtClean="0"/>
          </a:p>
          <a:p>
            <a:r>
              <a:rPr lang="cs-CZ" dirty="0" smtClean="0"/>
              <a:t>Práh jižní Morava, z. </a:t>
            </a:r>
            <a:r>
              <a:rPr lang="cs-CZ" dirty="0" err="1" smtClean="0"/>
              <a:t>ú.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64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31AD42-10EF-46B8-A27E-84D89AA21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515600" cy="549624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b="1" dirty="0" smtClean="0"/>
              <a:t>SKUPINOVÉ AKTIVITY (v rámci organizace Práh jižní Morava, z. </a:t>
            </a:r>
            <a:r>
              <a:rPr lang="cs-CZ" b="1" dirty="0" err="1" smtClean="0"/>
              <a:t>ú.</a:t>
            </a:r>
            <a:r>
              <a:rPr lang="cs-CZ" b="1" dirty="0" smtClean="0"/>
              <a:t>)</a:t>
            </a:r>
          </a:p>
          <a:p>
            <a:pPr>
              <a:defRPr/>
            </a:pPr>
            <a:r>
              <a:rPr lang="cs-CZ" dirty="0" smtClean="0"/>
              <a:t>Trénink </a:t>
            </a:r>
            <a:r>
              <a:rPr lang="cs-CZ" dirty="0"/>
              <a:t>kognitivních funkcí – zvyšování kapacity paměti, trénování pozornosti, zlepšování exekutivních funkcí, zvyšování schopnosti řešit problémy, jednoduché aktivity směřující k zapojení do kolektivu, pozitivní náplň volného času.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Trénink sociálních dovedností </a:t>
            </a:r>
            <a:r>
              <a:rPr lang="cs-CZ" dirty="0" smtClean="0"/>
              <a:t>(probíhá na Psychiatrické klinice FN)– </a:t>
            </a:r>
            <a:r>
              <a:rPr lang="cs-CZ" dirty="0"/>
              <a:t>edukace o nemoci a sociálním chování, nácvik prostřednictvím hraní rolí (témata jako komunikace, asertivita, seznamování, jak mluvit o onemocnění, apod</a:t>
            </a:r>
            <a:r>
              <a:rPr lang="cs-CZ" dirty="0" smtClean="0"/>
              <a:t>.)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Vzdělávání ve Škole zotavení (Práh jižní Morava) web </a:t>
            </a:r>
            <a:r>
              <a:rPr lang="cs-CZ" dirty="0" smtClean="0"/>
              <a:t>Škola Zotavení </a:t>
            </a:r>
            <a:endParaRPr lang="cs-CZ" dirty="0" smtClean="0"/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279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8D13AD-3D44-4165-BD2E-E9927E86E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320"/>
            <a:ext cx="10515600" cy="5648643"/>
          </a:xfrm>
        </p:spPr>
        <p:txBody>
          <a:bodyPr>
            <a:normAutofit/>
          </a:bodyPr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err="1" smtClean="0"/>
              <a:t>Psychoedukační</a:t>
            </a:r>
            <a:r>
              <a:rPr lang="cs-CZ" dirty="0" smtClean="0"/>
              <a:t> </a:t>
            </a:r>
            <a:r>
              <a:rPr lang="cs-CZ" dirty="0"/>
              <a:t>skupiny – skupina </a:t>
            </a:r>
            <a:r>
              <a:rPr lang="cs-CZ" dirty="0" err="1"/>
              <a:t>Prelaps</a:t>
            </a:r>
            <a:r>
              <a:rPr lang="cs-CZ" dirty="0"/>
              <a:t> a </a:t>
            </a:r>
            <a:r>
              <a:rPr lang="cs-CZ" dirty="0" err="1"/>
              <a:t>Preduka</a:t>
            </a:r>
            <a:r>
              <a:rPr lang="cs-CZ" dirty="0"/>
              <a:t> (ucelené programy pro osoby s onemocněním a jejich rodinné příslušníky a osoby blízké)</a:t>
            </a:r>
          </a:p>
          <a:p>
            <a:pPr lvl="1">
              <a:defRPr/>
            </a:pPr>
            <a:r>
              <a:rPr lang="cs-CZ" dirty="0"/>
              <a:t>Prevence </a:t>
            </a:r>
            <a:r>
              <a:rPr lang="cs-CZ" dirty="0" smtClean="0"/>
              <a:t>relapsu (seznámení </a:t>
            </a:r>
            <a:r>
              <a:rPr lang="cs-CZ" dirty="0"/>
              <a:t>s onemocněním, edukace </a:t>
            </a:r>
            <a:r>
              <a:rPr lang="cs-CZ" dirty="0" smtClean="0"/>
              <a:t>blízkých) – vzdělávali zdravotníci </a:t>
            </a:r>
            <a:endParaRPr lang="cs-CZ" dirty="0"/>
          </a:p>
          <a:p>
            <a:pPr>
              <a:defRPr/>
            </a:pPr>
            <a:r>
              <a:rPr lang="cs-CZ" dirty="0" smtClean="0"/>
              <a:t>Podpůrné </a:t>
            </a:r>
            <a:r>
              <a:rPr lang="cs-CZ" dirty="0"/>
              <a:t>skupiny</a:t>
            </a:r>
          </a:p>
          <a:p>
            <a:pPr lvl="1">
              <a:defRPr/>
            </a:pPr>
            <a:r>
              <a:rPr lang="cs-CZ" dirty="0"/>
              <a:t>Svépomocné skupiny – skupinu vede peer konzultant </a:t>
            </a:r>
            <a:r>
              <a:rPr lang="cs-CZ" dirty="0" smtClean="0"/>
              <a:t>v rámci Školy Zotavení</a:t>
            </a:r>
            <a:endParaRPr lang="cs-CZ" dirty="0"/>
          </a:p>
          <a:p>
            <a:pPr lvl="2">
              <a:defRPr/>
            </a:pPr>
            <a:r>
              <a:rPr lang="cs-CZ" dirty="0"/>
              <a:t>Skupina Slyšení hlasů (</a:t>
            </a:r>
            <a:r>
              <a:rPr lang="cs-CZ" dirty="0" err="1"/>
              <a:t>Hearing</a:t>
            </a:r>
            <a:r>
              <a:rPr lang="cs-CZ" dirty="0"/>
              <a:t> </a:t>
            </a:r>
            <a:r>
              <a:rPr lang="cs-CZ" dirty="0" err="1"/>
              <a:t>voices</a:t>
            </a:r>
            <a:r>
              <a:rPr lang="cs-CZ" dirty="0"/>
              <a:t> network)</a:t>
            </a:r>
          </a:p>
          <a:p>
            <a:pPr lvl="1">
              <a:defRPr/>
            </a:pPr>
            <a:r>
              <a:rPr lang="cs-CZ" dirty="0"/>
              <a:t>Podpůrná skupina pro osoby blízké (rodiče, partneři, apod.) – sdílení a výměna zkušeností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Psychoterapeutická skupina – nedostatek skupin v Brně 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77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EE4B7-7D0D-4FD7-A1CA-1A242C905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Krizová intervence v rámci služeb Prahu/CDZ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7C9F75-A351-430C-98A6-FBF871852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468"/>
            <a:ext cx="10515600" cy="4247495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Spouštěče krize</a:t>
            </a:r>
          </a:p>
          <a:p>
            <a:r>
              <a:rPr lang="cs-CZ" dirty="0" smtClean="0"/>
              <a:t>Mapování varovných příznaků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Krize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Reakci na krizi klienta </a:t>
            </a:r>
          </a:p>
          <a:p>
            <a:pPr lvl="1"/>
            <a:r>
              <a:rPr lang="cs-CZ" dirty="0"/>
              <a:t>Intenzivní péče ze strany týmu </a:t>
            </a:r>
            <a:r>
              <a:rPr lang="cs-CZ" dirty="0" smtClean="0"/>
              <a:t>(zvýšený kontakt, konzultace s pracovníky CDZ) </a:t>
            </a:r>
            <a:endParaRPr lang="cs-CZ" dirty="0"/>
          </a:p>
          <a:p>
            <a:pPr lvl="2"/>
            <a:r>
              <a:rPr lang="cs-CZ" dirty="0"/>
              <a:t>Protikrizové plánování </a:t>
            </a:r>
            <a:endParaRPr lang="cs-CZ" dirty="0" smtClean="0"/>
          </a:p>
          <a:p>
            <a:pPr lvl="2"/>
            <a:r>
              <a:rPr lang="cs-CZ" dirty="0" smtClean="0"/>
              <a:t>Varovní příznaky (formulář)</a:t>
            </a:r>
            <a:endParaRPr lang="cs-CZ" dirty="0"/>
          </a:p>
          <a:p>
            <a:pPr lvl="2"/>
            <a:r>
              <a:rPr lang="cs-CZ" dirty="0"/>
              <a:t>Vyhodnocování rizik </a:t>
            </a:r>
            <a:r>
              <a:rPr lang="cs-CZ" dirty="0" smtClean="0"/>
              <a:t>(bezpečnost pracovníka a klienta) </a:t>
            </a:r>
            <a:endParaRPr lang="cs-CZ" dirty="0"/>
          </a:p>
          <a:p>
            <a:pPr lvl="1"/>
            <a:r>
              <a:rPr lang="cs-CZ" dirty="0"/>
              <a:t>Zapojení širší sítě (AP, rodina)</a:t>
            </a:r>
          </a:p>
          <a:p>
            <a:pPr lvl="1"/>
            <a:r>
              <a:rPr lang="cs-CZ" dirty="0"/>
              <a:t>Doprovod na </a:t>
            </a:r>
            <a:r>
              <a:rPr lang="cs-CZ" dirty="0" smtClean="0"/>
              <a:t>Krizové </a:t>
            </a:r>
            <a:r>
              <a:rPr lang="cs-CZ" dirty="0"/>
              <a:t>centrum </a:t>
            </a:r>
          </a:p>
          <a:p>
            <a:pPr lvl="2"/>
            <a:r>
              <a:rPr lang="cs-CZ" dirty="0"/>
              <a:t>Krizové centrum FN Brno funguje 24/7, Linka </a:t>
            </a:r>
            <a:r>
              <a:rPr lang="cs-CZ" dirty="0" smtClean="0"/>
              <a:t>naděje (telefonická linka),</a:t>
            </a:r>
            <a:endParaRPr lang="cs-CZ" dirty="0"/>
          </a:p>
          <a:p>
            <a:pPr lvl="1"/>
            <a:r>
              <a:rPr lang="cs-CZ" dirty="0"/>
              <a:t>Hospitalizace </a:t>
            </a:r>
          </a:p>
          <a:p>
            <a:pPr lvl="2"/>
            <a:r>
              <a:rPr lang="cs-CZ" dirty="0"/>
              <a:t>Možnost hospitalizace v Brně v PN Brno a PK Bohunice </a:t>
            </a:r>
          </a:p>
        </p:txBody>
      </p:sp>
    </p:spTree>
    <p:extLst>
      <p:ext uri="{BB962C8B-B14F-4D97-AF65-F5344CB8AC3E}">
        <p14:creationId xmlns:p14="http://schemas.microsoft.com/office/powerpoint/2010/main" val="192040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Krizová pomoc</a:t>
            </a:r>
            <a:r>
              <a:rPr lang="cs-CZ" dirty="0"/>
              <a:t> je psychologická a sociální </a:t>
            </a:r>
            <a:r>
              <a:rPr lang="cs-CZ" dirty="0">
                <a:hlinkClick r:id="rId2" tooltip="Pomoc"/>
              </a:rPr>
              <a:t>pomoc</a:t>
            </a:r>
            <a:r>
              <a:rPr lang="cs-CZ" dirty="0"/>
              <a:t> člověku, který se ocitl v krizové situaci, kterou nedokáže vyřešit vlastními </a:t>
            </a:r>
            <a:r>
              <a:rPr lang="cs-CZ" dirty="0" smtClean="0"/>
              <a:t>silami.</a:t>
            </a:r>
          </a:p>
          <a:p>
            <a:pPr lvl="1"/>
            <a:r>
              <a:rPr lang="cs-CZ" dirty="0" smtClean="0"/>
              <a:t>Krizové telefonické linky</a:t>
            </a:r>
          </a:p>
          <a:p>
            <a:pPr lvl="2"/>
            <a:r>
              <a:rPr lang="cs-CZ" dirty="0" smtClean="0"/>
              <a:t>Linka bezpečí (pomoc pro děti a mládež, nonstop)</a:t>
            </a:r>
          </a:p>
          <a:p>
            <a:pPr lvl="2"/>
            <a:r>
              <a:rPr lang="cs-CZ" dirty="0" smtClean="0"/>
              <a:t> Linka naděje; </a:t>
            </a:r>
          </a:p>
          <a:p>
            <a:pPr lvl="2"/>
            <a:r>
              <a:rPr lang="cs-CZ" dirty="0" smtClean="0"/>
              <a:t>Senior linka (Život 90); </a:t>
            </a:r>
          </a:p>
          <a:p>
            <a:pPr lvl="2"/>
            <a:r>
              <a:rPr lang="cs-CZ" dirty="0" smtClean="0"/>
              <a:t>Linka seniorů (</a:t>
            </a:r>
            <a:r>
              <a:rPr lang="cs-CZ" dirty="0" err="1" smtClean="0"/>
              <a:t>Elpida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Pražská linka důvěry (nonstop)</a:t>
            </a:r>
          </a:p>
          <a:p>
            <a:pPr lvl="2"/>
            <a:r>
              <a:rPr lang="cs-CZ" dirty="0" smtClean="0"/>
              <a:t>Linka pro rodinu a školu – pro děti, rodiče, učitele, vychovatele, příbuzné (nonstop)</a:t>
            </a:r>
          </a:p>
          <a:p>
            <a:pPr lvl="2"/>
            <a:r>
              <a:rPr lang="cs-CZ" dirty="0" smtClean="0"/>
              <a:t>Krizová linka SOS Diakonie</a:t>
            </a:r>
          </a:p>
          <a:p>
            <a:pPr lvl="2"/>
            <a:r>
              <a:rPr lang="cs-CZ" dirty="0" smtClean="0"/>
              <a:t>Linka Eda (pro rodiče a blízké lidí s postižením)</a:t>
            </a:r>
          </a:p>
          <a:p>
            <a:pPr lvl="2"/>
            <a:r>
              <a:rPr lang="cs-CZ" dirty="0" smtClean="0"/>
              <a:t>Modrá linka (Brno)</a:t>
            </a:r>
          </a:p>
          <a:p>
            <a:pPr lvl="2"/>
            <a:r>
              <a:rPr lang="cs-CZ" dirty="0" smtClean="0"/>
              <a:t>LD </a:t>
            </a:r>
            <a:r>
              <a:rPr lang="cs-CZ" dirty="0" err="1" smtClean="0"/>
              <a:t>Spondea</a:t>
            </a:r>
            <a:r>
              <a:rPr lang="cs-CZ" dirty="0" smtClean="0"/>
              <a:t> Brno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75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Krizová centra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Krizové centrum FN Brno – nonstop (slouží psycholog, psychiatr, zdravotní sestry)</a:t>
            </a:r>
          </a:p>
          <a:p>
            <a:r>
              <a:rPr lang="cs-CZ" dirty="0" smtClean="0"/>
              <a:t>Krizové centrum RIAPS – nonstop v Praze</a:t>
            </a:r>
          </a:p>
          <a:p>
            <a:r>
              <a:rPr lang="cs-CZ" dirty="0" smtClean="0"/>
              <a:t>Krizové centrum Bohnice Praha – nonstop</a:t>
            </a:r>
          </a:p>
          <a:p>
            <a:r>
              <a:rPr lang="cs-CZ" dirty="0" smtClean="0"/>
              <a:t>Krizové centrum Ostrava – nonstop </a:t>
            </a:r>
          </a:p>
          <a:p>
            <a:r>
              <a:rPr lang="cs-CZ" dirty="0" smtClean="0"/>
              <a:t>Krizové centrum Jihlava </a:t>
            </a:r>
          </a:p>
          <a:p>
            <a:r>
              <a:rPr lang="cs-CZ" dirty="0" smtClean="0"/>
              <a:t>Krizová </a:t>
            </a:r>
            <a:r>
              <a:rPr lang="cs-CZ" smtClean="0"/>
              <a:t>pomoc Olomouc (8:00 – 18:00)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176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Děkuji za </a:t>
            </a:r>
            <a:r>
              <a:rPr lang="cs-CZ" dirty="0" smtClean="0"/>
              <a:t>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98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bvo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B67DA2B7574F54CB6BB4A34D381D66B" ma:contentTypeVersion="18" ma:contentTypeDescription="Vytvoří nový dokument" ma:contentTypeScope="" ma:versionID="426344ad3c04056dbe9f2afecf7077bb">
  <xsd:schema xmlns:xsd="http://www.w3.org/2001/XMLSchema" xmlns:xs="http://www.w3.org/2001/XMLSchema" xmlns:p="http://schemas.microsoft.com/office/2006/metadata/properties" xmlns:ns3="e8701a53-6028-4593-be47-93da42729246" xmlns:ns4="98a71c4a-c0eb-4266-ae5a-1ec660754996" targetNamespace="http://schemas.microsoft.com/office/2006/metadata/properties" ma:root="true" ma:fieldsID="6429ee73a4ac463d8076c37fff15e78c" ns3:_="" ns4:_="">
    <xsd:import namespace="e8701a53-6028-4593-be47-93da42729246"/>
    <xsd:import namespace="98a71c4a-c0eb-4266-ae5a-1ec6607549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DateTaken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701a53-6028-4593-be47-93da42729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a71c4a-c0eb-4266-ae5a-1ec6607549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8701a53-6028-4593-be47-93da42729246" xsi:nil="true"/>
  </documentManagement>
</p:properties>
</file>

<file path=customXml/itemProps1.xml><?xml version="1.0" encoding="utf-8"?>
<ds:datastoreItem xmlns:ds="http://schemas.openxmlformats.org/officeDocument/2006/customXml" ds:itemID="{155CB4EC-34FD-4991-9181-B87FEBFE1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701a53-6028-4593-be47-93da42729246"/>
    <ds:schemaRef ds:uri="98a71c4a-c0eb-4266-ae5a-1ec6607549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7528A3-CDF9-4C97-9CB4-0863EAAC36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2B3473-7AAF-440F-A2C0-CFED8632121F}">
  <ds:schemaRefs>
    <ds:schemaRef ds:uri="http://schemas.microsoft.com/office/2006/documentManagement/types"/>
    <ds:schemaRef ds:uri="http://purl.org/dc/elements/1.1/"/>
    <ds:schemaRef ds:uri="e8701a53-6028-4593-be47-93da42729246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98a71c4a-c0eb-4266-ae5a-1ec66075499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Obvod</Template>
  <TotalTime>183</TotalTime>
  <Words>429</Words>
  <Application>Microsoft Office PowerPoint</Application>
  <PresentationFormat>Širokoúhlá obrazovka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Obvod</vt:lpstr>
      <vt:lpstr>Skupinová práce s lidmi s psychózou a krizová intervence </vt:lpstr>
      <vt:lpstr>Prezentace aplikace PowerPoint</vt:lpstr>
      <vt:lpstr>Prezentace aplikace PowerPoint</vt:lpstr>
      <vt:lpstr>Krizová intervence v rámci služeb Prahu/CDZ </vt:lpstr>
      <vt:lpstr>Prezentace aplikace PowerPoint</vt:lpstr>
      <vt:lpstr>Krizová centra 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Skupinová práce s lidmi s psychózou a krizová intervence</dc:title>
  <dc:creator>Eliška Kratochvílová</dc:creator>
  <cp:lastModifiedBy>Nadia El Sabbaghová</cp:lastModifiedBy>
  <cp:revision>29</cp:revision>
  <dcterms:created xsi:type="dcterms:W3CDTF">2020-05-28T15:23:15Z</dcterms:created>
  <dcterms:modified xsi:type="dcterms:W3CDTF">2024-02-17T13:39:13Z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0x0101007B67DA2B7574F54CB6BB4A34D381D66B</vt:lpwstr>
  </property>
</Properties>
</file>