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5"/>
  </p:notesMasterIdLst>
  <p:sldIdLst>
    <p:sldId id="256" r:id="rId5"/>
    <p:sldId id="302" r:id="rId6"/>
    <p:sldId id="257" r:id="rId7"/>
    <p:sldId id="258" r:id="rId8"/>
    <p:sldId id="259" r:id="rId9"/>
    <p:sldId id="323" r:id="rId10"/>
    <p:sldId id="261" r:id="rId11"/>
    <p:sldId id="324" r:id="rId12"/>
    <p:sldId id="325" r:id="rId13"/>
    <p:sldId id="326" r:id="rId14"/>
    <p:sldId id="263" r:id="rId15"/>
    <p:sldId id="264" r:id="rId16"/>
    <p:sldId id="32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28" r:id="rId39"/>
    <p:sldId id="287" r:id="rId40"/>
    <p:sldId id="288" r:id="rId41"/>
    <p:sldId id="286" r:id="rId42"/>
    <p:sldId id="290" r:id="rId43"/>
    <p:sldId id="291" r:id="rId44"/>
    <p:sldId id="292" r:id="rId45"/>
    <p:sldId id="320" r:id="rId46"/>
    <p:sldId id="331" r:id="rId47"/>
    <p:sldId id="329" r:id="rId48"/>
    <p:sldId id="317" r:id="rId49"/>
    <p:sldId id="318" r:id="rId50"/>
    <p:sldId id="332" r:id="rId51"/>
    <p:sldId id="330" r:id="rId52"/>
    <p:sldId id="300" r:id="rId53"/>
    <p:sldId id="333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7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77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b77dd97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60b77dd9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b77dd9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600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citace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tacepro.com/" TargetMode="External"/><Relationship Id="rId5" Type="http://schemas.openxmlformats.org/officeDocument/2006/relationships/hyperlink" Target="https://www.zotero.org/" TargetMode="External"/><Relationship Id="rId4" Type="http://schemas.openxmlformats.org/officeDocument/2006/relationships/hyperlink" Target="https://www.myendnotewe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2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447" TargetMode="External"/><Relationship Id="rId5" Type="http://schemas.openxmlformats.org/officeDocument/2006/relationships/hyperlink" Target="https://ezdroje.muni.cz/prehled/zdroj.php?lang=cs&amp;id=289" TargetMode="External"/><Relationship Id="rId4" Type="http://schemas.openxmlformats.org/officeDocument/2006/relationships/hyperlink" Target="https://search.proquest.com/?accountid=1653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478" TargetMode="External"/><Relationship Id="rId2" Type="http://schemas.openxmlformats.org/officeDocument/2006/relationships/hyperlink" Target="https://ezdroje.muni.cz/prehled/zdroj.php?lang=cs&amp;id=50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-zdroje/jak-na-e-zdroje#doporucene_e-zdroj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eds.ics.muni.cz/media/27629/eds-update-2016-luprich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infographic.com/get-more-out-of-google-infographi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t.org.uk/sites/data.t3sc.org/files/images/Social-Media-Marketing.jpg" TargetMode="External"/><Relationship Id="rId5" Type="http://schemas.openxmlformats.org/officeDocument/2006/relationships/hyperlink" Target="http://thetravellingteachers.blogspot.cz/2014/08/newspaper-articles-some-new-and-old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maps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36500" y="2097824"/>
            <a:ext cx="8396400" cy="13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studenty SPR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500" y="5718651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6. 3. 2023</a:t>
            </a:r>
            <a:endParaRPr sz="24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8D31293B-F8C1-474E-9EDA-2A28FF63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13" y="5526823"/>
            <a:ext cx="3972339" cy="953658"/>
          </a:xfrm>
        </p:spPr>
        <p:txBody>
          <a:bodyPr/>
          <a:lstStyle/>
          <a:p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sociální chování; sociální práce; terapie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Sociální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chování-psychologické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aspekty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SK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309482" y="587829"/>
            <a:ext cx="8105648" cy="5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3ab93460_0_26"/>
          <p:cNvSpPr txBox="1"/>
          <p:nvPr/>
        </p:nvSpPr>
        <p:spPr>
          <a:xfrm>
            <a:off x="569167" y="640908"/>
            <a:ext cx="761360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1656522"/>
            <a:ext cx="8611943" cy="48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odborné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240"/>
            <a:ext cx="7886700" cy="539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Příliš obecná: </a:t>
            </a:r>
          </a:p>
          <a:p>
            <a:pPr marL="1028700" lvl="2" indent="0">
              <a:buNone/>
            </a:pPr>
            <a:r>
              <a:rPr lang="cs-CZ" sz="14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Specifická: </a:t>
            </a:r>
          </a:p>
          <a:p>
            <a:pPr marL="1028700" lvl="2" indent="0">
              <a:buNone/>
            </a:pPr>
            <a:r>
              <a:rPr lang="cs-CZ" sz="1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Triviální: </a:t>
            </a:r>
          </a:p>
          <a:p>
            <a:pPr marL="1028700" lvl="2" indent="0">
              <a:buNone/>
            </a:pPr>
            <a:r>
              <a:rPr lang="cs-CZ" sz="1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Netriviální</a:t>
            </a:r>
            <a:r>
              <a:rPr lang="cs-CZ" dirty="0"/>
              <a:t>: </a:t>
            </a:r>
          </a:p>
          <a:p>
            <a:pPr marL="1028700" lvl="2" indent="0">
              <a:buNone/>
            </a:pPr>
            <a:r>
              <a:rPr lang="cs-CZ" sz="1400" dirty="0"/>
              <a:t>Jak  Ruská federace využívá energii v zahraniční politice ve vztahu k pobaltským státům?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Nerealizovatelná:</a:t>
            </a:r>
          </a:p>
          <a:p>
            <a:pPr marL="1028700" lvl="2" indent="0">
              <a:buNone/>
            </a:pPr>
            <a:r>
              <a:rPr lang="cs-CZ" sz="1400" dirty="0"/>
              <a:t>Jaké osobní pohnutky vedly  ministra  Kubu  k prosazování prolomení limitů pro těžbu uhlí v severních Čechách?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Realizovatelná:</a:t>
            </a:r>
          </a:p>
          <a:p>
            <a:pPr marL="1028700" lvl="2" indent="0">
              <a:buNone/>
            </a:pPr>
            <a:r>
              <a:rPr lang="cs-CZ" sz="1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sz="1800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2975021" y="6536317"/>
            <a:ext cx="6319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536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7699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33"/>
          <p:cNvSpPr txBox="1"/>
          <p:nvPr/>
        </p:nvSpPr>
        <p:spPr>
          <a:xfrm>
            <a:off x="424349" y="321023"/>
            <a:ext cx="832208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424350" y="1484243"/>
            <a:ext cx="8202815" cy="473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Profil na GS: Monika </a:t>
            </a:r>
            <a:r>
              <a:rPr lang="cs-CZ" sz="24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Punová</a:t>
            </a:r>
            <a:endParaRPr lang="cs-CZ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sirovatka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define:social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More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Out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Google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6e0347b6_0_26"/>
          <p:cNvSpPr txBox="1"/>
          <p:nvPr/>
        </p:nvSpPr>
        <p:spPr>
          <a:xfrm>
            <a:off x="525619" y="4600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64948"/>
            <a:ext cx="7886700" cy="5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ke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FB4A2-CF96-43C8-9ECB-62A1826AF845}"/>
              </a:ext>
            </a:extLst>
          </p:cNvPr>
          <p:cNvSpPr txBox="1"/>
          <p:nvPr/>
        </p:nvSpPr>
        <p:spPr>
          <a:xfrm>
            <a:off x="4572000" y="6217101"/>
            <a:ext cx="434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Steinerová: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741382"/>
            <a:ext cx="8190151" cy="35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1" y="464122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781" y="3622100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566" y="4786547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559825"/>
            <a:ext cx="8800800" cy="26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441354" cy="228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133726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4395177" y="5872268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yndrom vyhoření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6301357" y="6001325"/>
            <a:ext cx="231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ociální pracovníci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81AAFA-E40A-4BDD-8C92-C37DC6F46701}"/>
              </a:ext>
            </a:extLst>
          </p:cNvPr>
          <p:cNvSpPr txBox="1"/>
          <p:nvPr/>
        </p:nvSpPr>
        <p:spPr>
          <a:xfrm>
            <a:off x="531742" y="4828510"/>
            <a:ext cx="3471091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AND sociální pracovníci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263100" y="1428226"/>
            <a:ext cx="8456830" cy="248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0" y="3993339"/>
            <a:ext cx="3239646" cy="17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078C-9DE2-4368-9EB4-C8E9D723D87A}"/>
              </a:ext>
            </a:extLst>
          </p:cNvPr>
          <p:cNvSpPr txBox="1"/>
          <p:nvPr/>
        </p:nvSpPr>
        <p:spPr>
          <a:xfrm>
            <a:off x="3922642" y="5288764"/>
            <a:ext cx="266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9533C-9F17-4BDA-89AF-C77B5561F452}"/>
              </a:ext>
            </a:extLst>
          </p:cNvPr>
          <p:cNvSpPr txBox="1"/>
          <p:nvPr/>
        </p:nvSpPr>
        <p:spPr>
          <a:xfrm>
            <a:off x="6588224" y="561680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29ED65-AC05-4DAF-9516-693FE3ED4F1B}"/>
              </a:ext>
            </a:extLst>
          </p:cNvPr>
          <p:cNvSpPr txBox="1"/>
          <p:nvPr/>
        </p:nvSpPr>
        <p:spPr>
          <a:xfrm>
            <a:off x="401480" y="4613396"/>
            <a:ext cx="3362137" cy="110799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4530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875377-8A87-4B99-8A07-A0AF3CB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4" y="4537622"/>
            <a:ext cx="3330849" cy="12517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06C67C-07BE-4EBB-82BB-B79EB1E73041}"/>
              </a:ext>
            </a:extLst>
          </p:cNvPr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081400" cy="339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Hledaný termín je zkrácen na kořen slova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 dohledá všechny možné tvary podle tohoto kořenu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Přípony nebo koncovky jsou nahrazeny zástupným znakem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Výsledek vyhledávání se rozšiřuje 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Pozn. vyhledávací nástroje mohou využívat různé symboly</a:t>
            </a: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bezdomov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- bezdomovci, bezdomovectví aj.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1749287"/>
            <a:ext cx="8043789" cy="3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"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sociální politika</a:t>
            </a: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 AND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media)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dobře zadaný dotaz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5479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7394433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51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4"/>
            <a:ext cx="8397300" cy="364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výsledků vyhledávání: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13655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41"/>
          <p:cNvSpPr txBox="1"/>
          <p:nvPr/>
        </p:nvSpPr>
        <p:spPr>
          <a:xfrm>
            <a:off x="569842" y="640900"/>
            <a:ext cx="865310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Máte-li mnoho výsledků 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01390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relevance – nakolik odpovídají výsledky vyhledávání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55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8105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265699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EndNote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Web,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Zotero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CitacePRO.com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7"/>
              </a:rPr>
              <a:t>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60b77dd97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b77dd97b_0_3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60b77dd97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298963"/>
            <a:ext cx="8640961" cy="64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b77dd97b_0_5"/>
          <p:cNvSpPr txBox="1"/>
          <p:nvPr/>
        </p:nvSpPr>
        <p:spPr>
          <a:xfrm>
            <a:off x="100950" y="362417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rgbClr val="111111"/>
                </a:solidFill>
              </a:rPr>
              <a:t> 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sz="30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vyhledávaním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Ujasněte si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vhodné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odborných informací (např. licencované databáze)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Nadefinujte si dotaz,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vhodnou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techniku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(prohlížení, jednoduché nebo pokročilé vyhledávání)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2413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200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200" b="1" i="1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200" i="1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3ab93460_0_109"/>
          <p:cNvSpPr txBox="1">
            <a:spLocks noGrp="1"/>
          </p:cNvSpPr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4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 v databázích </a:t>
            </a: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391886" y="866876"/>
            <a:ext cx="8443021" cy="581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EBSCO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 a řadu dílčích specializovaných databází. Doporučená je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SocINDEX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Text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obsahuje dokumenty z oblasti kriminologie, soudnictví, demografie, kulturní a sociální antropologie, genderových studií, sociologie politiky, manželství a rodiny, náboženství, sociologie města, sociální stratifikace, sociální psychologie, sociální práce atd.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ProQuest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22 000 čas. s plným textem ze společenských a humanitních věd, obchodu, ekonomie, medicíny, přírodních věd, techniky a umění, dále disertační práce, tržní zprávy, případové studie, noviny, atd.  (doporučena dílčí báze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Database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2" lvl="0" indent="-4429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endParaRPr lang="cs-CZ"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Sage</a:t>
            </a: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Journals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Full-Text -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(HSS) +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zahrnuje 740+ titulů elektronických plnotextových časopisů od vyd.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archiv, který obsahuje starší ročníky cca 430 časopisů od prvního vydaného čísla časopisu až do roku 1998.</a:t>
            </a:r>
          </a:p>
          <a:p>
            <a:pPr lvl="0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</a:pPr>
            <a:endParaRPr sz="10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Taylor &amp; Francis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(SSH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"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Archive" - obsahuje více jak 1400 titulů v rámci 14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počátku vydávání konkrétního časopisu do současnosti</a:t>
            </a:r>
          </a:p>
          <a:p>
            <a:pPr lvl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800" dirty="0">
              <a:solidFill>
                <a:srgbClr val="111111"/>
              </a:solidFill>
            </a:endParaRPr>
          </a:p>
          <a:p>
            <a:pPr marL="442912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14" y="1844824"/>
            <a:ext cx="7599406" cy="4787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3333FF"/>
                </a:solidFill>
                <a:hlinkClick r:id="rId2"/>
              </a:rPr>
              <a:t>NewtonOne</a:t>
            </a:r>
            <a:br>
              <a:rPr lang="cs-CZ" sz="2400" b="1" dirty="0">
                <a:solidFill>
                  <a:srgbClr val="3333FF"/>
                </a:solidFill>
              </a:rPr>
            </a:br>
            <a:r>
              <a:rPr lang="cs-CZ" sz="2400" b="1" dirty="0">
                <a:solidFill>
                  <a:srgbClr val="3333FF"/>
                </a:solidFill>
              </a:rPr>
              <a:t>- </a:t>
            </a:r>
            <a:r>
              <a:rPr lang="cs-CZ" sz="1800" dirty="0"/>
              <a:t>databáze českých mediálních zdrojů (tisk, rozhlas, televize, internet - plné texty novinových a časopiseckých článků, doslovné přepisy televizních a rozhlasových relací a zprávy z internetových serverů)) s retrospektivou převážně od roku 1996, pokud existují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400" b="1" dirty="0" err="1">
                <a:solidFill>
                  <a:srgbClr val="3333FF"/>
                </a:solidFill>
                <a:hlinkClick r:id="rId3"/>
              </a:rPr>
              <a:t>PressReader</a:t>
            </a:r>
            <a:br>
              <a:rPr lang="cs-CZ" b="1" dirty="0">
                <a:solidFill>
                  <a:srgbClr val="3333FF"/>
                </a:solidFill>
              </a:rPr>
            </a:br>
            <a:r>
              <a:rPr lang="cs-CZ" b="1" dirty="0">
                <a:solidFill>
                  <a:srgbClr val="3333FF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zpřístupňuje obsah vybraných novin a populárních časopisů z celého světa - texty z více než 7000 zahraničních deníků a populárně naučných časopisů v 60 jazycích ze 120 zemí světa, archiv většinou 3 měsíce. Uživatelé mají k dispozici i aplikaci pro mobilní zařízení. </a:t>
            </a: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37331" y="415097"/>
            <a:ext cx="8669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Praktické ukázky vyhledávání v databázích –  mediální databáze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24545-2148-4D70-BDF3-3954D67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311860"/>
            <a:ext cx="7886700" cy="268711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3333FF"/>
                </a:solidFill>
              </a:rPr>
              <a:t>Databáze EBSCO </a:t>
            </a:r>
            <a:r>
              <a:rPr lang="cs-CZ" sz="3200" b="1" dirty="0" err="1">
                <a:solidFill>
                  <a:srgbClr val="3333FF"/>
                </a:solidFill>
              </a:rPr>
              <a:t>SocINDEX</a:t>
            </a:r>
            <a:r>
              <a:rPr lang="cs-CZ" sz="3200" b="1" dirty="0">
                <a:solidFill>
                  <a:srgbClr val="3333FF"/>
                </a:solidFill>
              </a:rPr>
              <a:t> </a:t>
            </a:r>
            <a:r>
              <a:rPr lang="cs-CZ" sz="3200" b="1" dirty="0" err="1">
                <a:solidFill>
                  <a:srgbClr val="3333FF"/>
                </a:solidFill>
              </a:rPr>
              <a:t>with</a:t>
            </a:r>
            <a:r>
              <a:rPr lang="cs-CZ" sz="3200" b="1" dirty="0">
                <a:solidFill>
                  <a:srgbClr val="3333FF"/>
                </a:solidFill>
              </a:rPr>
              <a:t> Full 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5DD492-0D6B-4A4C-BDDF-A1F808DA2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" t="12963" r="4920" b="9153"/>
          <a:stretch/>
        </p:blipFill>
        <p:spPr>
          <a:xfrm>
            <a:off x="186431" y="790113"/>
            <a:ext cx="8507627" cy="5131716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B81E202-756B-4587-9B92-F36C2F66C5D2}"/>
              </a:ext>
            </a:extLst>
          </p:cNvPr>
          <p:cNvSpPr/>
          <p:nvPr/>
        </p:nvSpPr>
        <p:spPr>
          <a:xfrm>
            <a:off x="3207657" y="2031999"/>
            <a:ext cx="1045029" cy="4354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19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BD5D-14A1-4642-8961-4CE72C4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6" y="338493"/>
            <a:ext cx="8311163" cy="695177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3333FF"/>
                </a:solidFill>
              </a:rPr>
              <a:t>Databáze </a:t>
            </a:r>
            <a:r>
              <a:rPr lang="cs-CZ" sz="4000" b="1" dirty="0" err="1">
                <a:solidFill>
                  <a:srgbClr val="3333FF"/>
                </a:solidFill>
              </a:rPr>
              <a:t>ProQuest</a:t>
            </a:r>
            <a:r>
              <a:rPr lang="cs-CZ" sz="4000" b="1" dirty="0">
                <a:solidFill>
                  <a:srgbClr val="3333FF"/>
                </a:solidFill>
              </a:rPr>
              <a:t> </a:t>
            </a:r>
            <a:r>
              <a:rPr lang="cs-CZ" sz="4000" b="1" dirty="0" err="1">
                <a:solidFill>
                  <a:srgbClr val="3333FF"/>
                </a:solidFill>
              </a:rPr>
              <a:t>Central</a:t>
            </a:r>
            <a:r>
              <a:rPr lang="cs-CZ" sz="4000" b="1" dirty="0">
                <a:solidFill>
                  <a:srgbClr val="3333FF"/>
                </a:solidFill>
              </a:rPr>
              <a:t> </a:t>
            </a:r>
            <a:br>
              <a:rPr lang="cs-CZ" sz="2900" b="1" dirty="0">
                <a:solidFill>
                  <a:srgbClr val="3333FF"/>
                </a:solidFill>
              </a:rPr>
            </a:br>
            <a:endParaRPr lang="cs-CZ" sz="2000" b="1" dirty="0">
              <a:solidFill>
                <a:srgbClr val="3333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A4B7D8-C03C-4CA8-B88B-7FDC2490A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3" r="1486" b="9279"/>
          <a:stretch/>
        </p:blipFill>
        <p:spPr>
          <a:xfrm>
            <a:off x="-1" y="1433383"/>
            <a:ext cx="9119631" cy="44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231961"/>
            <a:ext cx="8682362" cy="7695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3333FF"/>
                </a:solidFill>
              </a:rPr>
              <a:t>Databáze </a:t>
            </a:r>
            <a:r>
              <a:rPr lang="cs-CZ" sz="3600" b="1" dirty="0" err="1">
                <a:solidFill>
                  <a:srgbClr val="3333FF"/>
                </a:solidFill>
              </a:rPr>
              <a:t>Sage</a:t>
            </a:r>
            <a:r>
              <a:rPr lang="cs-CZ" sz="3600" b="1" dirty="0">
                <a:solidFill>
                  <a:srgbClr val="3333FF"/>
                </a:solidFill>
              </a:rPr>
              <a:t> </a:t>
            </a:r>
            <a:r>
              <a:rPr lang="cs-CZ" sz="3600" b="1" dirty="0" err="1">
                <a:solidFill>
                  <a:srgbClr val="3333FF"/>
                </a:solidFill>
              </a:rPr>
              <a:t>Journals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15FB9A-7D27-4210-BB51-5A2504EB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605"/>
            <a:ext cx="9144000" cy="56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77555"/>
            <a:ext cx="8495930" cy="801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000" b="1" dirty="0">
                <a:solidFill>
                  <a:srgbClr val="3333FF"/>
                </a:solidFill>
              </a:rPr>
              <a:t>Databáze </a:t>
            </a:r>
            <a:r>
              <a:rPr lang="cs-CZ" sz="4000" b="1" dirty="0" err="1">
                <a:solidFill>
                  <a:srgbClr val="3333FF"/>
                </a:solidFill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EB0B1FB-CDE1-41D2-8890-4EB9E79EC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86" r="1351" b="4234"/>
          <a:stretch/>
        </p:blipFill>
        <p:spPr>
          <a:xfrm>
            <a:off x="-1" y="1112109"/>
            <a:ext cx="9155061" cy="48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676D6-1E39-4CD8-AE8F-9CCCD02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215836"/>
            <a:ext cx="8136294" cy="5399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3333FF"/>
                </a:solidFill>
              </a:rPr>
              <a:t>Mediální databáze Newton </a:t>
            </a:r>
            <a:r>
              <a:rPr lang="cs-CZ" sz="2800" b="1" dirty="0" err="1">
                <a:solidFill>
                  <a:srgbClr val="3333FF"/>
                </a:solidFill>
              </a:rPr>
              <a:t>One</a:t>
            </a:r>
            <a:r>
              <a:rPr lang="cs-CZ" sz="2800" b="1" dirty="0">
                <a:solidFill>
                  <a:srgbClr val="3333FF"/>
                </a:solidFill>
              </a:rPr>
              <a:t> a PressReader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B38BEA-A838-43FD-ACAF-28C43924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36" y="3593206"/>
            <a:ext cx="5720164" cy="31475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7BCC6C-A23A-46E1-8782-EE7534C8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0" r="13268"/>
          <a:stretch/>
        </p:blipFill>
        <p:spPr>
          <a:xfrm>
            <a:off x="309092" y="858476"/>
            <a:ext cx="4559122" cy="34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4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323558"/>
            <a:ext cx="8081400" cy="106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>
            <a:spLocks noGrp="1"/>
          </p:cNvSpPr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Literatura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706514" y="1038214"/>
            <a:ext cx="80814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GB" sz="2400" dirty="0" err="1"/>
              <a:t>Steinerová</a:t>
            </a:r>
            <a:r>
              <a:rPr lang="en-GB" sz="2400" dirty="0"/>
              <a:t>, J., </a:t>
            </a:r>
            <a:r>
              <a:rPr lang="en-GB" sz="2400" dirty="0" err="1"/>
              <a:t>Grešková</a:t>
            </a:r>
            <a:r>
              <a:rPr lang="en-GB" sz="2400" dirty="0"/>
              <a:t>, M., &amp; </a:t>
            </a:r>
            <a:r>
              <a:rPr lang="en-GB" sz="2400" dirty="0" err="1"/>
              <a:t>Ilavská</a:t>
            </a:r>
            <a:r>
              <a:rPr lang="en-GB" sz="2400" dirty="0"/>
              <a:t>, J. (2010). </a:t>
            </a:r>
            <a:r>
              <a:rPr lang="en-GB" sz="2400" i="1" dirty="0" err="1"/>
              <a:t>Informačné</a:t>
            </a:r>
            <a:r>
              <a:rPr lang="en-GB" sz="2400" i="1" dirty="0"/>
              <a:t> </a:t>
            </a:r>
            <a:r>
              <a:rPr lang="en-GB" sz="2400" i="1" dirty="0" err="1"/>
              <a:t>stratégie</a:t>
            </a:r>
            <a:r>
              <a:rPr lang="en-GB" sz="2400" i="1" dirty="0"/>
              <a:t> v </a:t>
            </a:r>
            <a:r>
              <a:rPr lang="en-GB" sz="2400" i="1" dirty="0" err="1"/>
              <a:t>elektronickom</a:t>
            </a:r>
            <a:r>
              <a:rPr lang="en-GB" sz="2400" i="1" dirty="0"/>
              <a:t> </a:t>
            </a:r>
            <a:r>
              <a:rPr lang="en-GB" sz="2400" i="1" dirty="0" err="1"/>
              <a:t>prostredí</a:t>
            </a:r>
            <a:r>
              <a:rPr lang="en-GB" sz="2400" dirty="0"/>
              <a:t> (2. </a:t>
            </a:r>
            <a:r>
              <a:rPr lang="en-GB" sz="2400" dirty="0" err="1"/>
              <a:t>preprac</a:t>
            </a:r>
            <a:r>
              <a:rPr lang="en-GB" sz="2400" dirty="0"/>
              <a:t>. </a:t>
            </a:r>
            <a:r>
              <a:rPr lang="en-GB" sz="2400" dirty="0" err="1"/>
              <a:t>vyd</a:t>
            </a:r>
            <a:r>
              <a:rPr lang="en-GB" sz="2400" dirty="0"/>
              <a:t>). </a:t>
            </a:r>
            <a:r>
              <a:rPr lang="en-GB" sz="2400" dirty="0" err="1"/>
              <a:t>Univerzita</a:t>
            </a:r>
            <a:r>
              <a:rPr lang="en-GB" sz="2400" dirty="0"/>
              <a:t> </a:t>
            </a:r>
            <a:r>
              <a:rPr lang="en-GB" sz="2400" dirty="0" err="1"/>
              <a:t>Komenského</a:t>
            </a:r>
            <a:r>
              <a:rPr lang="en-GB" sz="2400" dirty="0"/>
              <a:t>.</a:t>
            </a:r>
            <a:endParaRPr lang="cs-CZ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Obrázky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i="1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5"/>
              </a:rPr>
              <a:t>http://thetravellingteachers.blogspot.cz/2014/08/newspaper-articles-some-new-and-old.html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6"/>
              </a:rPr>
              <a:t>http://www.cvat.org.uk/sites/data.t3sc.org/files/images/Social-Media-Marketing.jpg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7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/>
              </a:rPr>
              <a:t>https://www.dailyinfographic.com/get-more-out-of-google-infographic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Infografika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Google)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1600" u="sng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8"/>
              </a:rPr>
              <a:t>http://eds.ics.muni.cz/media/27629/eds-update-2016-luprich.pdf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relevance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ranking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Ebsco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231820"/>
            <a:ext cx="7886700" cy="529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za pozornost.</a:t>
            </a: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Nedomová. </a:t>
            </a:r>
            <a:r>
              <a:rPr lang="cs-CZ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nedomova@fss.muni.cz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219200"/>
            <a:ext cx="8140532" cy="51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myšlenkových map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13ab93460_0_13"/>
          <p:cNvSpPr txBox="1"/>
          <p:nvPr/>
        </p:nvSpPr>
        <p:spPr>
          <a:xfrm>
            <a:off x="85818" y="6139543"/>
            <a:ext cx="8880900" cy="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62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217101" y="6515063"/>
            <a:ext cx="8774400" cy="3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8" ma:contentTypeDescription="Vytvoří nový dokument" ma:contentTypeScope="" ma:versionID="f8dd2bac387de453144fb060ddff55ac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1636de496fcc85b02679ad2e1cb6f66a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Props1.xml><?xml version="1.0" encoding="utf-8"?>
<ds:datastoreItem xmlns:ds="http://schemas.openxmlformats.org/officeDocument/2006/customXml" ds:itemID="{A02A806F-4808-4A62-8DD4-6B8F0568A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36BD33-967B-480C-84B1-DEB2C7CED2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B2A099-FEF6-4EE9-AABC-24631DCFA1A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dcbe863f-a8b4-4616-855d-8d3fff3c62bf"/>
    <ds:schemaRef ds:uri="9760918a-8e2c-472e-aaca-b785e18a223b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2074</Words>
  <Application>Microsoft Office PowerPoint</Application>
  <PresentationFormat>Předvádění na obrazovce (4:3)</PresentationFormat>
  <Paragraphs>415</Paragraphs>
  <Slides>50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Verdana</vt:lpstr>
      <vt:lpstr>Calibri</vt:lpstr>
      <vt:lpstr>Noto Sans Symbols</vt:lpstr>
      <vt:lpstr>Arial</vt:lpstr>
      <vt:lpstr>Tahoma</vt:lpstr>
      <vt:lpstr>Wingdings</vt:lpstr>
      <vt:lpstr>Motiv Office</vt:lpstr>
      <vt:lpstr>Základy práce s informačními zdroji pro studenty SPR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Prezentace aplikace PowerPoint</vt:lpstr>
      <vt:lpstr>Prezentace aplikace PowerPoint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ukázky vyhledávání  v databázích   </vt:lpstr>
      <vt:lpstr>Prezentace aplikace PowerPoint</vt:lpstr>
      <vt:lpstr>Databáze EBSCO SocINDEX with Full Text</vt:lpstr>
      <vt:lpstr>Databáze ProQuest Central  </vt:lpstr>
      <vt:lpstr>Databáze Sage Journals </vt:lpstr>
      <vt:lpstr>Databáze Taylor&amp;Francis </vt:lpstr>
      <vt:lpstr>Mediální databáze Newton One a PressReader</vt:lpstr>
      <vt:lpstr>Doporučení pro praktické vyhledávání v databázích 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SPR</dc:title>
  <dc:creator>Aneta Pilátová</dc:creator>
  <cp:lastModifiedBy>Martina Nedomová</cp:lastModifiedBy>
  <cp:revision>44</cp:revision>
  <dcterms:created xsi:type="dcterms:W3CDTF">2019-07-22T10:37:01Z</dcterms:created>
  <dcterms:modified xsi:type="dcterms:W3CDTF">2024-03-18T12:30:59Z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