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3" r:id="rId9"/>
    <p:sldId id="264" r:id="rId10"/>
    <p:sldId id="268" r:id="rId11"/>
    <p:sldId id="269" r:id="rId12"/>
    <p:sldId id="265" r:id="rId13"/>
    <p:sldId id="262" r:id="rId14"/>
    <p:sldId id="267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7253"/>
            <a:ext cx="9144000" cy="169817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Vývoj a transformace systému SZ v ČR</a:t>
            </a: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A623F6E-9B3E-4467-BCBB-8879BDBE8E6B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332432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 roce 2000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bylo upraveno samostatně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úrazové pojištění zákonem č. 266/2006 Sb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., ale jeho účinnost byla opakovaně odkládána a to až do 1. ledna 2017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zásadním změnám došlo i v sociální péči přijetím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zákona č. 108/2006 Sb., o sociálních službách</a:t>
            </a:r>
          </a:p>
          <a:p>
            <a:pPr marL="1058863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každému člověku garantuje bezplatné sociální poradenství</a:t>
            </a:r>
          </a:p>
          <a:p>
            <a:pPr marL="1058863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nabízí velmi pestrou nabídku sociálních služeb, ze které si člověk může svobodně vybírat podle svého uvážení, finančních možností či dalších individuálních preferencí</a:t>
            </a:r>
          </a:p>
          <a:p>
            <a:pPr marL="1058863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lidem, kteří jsou závislí na pomoci jiné osoby, je poskytována sociální dávka - příspěvek na péči</a:t>
            </a:r>
          </a:p>
          <a:p>
            <a:pPr marL="1058863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garantuje, že poskytované služby budou pro uživatele bezpečné, profesionální a přizpůsobené potřebám lidí</a:t>
            </a:r>
          </a:p>
          <a:p>
            <a:pPr marL="1058863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také vytváří prostor pro spoluúčast lidí na procesech</a:t>
            </a:r>
          </a:p>
          <a:p>
            <a:pPr marL="1058863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rozhodování o rozsahu, druzích a dostupnosti sociálních služeb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v jejich obci či kraji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zákona č. 111/2006 Sb., o pomoci hmotné nouzi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zákona č. 110/2006 Sb., o životním a existenčním minimu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2006 - změny především v oblasti státní sociální podpory 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20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2011 - přijaty 2 důležité zákony v oblasti veřejného zdraví, a to zákon č.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372/2011 Sb., o zdravotních službách a podmínkách jejich poskytování a zákon č. 373/2011 Sb., o specifických zdravotních službách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2012 - transformace systému výplaty dávek sociální pomoci z městských úřadů na úřady práce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2013 byla schválena důchodová reforma, která uspořádala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důchodový systém České republiky do tří pilířů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první je základní státní důchodový systém, který je všeobecný a povinný a upravuje jej zákon č. 155/1995 Sb., o důchodovém pojištění; druhý pilíř tvoří důchodové spoření, které je upraveno zákonem č. 426/2011 Sb., účast na něm byla dobrovolná; třetí pilíř tvoří penzijní pojištění se státním příspěvkem a doplňkové penzijní pojištění, upravuje jej zákon č. 42/1994 Sb., vzniká na základě smlouvy mezi osobou starší 18 let a penzijním fondem, k příspěvku účastníka poskytuje příspěvek stát, za účastníka může hradit příspěvek zaměstnavatel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2013 – 2015 – zrušení 2. důchodového pilíře, zvýšení minimální mzdy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současnost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krize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welfare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state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demografické proměny, nutnost propojování ekonomických a sociálních cílů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zdůrazňována především ochranná funkce SZ, ale i proces kultivace člověka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omezenost státu a rozvoj aktivit nestátních subjektů (NNO)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aktivizující a integrační solidarita namísto solidarity pečovatelské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19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1365585"/>
            <a:ext cx="10756231" cy="5131468"/>
          </a:xfrm>
        </p:spPr>
        <p:txBody>
          <a:bodyPr>
            <a:normAutofit fontScale="55000" lnSpcReduction="20000"/>
          </a:bodyPr>
          <a:lstStyle/>
          <a:p>
            <a:pPr marL="239712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demografické faktory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do značné míry předurčují výši jednotlivých dávek sociálního zabezpečení, protože tyto jsou vždy určeny pro konkrétní skupinu obyvatelstva v konkrétní podobě (reagují na demografické charakteristiky populace a té se přizpůsobují; demografické faktory působí především z dlouhodobého hlediska</a:t>
            </a:r>
          </a:p>
          <a:p>
            <a:pPr marL="360363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pro sociální zabezpečení je zejména důležitý proces stárnutí, porodnost a zdravotní stav obyvatel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u="sng" dirty="0">
                <a:latin typeface="Verdana" panose="020B0604030504040204" pitchFamily="34" charset="0"/>
                <a:ea typeface="Verdana" panose="020B0604030504040204" pitchFamily="34" charset="0"/>
              </a:rPr>
              <a:t>stárnutí populace</a:t>
            </a:r>
            <a:r>
              <a:rPr lang="cs-CZ" altLang="cs-CZ" sz="2900" i="1" dirty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podíl ekonomicky neaktivních se začíná rovnat podílu ekonomicky aktivních v populaci; náklady na penzijní pojištění a zdravotní a sociální péči; riziko růstu počtu osamělých osob ve stáří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u="sng" dirty="0">
                <a:latin typeface="Verdana" panose="020B0604030504040204" pitchFamily="34" charset="0"/>
                <a:ea typeface="Verdana" panose="020B0604030504040204" pitchFamily="34" charset="0"/>
              </a:rPr>
              <a:t>porodnost</a:t>
            </a:r>
            <a:r>
              <a:rPr lang="cs-CZ" altLang="cs-CZ" sz="2900" i="1" dirty="0"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s růstem počtu členů domácností se snižuje též podíl nákladů na domácnost z příjmů na hlavu; na druhou stranu pokles počtu živě narozených dětí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u="sng" dirty="0">
                <a:latin typeface="Verdana" panose="020B0604030504040204" pitchFamily="34" charset="0"/>
                <a:ea typeface="Verdana" panose="020B0604030504040204" pitchFamily="34" charset="0"/>
              </a:rPr>
              <a:t>zdravotní stav obyvatel</a:t>
            </a:r>
            <a:r>
              <a:rPr lang="cs-CZ" altLang="cs-CZ" sz="2900" i="1" dirty="0"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stálý nárůst počtu chronických a degenerativních nemocí způsobuje zvýšení </a:t>
            </a:r>
            <a:r>
              <a:rPr lang="cs-CZ" altLang="cs-CZ" sz="2900" dirty="0" err="1">
                <a:latin typeface="Verdana" panose="020B0604030504040204" pitchFamily="34" charset="0"/>
                <a:ea typeface="Verdana" panose="020B0604030504040204" pitchFamily="34" charset="0"/>
              </a:rPr>
              <a:t>invalidizace</a:t>
            </a: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 a úmrtnosti osob, a to již v produktivním věku; zvyšování počtu invalidních a pozůstalostních důchodů</a:t>
            </a:r>
          </a:p>
          <a:p>
            <a:pPr marL="360363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900" dirty="0">
                <a:latin typeface="Verdana" panose="020B0604030504040204" pitchFamily="34" charset="0"/>
                <a:ea typeface="Verdana" panose="020B0604030504040204" pitchFamily="34" charset="0"/>
              </a:rPr>
              <a:t>je tedy nezbytné při procesu tvorby koncepce sociálního zabezpečení sledovat a odhadovat vývoj  celé řady základních demografických charakteristik (porodnost, úmrtnost, věková struktura obyvatelstva, rozvodovost)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62FD779-3709-46B5-B563-4BE02C655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9" y="445169"/>
            <a:ext cx="10756230" cy="75197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Faktory vývoje přístupů v oblasti SZ</a:t>
            </a:r>
          </a:p>
        </p:txBody>
      </p:sp>
    </p:spTree>
    <p:extLst>
      <p:ext uri="{BB962C8B-B14F-4D97-AF65-F5344CB8AC3E}">
        <p14:creationId xmlns:p14="http://schemas.microsoft.com/office/powerpoint/2010/main" val="63076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demografická </a:t>
            </a:r>
            <a:r>
              <a:rPr lang="cs-CZ" sz="23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tranzice</a:t>
            </a:r>
            <a:r>
              <a:rPr lang="cs-CZ" sz="23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v evropské společnosti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nízká porodnost, vyšší délka dožití, poměr pracující populace a seniorů, nárůst osob bez partnera (především důchodové pojištění, zdravotnictví, péče o seniory). Problém stability příspěvkových systémů; vzniká tlak na větší přísun příspěvků (např. růst zaměstnanosti, zvýšení příspěvků), na snižování ekvivalence či ochrany (např. minimální důchody) a na omezení počtu příjemců (např. lidé déle pracují)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je otázkou, zda je to problém jedné generace (pro méně dětí bude v budoucnu třeba méně důchodů) nebo je to trvalejší stav (spirála nízké porodnosti)</a:t>
            </a:r>
          </a:p>
          <a:p>
            <a:pPr indent="-3317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ekonomické faktory </a:t>
            </a:r>
          </a:p>
          <a:p>
            <a:pPr marL="371475" indent="-3714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rozhodující je velikost a dynamika vytvořených zdrojů v ekonomice - závažné problémy se vyskytují v případě zpomalení popř. poklesu ekonomického růstu</a:t>
            </a:r>
          </a:p>
          <a:p>
            <a:pPr marL="360363" indent="-3317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vývoj SZ závisí dále na schopnosti soustavy reagovat na cenovou a mzdovou dynamiku - vzhledem k tomu, že peněžité dávky SZ jsou odvozeny v zásadě z výdělku, je vývoj v oblasti pracovních příjmů významným faktorem vývoje nově vyměřovaných dávek SZ </a:t>
            </a:r>
          </a:p>
          <a:p>
            <a:pPr marL="371475" indent="-3714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68288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velký význam nezaměstnanost </a:t>
            </a: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– její růst vede k deficitům v důchodovém pojištění, v nemocenském pojištění, ale i dopady ve státní sociální podpoře a v systému sociální pomoci; dochází ke snižování množství odvodů do státního rozpočtu</a:t>
            </a:r>
          </a:p>
          <a:p>
            <a:pPr marL="360363" indent="-3317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603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SZ je dále ovlivněno strukturou zaměstnanosti, sociálně-ekonomickými podmínkami zaměstnanosti žen zejména s malými dětmi, možnostmi zaměstnávání důchodců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vztah sociální politiky a hospodářské politiky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ekonomická úroveň země (kupní síla) ► trh vytváří požadavky na sociální politiku (při větších   ekonomických problémech jsou větší požadavky na sociální politiku, ale nedostávají se zdroje) = může vytvářet ekonomické tlaky.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zvláště závažně se diskutuje zahrnování nových rizik (a tím rozšiřování sociálního státu)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09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indent="-331788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C. společensko-politické faktory</a:t>
            </a:r>
          </a:p>
          <a:p>
            <a:pPr marL="371475" indent="-3714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otázky SZ patří vždy ke klíčovým v programech politických stran a stávají se často základními ve volebním boji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rizika politického procesu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= sociální politika podléhá politickým vlivům: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neprůchodnost - schválení zákonů a opatření často dlouho trvá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chybí sociální konsenzus (ideový), existují různá lobby – opatření se mění v závislosti na vládnoucích stranách (silová řešení)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přílišná rychlost a nepřehlednost – komplexní systém a současně příliš mnoho změn + chyby v zákonech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problémy se zachováním sociálních práv - často musíme spoléhat, že situace bude pro budoucí zajištění v dlouhém horizontu příznivá; při změně ekonomické, demografické či politické situace se mohou měnit parametry systému (např. ne-valorizace, omezení nároku, omezení garance)</a:t>
            </a:r>
            <a:endParaRPr lang="cs-CZ" alt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71475" indent="-3714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stále významnější místo patří i mezinárodněpolitickým vlivům - dne 3.11.1999 byla ČR ratifikována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, následně vstoupila v platnost a byla vyhlášena pod číslem 14/2000 Sb. Mezinárodní smlouva o sociálních a hospodářských právech ratifikovaná členskými státy Rady Evropy. </a:t>
            </a:r>
          </a:p>
          <a:p>
            <a:pPr indent="-3317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vstupem ČR do EU se v oblasti SZ otevírá evropská dimenze minimálně ve svou směrech: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47675" algn="l"/>
                <a:tab pos="7143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vzájemný dialog a společné hledání optimální, sociálně vyvážené, ekonomicky udržitelné sociální ochrany občanů odpovídající tradicím evropského humanizmu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47675" algn="l"/>
                <a:tab pos="7143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dimenze je přímo spojena s konkrétními opatřeními zejména na úseku koordinace SZ volného pohybu pracovních sil, pracovních vztahů, bezpečnosti a ochraně zdraví při práci a rovnosti příležitostí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1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276726"/>
            <a:ext cx="10756231" cy="6220327"/>
          </a:xfrm>
        </p:spPr>
        <p:txBody>
          <a:bodyPr>
            <a:normAutofit/>
          </a:bodyPr>
          <a:lstStyle/>
          <a:p>
            <a:pPr indent="-331788" algn="just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D. Krize </a:t>
            </a: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welfare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state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(Večeřa)</a:t>
            </a:r>
          </a:p>
          <a:p>
            <a:pPr marL="285750" indent="-285750" algn="just">
              <a:spcAft>
                <a:spcPts val="6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téma krize WS se objevuje už od 70. let, ale plně se rozvinulo v 90. letech 20.stol</a:t>
            </a:r>
          </a:p>
          <a:p>
            <a:pPr marL="285750" indent="-285750" algn="just">
              <a:spcAft>
                <a:spcPts val="6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ekonomické důvody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 stát  zažívá  od  70.  let  minulého  století  ekonomickou  krizi (dvě ropné krize v 70. letech) ► hospodářská recese ►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a/ krize  nákladů x b/ krize  efektivnosti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krize nákladů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růst nákladů na  sociální výdaje ► veřejné sociální výdaje neustále rostou ► zpomaluje se hospodářský růst</a:t>
            </a:r>
          </a:p>
          <a:p>
            <a:pPr marL="285750" indent="-285750" algn="just">
              <a:spcAft>
                <a:spcPts val="6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krize efektivnosti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stále méně potřebných je sociálním systémem uspokojováno ► rostou náklady sociálního státu na poskytování sociálních dávek celkově se   zvyšujícím se procentem nákladů na sociální zabezpečení uvnitř rozpočtů státu</a:t>
            </a:r>
          </a:p>
          <a:p>
            <a:pPr marL="285750" indent="-285750" algn="just">
              <a:spcAft>
                <a:spcPts val="6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politické důvody 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ztráta sociálního konsenzu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který stál u zrodu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welfare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spočíval v akceptaci ideálu sociálního  občanství, postaveného na zásadě úplné rovnosti občanů při uspokojování sociálních  práv a na sociální solidaritě ► tento zdroj legitimity bohužel vyprchal ► krize legitimity ► další zvyšování sociální rovnosti při rostoucí úrovni životního standardu příliš nákladné ► kdo to zaplatí?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podle některých sociologů roste z řady důvodů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skepse vůči hodnotám sociální rovnosti</a:t>
            </a:r>
            <a:endParaRPr lang="cs-CZ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-331788" algn="just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276726"/>
            <a:ext cx="10756231" cy="6220327"/>
          </a:xfrm>
        </p:spPr>
        <p:txBody>
          <a:bodyPr>
            <a:normAutofit fontScale="92500" lnSpcReduction="20000"/>
          </a:bodyPr>
          <a:lstStyle/>
          <a:p>
            <a:pPr marL="542925" indent="-365125" algn="just">
              <a:lnSpc>
                <a:spcPct val="110000"/>
              </a:lnSpc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stát podle některých nespravedlivý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protože zvýhodňuje určité vrstvy společnosti, zejména ty, kteří v tom umí chodit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demografické důvody</a:t>
            </a:r>
          </a:p>
          <a:p>
            <a:pPr marL="542925" indent="-365125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souvisí s výrazným </a:t>
            </a: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stárnutím populace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postupný úbytek ekonomicky aktivních lidí, oproti ekonomicky neaktivním</a:t>
            </a:r>
          </a:p>
          <a:p>
            <a:pPr marL="542925" indent="-365125" algn="just">
              <a:lnSpc>
                <a:spcPct val="110000"/>
              </a:lnSpc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menší příjmy do státního rozpočtu a nedostatek prostředků na starobní důchody a </a:t>
            </a: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zvyšující se náklady na zdravotní péči o seniory</a:t>
            </a:r>
          </a:p>
          <a:p>
            <a:pPr marL="542925" indent="-365125" algn="just">
              <a:lnSpc>
                <a:spcPct val="110000"/>
              </a:lnSpc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změny stability rodiny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vysoká rozvodovost, rostoucí podíl rodin s jedním dítětem, vysoký podíl netradičních forem rodinného soužití a měnící se struktura domácností ► komplikace adresnosti sociálních dávek prostřednictvím otců živitelů</a:t>
            </a:r>
          </a:p>
          <a:p>
            <a:pPr marL="542925" indent="-365125" algn="just">
              <a:lnSpc>
                <a:spcPct val="110000"/>
              </a:lnSpc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opatření ► zavedení </a:t>
            </a:r>
            <a:r>
              <a:rPr lang="cs-CZ" sz="17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dvoupilířového</a:t>
            </a: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systé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 ► povinné důchodové pojištění + dobrovolné důchodové spoření  (občané se mohou sami vybrat, zda budou část svých peněz spořit na důchod v soukromých fondech)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ztráta efektivnosti sociálního státu</a:t>
            </a:r>
          </a:p>
          <a:p>
            <a:pPr marL="542925" indent="-365125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složitý systém redistribucí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činí mechanismus sociálního státu neprůhledným</a:t>
            </a:r>
          </a:p>
          <a:p>
            <a:pPr marL="542925" indent="-365125" algn="just">
              <a:lnSpc>
                <a:spcPct val="110000"/>
              </a:lnSpc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také </a:t>
            </a: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vysoký počet státních úředníků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spravujících stát blahobytu, kteří by byli mechanismem trhu eliminováni 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nedostatek veřejných sociálních služeb</a:t>
            </a:r>
          </a:p>
          <a:p>
            <a:pPr marL="542925" indent="-365125" algn="just">
              <a:lnSpc>
                <a:spcPct val="11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nákladnost </a:t>
            </a:r>
            <a:r>
              <a:rPr lang="cs-CZ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neumožňuje u řady z nich plné pokrytí poptávky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která má naopak tendenci narůstat</a:t>
            </a:r>
          </a:p>
          <a:p>
            <a:pPr indent="-331788" algn="just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4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276726"/>
            <a:ext cx="10756231" cy="6220327"/>
          </a:xfrm>
        </p:spPr>
        <p:txBody>
          <a:bodyPr>
            <a:normAutofit fontScale="25000" lnSpcReduction="20000"/>
          </a:bodyPr>
          <a:lstStyle/>
          <a:p>
            <a:pPr indent="-331788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E. Krize </a:t>
            </a:r>
            <a:r>
              <a:rPr lang="cs-CZ" sz="6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welfare</a:t>
            </a: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6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state</a:t>
            </a: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(Keller)</a:t>
            </a:r>
          </a:p>
          <a:p>
            <a:pPr indent="-285750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cs-CZ" sz="64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postindustrialismus</a:t>
            </a:r>
            <a:endParaRPr lang="cs-CZ" sz="6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zhruba od 70. let 20. století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příchod terciéru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prudký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rozvoj oblasti služeb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odliv pracovních sil ze sekundárního a trhu práce (přechod z oblasti vysoké produktivity práce do oblasti nízké produktivity za minimálně stejně vysokých mezd ► prodražování služeb)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navíc, některé služby dotované státem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přechod obyvatelstva do terciálního sektoru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vyšší stupeň vývoje společnosti</a:t>
            </a:r>
          </a:p>
          <a:p>
            <a:pPr indent="-2857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ekonomizace společnosti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modernizace přinesla osamostatňování hospodářských aktivit ► ustanovil se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ekonomický a sociální sektor každý s vlastními zákonitostmi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poměr sil se začal proměňovat ve prospěch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ekonomického sytému, který začal zasahovat i do sociálních oblastí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► sociální problémy se tak stávají finančními problémy ► je tedy sociální sektor rentabilní?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volání po zeštíhlení sociálního státu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nenápadné opanování sektoru školství, vědy, kultury, zdravotnictví a dalších subsystémů tržními principy 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oblasti sociální mají stát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nahradit úřady disponující veřejnými prostředky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služby nakupovat od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nestátních organizací disponujících schopnostmi tyto služby zprostředkovat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► ty o veřejné prostředky soutěží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konkurence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povede ke zvyšování efektivity sociálních služeb a snižování nákladů na ně    </a:t>
            </a:r>
          </a:p>
          <a:p>
            <a:pPr indent="-285750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cs-CZ" sz="64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flexibilizace</a:t>
            </a: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trhu práce 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rychlé se přizpůsobování měnícím se požadavkům trhu práce</a:t>
            </a:r>
          </a:p>
          <a:p>
            <a:pPr marL="542925" indent="-365125"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být flexibilní znamená nevázat se na lokalitu, přátele, region, rodinu, majetek a být připraven odejít za prací kamkoliv ►výhodné pro firmy, mohou přizpůsobovat pracovní smlouvy výhodně svým potřebám ► nestandardní pracovní smlouvy ► nízké odvody do státní pokladny ► nízké výdaje na sociální stát ► nový fenomén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„pracující chudoba“</a:t>
            </a:r>
          </a:p>
          <a:p>
            <a:pPr indent="-331788" algn="just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02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276726"/>
            <a:ext cx="10756231" cy="6220327"/>
          </a:xfrm>
        </p:spPr>
        <p:txBody>
          <a:bodyPr>
            <a:normAutofit fontScale="25000" lnSpcReduction="20000"/>
          </a:bodyPr>
          <a:lstStyle/>
          <a:p>
            <a:pPr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globalizace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posilování vazeb mezi velkým počtem zemí ► neustálé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přelévání kapitálu mezi zeměmi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► udržet ve státě zahraniční kapitál je stále obtížnější a vyžaduje omezování práv zaměstnanců (zejména v oblasti přijímání a propuštění, minimální mzdy, podmínek práce) a snižování finančního zatížení firem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vznik mezinárodních trhů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velké nadnárodní společnosti generují velké zisky a současně s nimi manipulují tak, aby odvody z nich byly do nejmenší ► diktují si podmínky pro to, aby setrvaly na určitém místě (např. nižší odvody do státní pokladny, daňové prázdniny, menší závazky vůči zaměstnancům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rozpor mezi fungováním sociálního státu a nadnárodních firem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nejistota pracovního místa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změny úvazků</a:t>
            </a:r>
          </a:p>
          <a:p>
            <a:pPr marL="542925" indent="-365125" algn="just"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rozvoj informací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způsobuje větší „uvědomělost“ občanů ohledně sociálních rizik a schopnosti státu je před nimi uchránit</a:t>
            </a:r>
          </a:p>
          <a:p>
            <a:pPr indent="-285750" algn="just">
              <a:spcAft>
                <a:spcPts val="6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stárnutí populace</a:t>
            </a:r>
          </a:p>
          <a:p>
            <a:pPr marL="542925" indent="-365125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navyšuje se počet starších osob v postproduktivním věku</a:t>
            </a:r>
          </a:p>
          <a:p>
            <a:pPr marL="542925" indent="-365125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klesá porodnost a tím se výhledově snižuje počet osob v produktivním věku</a:t>
            </a:r>
          </a:p>
          <a:p>
            <a:pPr marL="542925" indent="-365125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ostrý nepoměr mezi lidmi, co produkují a mezi lidmi, co neprodukují</a:t>
            </a:r>
          </a:p>
          <a:p>
            <a:pPr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krize důvěry</a:t>
            </a:r>
          </a:p>
          <a:p>
            <a:pPr marL="542925" indent="-365125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pokles ochoty být solidární s druhými lidmi ► ekonomicky aktivní občané (zejména z mladší generace a s vyššími příjmy) nechtějí sponzorovat přebujelý sociální stát, ze kterého sami v budoucnu nebudou příliš těžit</a:t>
            </a:r>
          </a:p>
          <a:p>
            <a:pPr marL="542925" indent="-365125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tato tendence je silnější v zemích, kde je WS více financován z přímých daní (daně z příjmu, pojistné) a v zemích, kde převážná část výdajů směřuje k lidem na okraji společnosti (veřejné služby jako zdravotnictví, vzdělávání atd. jsou stále populární)</a:t>
            </a:r>
          </a:p>
          <a:p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-331788" algn="just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1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1365585"/>
            <a:ext cx="10756231" cy="513146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 Pokuste se promocí základních faktorů vývoje sociálního státu popsat současné fungování systému sociálního zabezpečení.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2/ Proč by nevynaložení některých sociálních výdajů způsobilo podstatně vyšší výdaje společnosti v budoucnosti? 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62FD779-3709-46B5-B563-4BE02C655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9" y="445169"/>
            <a:ext cx="10756230" cy="75197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</p:spTree>
    <p:extLst>
      <p:ext uri="{BB962C8B-B14F-4D97-AF65-F5344CB8AC3E}">
        <p14:creationId xmlns:p14="http://schemas.microsoft.com/office/powerpoint/2010/main" val="253103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415636"/>
            <a:ext cx="10701865" cy="616329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prvobytně pospolná společnost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rodové společenství se postaralo o své přestárlé či nemocné příslušníky; ochrana a zabezpečení lidské fyzické podstaty – rodová solidarita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Rozvoj paternalistické péče - přidělování určitých rolí (vládních, pracovních, bojových apod.), jakož i prostředků na obživu všem obyvatelům  - ty, kteří nebyli schopni tyto role zastávat byli začleňováni do přídělových systémů, popřípadě se o ně postarala jejich rodina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starověk</a:t>
            </a:r>
            <a:r>
              <a:rPr lang="cs-CZ" altLang="cs-CZ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prvky institucionalizace sociálního zaopatření - péče o slepé, hluché a tělesně postižené (již př.n.l.); dílčí opatření např. rozdávání chleba vdovám a sirotkům po římských bojovnících (Řecko, Řím) – šlo o utlumení sociálního napětí; přidělování půdy válečným vysloužilcům 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8. – 9. století – hlavním aktérem římskokatolická církev -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</a:rPr>
              <a:t>vznikalyt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útulky a řády pečující o chudé či nemocné a pomoc chudým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středověk</a:t>
            </a:r>
            <a:r>
              <a:rPr lang="cs-CZ" altLang="cs-CZ" sz="17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potřeba péče o chudé – nositeli byli zpravidla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církev a šlechta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;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svépomocné podpůrné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spolky (spolky tovaryšů, cechy mistrů, horní bratrstva – ochrana svých členů před možnými sociálními riziky);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podpůrné bratrské pokladny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pro pomoc horníkům; rozvoj bezdomovectví a tuláctví jako důsledek válek ►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1661 – patent o tulácích a žebrácích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dovolil obcím přiznávat právo žebrat pouze práce neschopné chudině; v Anglii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bohatí platili příspěvky pro pomoc chudým a opuštěným (jakási forma daně)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2.polovina 18.století a počátek 19. století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dříve jen pojištění obchodu v italských městech, zejména pak lodní obchod; </a:t>
            </a: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pensijní normály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zajišťovali vdovám a dětem po zaměstnancích nárok na státní podporu a státním úředníkům zajišťovaly po deseti letech uspokojivé služby právo na penzi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 některých zemích existovala </a:t>
            </a:r>
            <a:r>
              <a:rPr 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profesní sdružení (cechy = spolky vzájemné podpory – jacísi předchůdci dnešních odborových svazů, byly dokonce subvencovány státem – vznik sdružení vzájemné pomoci)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; ochrana proti rizikům hospodářského vývoje; zakládání domovů pro osoby bez práce; </a:t>
            </a:r>
            <a:r>
              <a:rPr 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zákaz práce dětí v noci a déle než 12 hodin (Anglie)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; v SZ výrazně roste úloha zaměstnavatele i státu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en-US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cs-CZ" sz="17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illiam</a:t>
            </a:r>
            <a:r>
              <a:rPr lang="en-US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H. Beveridge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(britský ekonom, politik a sociální reformátor)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tvůrce </a:t>
            </a:r>
            <a:r>
              <a:rPr 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prvního povinného pojištění v nezaměstnanosti v roce 1911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rozdíl proti předchozím obdobím - neřeší pouze případy nouze, ale snaží se předcházet nepříznivým událostem zachováním příjmu (pojištění) – výše důchodu určena jednotnou částkou, upravována dle růstu mezd; zaměřuje se na pracující (dřívější pomoc jen k chudým) - spolupodílení se všech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415636"/>
            <a:ext cx="10701865" cy="616329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počátky českého SZ spadají do 2.poloviny 19.století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kdy naše země byla součástí Rakousko – Uherské monarchie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českých zemích byla povinnost péče o chudé v roce 1785 přenesena z církve na vrchnost a později, roku 1854 na obce - chudinská péče je vázána domovským právem k dané obci -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 o domovském právu z roku 1862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problematika péče o chudé se tak stala součástí veřejné obecní správy včetně financování s případnou pomocí státu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našem území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vláda hraběte </a:t>
            </a:r>
            <a:r>
              <a:rPr lang="cs-CZ" sz="16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Taafeho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od roku 1883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předkládala říšské radě své návrhy zákonů o úrazovém a nemocenském pojištění dělníků; zákony bývají označovány jako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Taafeho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reforma – počátky moderního nemocenského pojištění na našem území: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1/1888 ř. z., o pojišťování dělníků pro případ úrazu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–povinné pojištění pro dělníky a výkonné úředníky pracující v rizikových oborech (mimo horníky, kterým byl vyhrazen zvláštní zákon). Celková práceneschopnost v důsledku úrazu - nárok na důchod ve výši šedesát procent a padesát procent u částečné neschopnosti, při úmrtí úhrada a důchod přiznán vdovám, dětem atd. Pro účely pojištění byly zřízeny zvláštní pojišťovny, jejichž členy byli jak zaměstnavatelé (90%), tak zaměstnanci (10%)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33/1888 ř. z., o pojištění dělníků pro případ nemoci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představoval první povinnou úpravu zabezpečení v nemoci na našem území - pojištění nárokové (obligatorní) - dávky peněžité (nemocenské ve výši alespoň šedesát procent obvyklé denní mzdy při pracovní neschopnosti, která trvala více než tři dny) i věcné (bezplatné lékařské ošetřování, bezplatná pomoc při porodu i nárok na léky a léčebné pomůcky). Správou byly pověřeny nemocenské pokladny. Dávky byly financovány na základě příspěvků vyměřovaných procentem ze mzdy. 2/3 příspěvků platili zaměstnanci a 1/3 zaměstnavatelé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127/1889 ř. z., o bratrských pokladnách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nemocenské pojištění horníků. Správu pojištění podle tohoto zákona vykonávaly bratrské pokladny.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tyto tři zákony zavedly povinné veřejnoprávní pojištění, ovšem jen na dělníky, resp. horníky </a:t>
            </a:r>
          </a:p>
        </p:txBody>
      </p:sp>
    </p:spTree>
    <p:extLst>
      <p:ext uri="{BB962C8B-B14F-4D97-AF65-F5344CB8AC3E}">
        <p14:creationId xmlns:p14="http://schemas.microsoft.com/office/powerpoint/2010/main" val="391602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významný rozvoj role státu v oblasti sociální politiky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Bismarckův model povinného sociálního pojištění (1883)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formování prvních pojišťovacích schémat (příspěvkové systémy) – pro případ nemoci, </a:t>
            </a:r>
            <a:r>
              <a:rPr lang="pt-BR" sz="6400" dirty="0">
                <a:latin typeface="Verdana" panose="020B0604030504040204" pitchFamily="34" charset="0"/>
                <a:ea typeface="Verdana" panose="020B0604030504040204" pitchFamily="34" charset="0"/>
              </a:rPr>
              <a:t>pracovního úrazu, invalidity a stáří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– např.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výše důchodu je přímo závislá na zaplaceném pojistném tak, že je určena procentem z průměrného výdělku za poměrně dlouhé období (doba pojištění)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po roce 1918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byly Bismarckovy modely nemocenského a důchodového pojištění převzaty do právního řádu naší republiky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 následujících letech byly postupně přijímány vlastní nové právní předpisy; mezi nejvýznamnější patřil </a:t>
            </a: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221/1924 Sb. o pojištění zaměstnanců pro případ nemoci, invalidity a stáří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- zajišťovala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Ústřední sociální pojišťovna</a:t>
            </a:r>
            <a:endParaRPr lang="cs-CZ" altLang="cs-CZ" sz="64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však i nadále roztříštěné (zahrnovalo pouze část ekonomicky aktivního obyvatelstva, někomu nebylo přiznáno vůbec, nejvýhodnější bylo pro dělníky)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přijetí zákona č. </a:t>
            </a: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221/1925 Sb. z. a n., o nemocenském pojištění veřejných zaměstnanců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, podle něhož byli pojištěni zaměstnanci ve službě státu, státních podniků a veřejných fondů státem spravovaných, četnictvo, učitelé a další.; pojistné hradili z poloviny zaměstnavatelé i zaměstnanci - provádění zajišťoval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Léčebný fond veřejných zaměstnanců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30.léta</a:t>
            </a: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20. století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nedostatečné zabezpečení rodiny, sociálním problémům rodin s dětmi věnována malá pozornost (přídavky na děti jen preferovaným skupinám), sociální péče o staré a invalidní byla založena na dobročinnosti, protože povinnost chudinského zaopatření připadala na </a:t>
            </a:r>
            <a:r>
              <a:rPr lang="cs-CZ" alt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domovské obce (chudobince)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posílení role státu vedle nestátních subjektů – reakce státu na selhávání trhu – zrod moderní sociální politiky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62197"/>
            <a:ext cx="10701865" cy="616923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reakce na základní problémy doby industrializace, hospodářské krize, obtížná práce, strojírenství, hornictví (pracovní podmínky, pracovní smlouvy, ochrana při pracovním úrazu)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nástup německé okupace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vznik prvních pojišťovacích schémat, je dobrovolné, postupně se měnící na povinné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1948 – zákon o národním pojištění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ucelená koncepce nahrazující systémy z konce 19. a začátku 20. století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politika pojímána jako nástroj zajišťující sociální jistoty (právo na práci, právo na lidskou existenci) těm, kteří se nemohli účastnit pracovní činnosti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vznikají nové druhy dávek (rodinné přídavky, důchod manželky)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organizačně jsou sjednoceny všechny druhy pojištění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platnost zákona postupně rozšířena na všechny osoby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tento systém ovlivnil vývoj sociálního zabezpečení nejen u nás, ale i ve světě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1952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SZ poznamenáno vlivem komunistické ideologie; nemocenské pojištění bylo odděleno od 	důchodového  a zdravotnická zařízení byla převedena do jednotného sytému státní zdravotní 	péče</a:t>
            </a: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1956 – první reforma SZ: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přijat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zákon č.54/1956 Sb., o nemocenském pojištění zaměstnanců</a:t>
            </a:r>
            <a:endParaRPr lang="cs-CZ" altLang="cs-CZ" sz="19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snížení věkových hranic pro odchod do důchodu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ale: porušen princip uniformity rozdělením pracovníků do tří pracovních kategorií, přičemž jedna z nich měla stanoveny výhodnější podmínky pro přiznání důchodu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ale: odstranění dosavadního způsobu financování a jeho nahrazení financováním přímo ze státního rozpočtu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1964 – druhá reforma SZ: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přijaty zákony č.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101/1964 Sb. o sociálním zabezpečení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a zákon č.103/1964 Sb., o sociálním zabezpečení družstevních rolníků</a:t>
            </a:r>
            <a:endParaRPr lang="cs-CZ" altLang="cs-CZ" sz="19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řada omezení důchodové konstrukce, zhoršení podmínek pro výplatu důchodů, odstupňování věkové hranice pro odchod do důchodu dle počtu vychovaných dětí; doba pojištění prodloužena na 25 let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oslabení principu zásluhovosti – zavedení progresivní daně z důchodu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1968: </a:t>
            </a:r>
            <a:r>
              <a:rPr lang="pl-PL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 č. 53/1968 Sb</a:t>
            </a:r>
            <a:r>
              <a:rPr lang="pl-PL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o změnách v organizaci a působnosti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některých ústředních orgánů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 vznik Ministerstva práce a sociálních věcí - převzalo působnost v oblasti sociálního zabezpečení od Státního úřadu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důchodové zabezpečení přešlo na Správu důchodů v Praze, z níž později vznikl Úřad důchodového zabezpečení v Praze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1975 - třetí reforma SZ: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přijetí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zákona č. 121/1975. Sb., o sociálním zabezpečení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tomto období došlo také k rozvoji zabezpečení rodin</a:t>
            </a:r>
            <a:endParaRPr lang="cs-CZ" altLang="cs-CZ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zrušení zdanění důchodů a zvýšení maximálních hranic – prohloubení zásluhového hlediska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sjednocení důchodového zabezpečení zaměstnanců a družstevních rolníků – posílení principu komplexnosti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1988 - čtvrtá reforma SZ: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snaha řešit nesrovnalosti mezi mzdami a výši důchodů – </a:t>
            </a:r>
            <a:r>
              <a:rPr lang="cs-CZ" alt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 č. 100/1988 Sb., o sociálním zabezpečení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zmírnění redukce výdělku pro výpočet důchodů, zvýšení maximálních hranic důchodů, vazby na pracovní zásluhy (výdělek a odpracovaná léta), umožnění získat důchod i bez zaměstnání ke dni vzniku nároku na důchod, zmocnění vlády pravidelně zvyšovat důchody v reakci na vývoj mezd 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nedostatky předchozích systémů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žádná zákonná úprava neřešila otázky sociálního zabezpečení, pouze dílčím způsobem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byl statický (řada omezení – např. maximální výše důchodu), bez valorizací, nepřehledný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více než 60 různých druhů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řešení chudoby nízkopříjmových skupin náhodné – nesystematická záplava sociálních dávek pro pracující i nepracující – nepřehledné; oficiální neexistence chudoby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nepřipravenost na demografický vývoj – zvyšující se podíl starší populace (podíl ekonomicky aktivních ukládajících do systému se snižoval); nízký důchodový věk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nedával možnost zajištění se pro případ sociální události vlastním přičiněním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 výši důchodu nezohledněna celoživotní úroveň pracovních příjmů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neumožňoval přenos získaných nároků za odpracovaná léta a pojištění mezi zeměmi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produkoval chudobu ve zranitelných skupinách lidí, nespravedlnost (někteří dostávali více výstupů za stejné vstupy dle kádrového zařazení), byl demotivující s ohledem na princip zásluhovosti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monopol státu v sociální oblasti – stát koncipoval, realizoval, financoval a kontroloval celou sociální oblast prostřednictvím pouze státních institucí a mechanismů a vyšší výdaje šly především na ekonomickou, politickou a armádní sféru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99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2D4CF039-60D8-4A26-A312-3B8906C53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69" y="1365585"/>
            <a:ext cx="10756231" cy="5131468"/>
          </a:xfrm>
        </p:spPr>
        <p:txBody>
          <a:bodyPr>
            <a:noAutofit/>
          </a:bodyPr>
          <a:lstStyle/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přeměna minulého systému po roce 1989 se všemi atributy – demokratické uspořádání společnosti a tržní mechanismus jako základní morální hodnoty – „</a:t>
            </a:r>
            <a:r>
              <a:rPr lang="cs-CZ" alt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Scénář sociální reformy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“ a </a:t>
            </a:r>
            <a:r>
              <a:rPr lang="cs-CZ" alt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tvorba záchranné sociální sítě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jako souboru opatření garantujících minimální úroveň pomoci v případě sociálního ohrožení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Proces přibližování se sociální politiky hodnotovému a systémovému (institucionálnímu) rámci EU – vzájemná kompatibilita systémů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nutná nová reforma sociálního zabezpečení, přestože byl systém v některých směrech na vysoké úrovni, např. v oblasti péče o rodinu, ale zaostával v oblasti důchodů, byl velice těžkopádný, finančně náročný a také nespravedlivý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reforma, jejímž úkolem byl přechod od sociálního zabezpečení k sociálnímu pojištění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zrušení preferencí v důchodovém systému a také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odstranění diskriminace osob samostatně výdělečně činných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převedení nemocenského pojištění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ze správy odborů a organizační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sjednocení s důchodovým pojištěním v rámci České správy sociálního zabezpečení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zavedení pravidelné indexace důchodů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první etapa reformy - od roku 1989 do roku 1992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byl vytvořen koncept záchranné sociální sítě a byly zřízeny některé právní instituty, zejména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minimální mzda a také životní minimum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1991 - z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ákon č. 582/1991 Sb., o </a:t>
            </a:r>
            <a:r>
              <a:rPr lang="pt-BR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organizaci a provádění sociálního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zabezpečení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1992 - zákon č. 589/1992 Sb.,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 pojistném na sociální zabezpečení a příspěvku na státní politiku zaměstnanosti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62FD779-3709-46B5-B563-4BE02C655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9" y="445169"/>
            <a:ext cx="10756230" cy="75197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Transformace systému SZ</a:t>
            </a:r>
          </a:p>
        </p:txBody>
      </p:sp>
    </p:spTree>
    <p:extLst>
      <p:ext uri="{BB962C8B-B14F-4D97-AF65-F5344CB8AC3E}">
        <p14:creationId xmlns:p14="http://schemas.microsoft.com/office/powerpoint/2010/main" val="341685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38447"/>
            <a:ext cx="10701865" cy="63117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druhá etapa reformy - po vzniku samostatné České republiky roku 1993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zavedeno pojistné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zvláštní platba mimo daně;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1995 byly přijaty dva významné zákony –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 č. 155/1995 Sb., o důchodovém pojištění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 č. 117/1995 Sb., o státní sociální podpoře</a:t>
            </a:r>
          </a:p>
          <a:p>
            <a:pPr marL="715963" indent="-355600" algn="just"/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přijat zákon č. 155/1995 Sb., o důchodovém pojištění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reforma přetvořila velmi nákladnou úpravu důchodů na pevný důchodový systém – podíl pojištěných osob se zvýšil a zvýšila se i ochrana práv v souvislosti s důchodovým věkem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vznikl smíšený systém veřejnoprávního a soukromého uspořádání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5963" indent="-355600" algn="just"/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 č. 117/1995 Sb., o státní sociální podpoře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státní sociální podpory je nepříspěvkovým systémem,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který je financovaný ze státního rozpočtu a jehož administrací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pověřeny státní orgány</a:t>
            </a:r>
          </a:p>
          <a:p>
            <a:pPr marL="715963" indent="-35560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zohledňuje tři základní přístupy:</a:t>
            </a:r>
          </a:p>
          <a:p>
            <a:pPr marL="715963" indent="-35560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úroveň má vycházet především z pracovních příjmů</a:t>
            </a:r>
          </a:p>
          <a:p>
            <a:pPr marL="715963" indent="-35560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nejsou náhradou příjmů, ale k vlastní práci nedemotivující pomocí řešení sociální situace</a:t>
            </a:r>
          </a:p>
          <a:p>
            <a:pPr marL="715963" indent="-3556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musí zachovávat hledisko hospodárnosti, účelnosti a ve stanovených případech i adresnosti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třetí etapa reformy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od poloviny roku 1998 s nástupem sociálně demokratické vlády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konec 20. století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důchodová reforma – bere v úvahu demografický vývoj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 ohledem na průměrný dožívaný věk a snižující se porodnost; došlo k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vymezení invalidity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zavádí se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třístupňový invalidní důchod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závislosti na poklesu pracovní schopnosti pojištěnce, jež poklesla pod 35 %</a:t>
            </a:r>
          </a:p>
          <a:p>
            <a:pPr marL="360363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046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4070</Words>
  <Application>Microsoft Office PowerPoint</Application>
  <PresentationFormat>Širokoúhlá obrazovka</PresentationFormat>
  <Paragraphs>194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Wingdings</vt:lpstr>
      <vt:lpstr>Motiv Office</vt:lpstr>
      <vt:lpstr>  2. Vývoj a transformace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Transformace systému SZ</vt:lpstr>
      <vt:lpstr>Prezentace aplikace PowerPoint</vt:lpstr>
      <vt:lpstr>Prezentace aplikace PowerPoint</vt:lpstr>
      <vt:lpstr>Prezentace aplikace PowerPoint</vt:lpstr>
      <vt:lpstr>Faktory vývoje přístupů v oblasti SZ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33</cp:revision>
  <dcterms:created xsi:type="dcterms:W3CDTF">2021-02-09T14:44:12Z</dcterms:created>
  <dcterms:modified xsi:type="dcterms:W3CDTF">2021-02-22T08:54:44Z</dcterms:modified>
</cp:coreProperties>
</file>