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8" r:id="rId5"/>
    <p:sldId id="258" r:id="rId6"/>
    <p:sldId id="276" r:id="rId7"/>
    <p:sldId id="264" r:id="rId8"/>
    <p:sldId id="274" r:id="rId9"/>
    <p:sldId id="265" r:id="rId10"/>
    <p:sldId id="275" r:id="rId11"/>
    <p:sldId id="259" r:id="rId12"/>
    <p:sldId id="266" r:id="rId13"/>
    <p:sldId id="267" r:id="rId14"/>
    <p:sldId id="268" r:id="rId15"/>
    <p:sldId id="260" r:id="rId16"/>
    <p:sldId id="269" r:id="rId17"/>
    <p:sldId id="27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9744"/>
            <a:ext cx="9144000" cy="290351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4. Tři systémy sociální ochrany; životní a existenční minimum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subsystémy systému SP: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služby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pomoc v hmotné nouzi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pro osoby se zdravotním postižením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sociálně – právní ochrana dětí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jednotlivé formy sociální pomoci jsou financovány ze státního rozpočtu s využitím daňových odvodů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360362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výplata dávky je podmíněna nedostatečným vlastním příjmem (sociální potřebností), dočasnou hmotnou nouzí (dochází k testování majetku) či specifickou obtížnou životní situací (nemůže se vlastními prostředky zabezpečit, např. živelná událost, návrat z výkonu trestu, zdravotní handicap, péče o dítě atd.)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hmotné nouze, sociálně-právní ochrana, sociální služby, azyly, krizová intervence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riziko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stigmatizace klientů</a:t>
            </a:r>
            <a:endParaRPr lang="cs-CZ" alt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08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284460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a existenční minimum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Jsou základními kritérii pro stanovení nároku na dávky a jejich výše v systému SSP a sociální pomoci.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Právní úprava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upraveno zákonem č. 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110/2006  Sb., o  životním a existenčním minimu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cílem zákona bylo především zabránit zneužívání systému, zefektivnit vyplácení dávek a motivovat k ekonomické aktivitě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Platné částky životního a existenčního minima jsou stanoveny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nařízením vlády č.  409/2011 Sb., o  zvýšení částek životního minima a existenčního minima.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Moderní sociální stát garantuje minimální příjem jako předpoklad zajištění nároku na sociální ochranu před nouzí dle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univerzalistického principu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společensky uznaná hranice peněžních příjmů k zajištění výživy a ostatních základních osobních potřeb, pod níž nastává stav hmotné nouze. Jedná se o soubor statků a služeb, který umožňuje domácnosti nebo jednotlivci uspokojovat potřeby v míře uznané společností za minimálně nezbytné. Zpravidla vymezuje hranice chudoby a je kritériem pro poskytování pomoci v případě chudoby.</a:t>
            </a:r>
          </a:p>
          <a:p>
            <a:pPr marL="342900" indent="-34290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minimální hranicí peněžních příjmů, která se považuje za nezbytnou k zajištění výživy a ostatních základních osobních potřeb na úrovni umožňující přežití. Jedná se o soubor statků a služeb, bez jejichž uspokojování by došlo k ohrožení zdraví a života člověka. Cílem je posílit motivaci občanů k práci a snahu o jejich vlastní soběstačnost.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Přístupy/metody stanovení životního minima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metoda historicko-statistická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- sledování výdajů a spotřeby domácností s nízkou úrovní příjmů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metoda absolutní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absolutní chudobou – (nemám na krytí svých potřeb)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konkrétního spotřebního koše zahrnujícího základní životní potřeby a ze stanovení míry, v níž je nezbytné tyto potřeby pokrýt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jsou definovány potřeby individua a na základě nich se formují nároky (jde o individuální potřeby spotřeby statků a služeb)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stanovení minimálních příjmově-výdajových standardů ze strany společnosti, vymezení okruhů spotřeby (např. strava, ošacení, zdraví, osobní hygiena atd. – modelová spotřeba průměrné domácnosti) a stanovení jednotlivých typů domácností a typů jejich spotřebního koše</a:t>
            </a:r>
          </a:p>
          <a:p>
            <a:pPr lvl="0" algn="just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metoda relativní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souvisí s relativní chudobou – (nemůžu si dovolit společenský standard)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z výše minimálního společensky únosného standardu a vyjadřuje se podílem na průměrné výši čistého příjmu připadajícího na osobu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vychází se z příjmové distribuce, disponibilních zdrojů společnosti a makroekonomických veličin a podle jejich výše se stanoví úroveň příjmu, pod kterou jsou občané posuzovaní jako vyžadující pomoc státu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relativní chudoba je identifikována s příjmovou nerovností, tudíž se stanovuje společenský minimální příjmový standard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75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Funkce životního minima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kritérium, jehož hlavní funkcí je posouzení příjmové nedostatečnosti občana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Využití rovněž při zjišťování nároku na dávky: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SSP (porodné – příjmy otce a matky dítěte nesmí překročit 2,7 násobek životního minima x přídavky na dítě – příjmy rodiny nesmí překročit 3,4 násobek životního minima)</a:t>
            </a:r>
          </a:p>
          <a:p>
            <a:pPr marL="534988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hmotné nouze (příspěvek na živobytí a doplatek na bydlení)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ani existenční minimum nezahrnují nezbytné náklady na bydlení - ochrana v oblasti bydlení je řešena v rámci systému státní sociální podpory poskytováním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v systému pomoci v hmotné nouzi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doplatkem na bydlení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(tyto náklady byly dříve druhou složkou výpočtu minima)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rozhodující úloha při posuzování hmotné nouze i jako sociálně ochranná veličina – v zákoně č. 111/2006 o pomoci v hmotné nouzi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zjišťování nároku na dávky pro rodiny s dětmi ve stanovených soc. situacích – v zákoně č. 117/1995 o státní sociální podpoře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soudní praxi např. pro stanovení alimentačních povinností a exekucí pro nezabavitelné částky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dávek pěstounské péče tvoří i základ pro výpočet jejich výše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před hmotnou nouzí všech typů domácností a zároveň má motivovat lidi k tomu, aby pracovali nebo si práci aktivně hledali (do roku 2006 neobsahoval systém mechanismus pobídkový k pracovní aktivitě – příjem z pracovní aktivity mohl být i menší, než vyplácené dávky)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minimum počítá jinak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75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28600"/>
            <a:ext cx="10701865" cy="653314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do té doby se skládalo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z částky na výživu a osobní potřeby podle věku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, k níž se připočítávala ještě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částka na nezbytné náklady na domácnost podle počtu lidí v rodině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v posledních 17 letech se už do minima nezahrnují výdaje na bydlení a posuzují se společně lidé, kteří spolu v domácnosti žijí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od roku 2007 se zavedlo také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-tehdy činilo 2020 korun, o pět let později se zvýšilo na 2200 korun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na tuto částku může z životního minima spadnout dospělý, který si třeba nehledá aktivně práci či  neodpracuje stanovený počet hodin prospěšných prací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b="1" dirty="0">
              <a:latin typeface="Century Gothic" panose="020B0502020202020204" pitchFamily="34" charset="0"/>
            </a:endParaRPr>
          </a:p>
          <a:p>
            <a:pPr lvl="0" algn="l"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43BEC7E-0FBC-47AC-9221-B2DDDC602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28" y="3152275"/>
            <a:ext cx="10754276" cy="339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65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18640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97230"/>
            <a:ext cx="10701865" cy="5052951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SzPct val="45000"/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Životní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Váha prvé nebo osamělé osoby v domácnosti (vyšší hranice hmotné nouze) x úspory z počtu u vícečetných domácností (nižší hranice hmotné nouze) 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jednotlivce: 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  860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první osobu v  domácnosti: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4 470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druhou a další osobu v  domácnosti, která není nezaopatřeným dítětem: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4 040 Kč</a:t>
            </a:r>
          </a:p>
          <a:p>
            <a:pPr marL="715963" indent="-285750" algn="just">
              <a:buSzPct val="45000"/>
              <a:buFont typeface="Wingdings" panose="05000000000000000000" pitchFamily="2" charset="2"/>
              <a:buChar char="§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nezaopatřené dítě ve věku: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do 6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2 480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6 až 15  let: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3 050 Kč</a:t>
            </a:r>
          </a:p>
          <a:p>
            <a:pPr marL="715963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15 až 26  let (nezaopatřené):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3 490 Kč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minimum společně posuzovaných osob se stanoví jako součet jednotlivých částek ŽM, přičemž pořadí dospělých osob se stanoví dle jejich věku a jejich posuzování předchází posuzování nezaopatřených dětí.</a:t>
            </a:r>
          </a:p>
          <a:p>
            <a:pPr marL="28575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ŽM nezaopatřených dětí se výše stanoví dle věku, přičemž v den 6. a 15. narozenin se začínají počítat do další skupiny.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012" y="222584"/>
            <a:ext cx="11210844" cy="654517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Existenční minimum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3 130 Kč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činí 65 % částky ŽM jednotlivé osoby, případně 70% ŽM první osoby v domácnosti společně posuzovaných osob.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je zavedeno jako motivační stimul v systému pomoci v hmotné nouzi, kde se rovná částce živobytí osoby, která nevyvíjí dostatečnou aktivitu ke změně svého nepříznivého stavu - týká se těch, kteří nejsou ochotni spolupracovat na změně své nepříznivé ekonomické a sociální situace</a:t>
            </a:r>
          </a:p>
          <a:p>
            <a:pPr marL="285750" lvl="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osoby pasivně setrvávající na dávkách v hmotné nouzi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má za cíl pokrýt výhradně náklady na životně důležité potřeby (tělesné a fyziologické) nebere se ohled na to, jak dotyčného vnímá společnost, ale pouze na to, aby daná osoba měla prostředky na nákup potravin, pití a oděvů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Existenční minimum nelze použít u: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nezaopatřeného dítěte (nelze uvažovat o zajišťování základních potřeb na úrovni umožňující přežití vlastními silami)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poživatele starobního důchodu (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stíženost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podmínek pro zajišťování základních potřeb)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invalidní ve třetím stupni</a:t>
            </a:r>
          </a:p>
          <a:p>
            <a:pPr marL="625475" lvl="0" indent="-285750" algn="just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 starší 68  let</a:t>
            </a:r>
          </a:p>
          <a:p>
            <a:pPr marL="339725" lvl="0"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D088A1E-058C-4827-BA7D-90F0BB15D6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509" y="4716379"/>
            <a:ext cx="5799221" cy="191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6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990" y="448944"/>
            <a:ext cx="10701865" cy="61804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8EFE863-8D97-4A35-9B48-D1DEC58236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06966"/>
              </p:ext>
            </p:extLst>
          </p:nvPr>
        </p:nvGraphicFramePr>
        <p:xfrm>
          <a:off x="1383632" y="733926"/>
          <a:ext cx="9312442" cy="5939856"/>
        </p:xfrm>
        <a:graphic>
          <a:graphicData uri="http://schemas.openxmlformats.org/drawingml/2006/table">
            <a:tbl>
              <a:tblPr/>
              <a:tblGrid>
                <a:gridCol w="4250042">
                  <a:extLst>
                    <a:ext uri="{9D8B030D-6E8A-4147-A177-3AD203B41FA5}">
                      <a16:colId xmlns:a16="http://schemas.microsoft.com/office/drawing/2014/main" val="4258074783"/>
                    </a:ext>
                  </a:extLst>
                </a:gridCol>
                <a:gridCol w="5062400">
                  <a:extLst>
                    <a:ext uri="{9D8B030D-6E8A-4147-A177-3AD203B41FA5}">
                      <a16:colId xmlns:a16="http://schemas.microsoft.com/office/drawing/2014/main" val="2423010839"/>
                    </a:ext>
                  </a:extLst>
                </a:gridCol>
              </a:tblGrid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jednotlivec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4 860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0935158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 dospělí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= </a:t>
                      </a:r>
                      <a:r>
                        <a:rPr lang="cs-CZ" sz="1800" b="1" dirty="0">
                          <a:effectLst/>
                        </a:rPr>
                        <a:t>8 510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90267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1 dospělý, 1 dítě ve věku 5 let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+ 2 480 = </a:t>
                      </a:r>
                      <a:r>
                        <a:rPr lang="cs-CZ" sz="1800" b="1" dirty="0">
                          <a:effectLst/>
                        </a:rPr>
                        <a:t>6 950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05591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2 dospělí, 1 dítě ve věku 5 let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+ 2 480 = </a:t>
                      </a:r>
                      <a:r>
                        <a:rPr lang="cs-CZ" sz="1800" b="1" dirty="0">
                          <a:effectLst/>
                        </a:rPr>
                        <a:t>10 990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193339"/>
                  </a:ext>
                </a:extLst>
              </a:tr>
              <a:tr h="94459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2 dospělí, 2 děti ve věku 8 a 16 let</a:t>
                      </a:r>
                      <a:endParaRPr lang="es-ES" sz="18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+ 3 050 + 3 490 = 1</a:t>
                      </a:r>
                      <a:r>
                        <a:rPr lang="cs-CZ" sz="1800" b="1" dirty="0">
                          <a:effectLst/>
                        </a:rPr>
                        <a:t>5 050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62288"/>
                  </a:ext>
                </a:extLst>
              </a:tr>
              <a:tr h="1216876"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</a:rPr>
                        <a:t>2 dospělí, 3 děti ve věku 5, 8 a 16 let</a:t>
                      </a:r>
                      <a:endParaRPr lang="es-ES" sz="180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4 470 + 4 040 + 2 480 +3 050 + 3 490 = </a:t>
                      </a:r>
                      <a:r>
                        <a:rPr lang="cs-CZ" sz="1800" b="1" dirty="0">
                          <a:effectLst/>
                        </a:rPr>
                        <a:t>17 530</a:t>
                      </a:r>
                      <a:endParaRPr lang="cs-CZ" sz="1800" dirty="0">
                        <a:effectLst/>
                      </a:endParaRPr>
                    </a:p>
                  </a:txBody>
                  <a:tcPr marL="85725" marR="85725" marT="85725" marB="8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951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Společně posuzované osoby pro ŽM a EM</a:t>
            </a:r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rozšířený okruh společně posuzovaných osob na všechny, které spolu sdílejí jeden byt, pokud neprohlásí, že spolu nežijí trvale; rozšíření okruhu společně posuzovaných osob je v souladu s návrhem zákona o pomoci v hmotné nouzi; osoby žijící a hospodařící společně mají nižší životní náklady, než kdyby byly posuzovány samostatně: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nezletilé nezaopatřené děti,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manželé nebo registrovaní partneři,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a děti nezletilé zaopatřené nebo zletilé, pokud tyto děti s rodiči užívají byt a nejsou  posuzovány s  jinými osobami,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jiné osoby společně užívající byt, pokud písemně neprohlásí, že spolu trvale nežijí a společně neuhrazují náklady na své potřeby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osoby, které se přechodně, z důvodů soustavné přípravy na budoucí povolání, zdravotních (pobyt   v nemocnici) nebo pracovních (včetně dobrovolnické služby), zdržují mimo byt.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rodiče se považuje též osoba, které bylo nezaopatřené dítě svěřeno do péče nahrazující péči rodičů </a:t>
            </a:r>
          </a:p>
          <a:p>
            <a:pPr marL="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posuzovanými osobami nejsou osoby ve vazbě, ve výkonu trestu, v ústavních zařízeních a ve výkonu ochranného opatření zabezpečovací detence</a:t>
            </a:r>
          </a:p>
          <a:p>
            <a:pPr lvl="0" algn="l">
              <a:tabLst>
                <a:tab pos="898559" algn="l"/>
                <a:tab pos="3591720" algn="l"/>
              </a:tabLst>
            </a:pPr>
            <a:endParaRPr lang="cs-CZ" sz="1600" dirty="0"/>
          </a:p>
          <a:p>
            <a:pPr marL="285750" lvl="0" indent="-285750" algn="l">
              <a:buSzPct val="45000"/>
              <a:buFont typeface="Wingdings" panose="05000000000000000000" pitchFamily="2" charset="2"/>
              <a:buChar char="Ø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61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Započitatelné příjmy</a:t>
            </a:r>
          </a:p>
          <a:p>
            <a:pPr lvl="0" algn="just"/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Posuzování příjmů: s životním minimem (případně součtem jeho částek) se porovnávají všechny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čisté peněžní příjmy jednotlivce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nebo součet všech příjmů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posuzovaných osob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(z pracovní činnosti, z  podnikání, z  kapitálového majetku, z  pronájmu, důchody, dávky nemocenského pojištění, dávky státní sociální podpory a ostatní sociální dávky, podpory v nezaměstnanosti a při rekvalifikaci, výživné atd.) po odpočtu výdajů na jejich dosažení a po odpočtu pojistného na sociální a zdravotní pojištění a státní politiku zaměstnanosti s </a:t>
            </a: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výjimkou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bydlení, doplatku na bydlení a jednorázových sociálních dávek,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příjmů z prodeje nemovitostí a odstupného za uvolnění bytu použitých k úhradě nákladů na uspokojení bytové potřeby,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náhrady škody a finančních prostředků na odstranění následků živelní pohromy,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peněžní pomoci obětem trestné činnosti,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sociální výpomoci poskytované zaměstnavatelem,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podpory z  prostředků nadací a občanských sdružení,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stipendií,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odměn za darování krve a odběr jiných biologických materiálů z  lidského organismu,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daňového bonusu,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péči (v okruhu společně posuzovaných osob),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části příspěvku na úhradu potřeb dítěte, který náleží ze zdravotních důvodů,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příspěvku na mobilitu a příspěvku na zvláštní pomůcku,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zvláštního příspěvku k  důchodu pro účastníky národního boje za vznik a osvobození Československa,</a:t>
            </a:r>
          </a:p>
          <a:p>
            <a:pPr marL="857250" lvl="0" indent="-857250" algn="just">
              <a:buSzPct val="45000"/>
              <a:buFont typeface="Wingdings" panose="05000000000000000000" pitchFamily="2" charset="2"/>
              <a:buChar char="v"/>
              <a:tabLst>
                <a:tab pos="898559" algn="l"/>
                <a:tab pos="3591720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příjmu plynoucího na základě rozhodnutí Evropského soudu pro lidská práva z  titulu spravedlivého zadostiučinění nebo z  titulu smírného urovnání záležitostí.</a:t>
            </a:r>
          </a:p>
          <a:p>
            <a:pPr lvl="0" algn="just">
              <a:buSzPct val="45000"/>
              <a:buFont typeface="StarSymbol"/>
              <a:buChar char="●"/>
              <a:tabLst>
                <a:tab pos="898559" algn="l"/>
                <a:tab pos="3591720" algn="l"/>
              </a:tabLst>
            </a:pPr>
            <a:endParaRPr lang="cs-CZ" dirty="0"/>
          </a:p>
          <a:p>
            <a:pPr marL="0" lvl="1" algn="l">
              <a:lnSpc>
                <a:spcPct val="10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1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116171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Organizační uspořádání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8" y="1550006"/>
            <a:ext cx="10804134" cy="505060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45000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Tři pilíře sociálního zabezpečení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cs-CZ" altLang="cs-CZ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státem garantovaný systém pojištění 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účinnou ochranou společnosti jako celku proti rizikům, jež jsou ze své povahy kolektivní (riziko nezaměstnanosti obvykle roste pro celé skupiny lidí, společnost stárne jako celek, atp.)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pojištění platí </a:t>
            </a:r>
            <a:r>
              <a:rPr 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ekvivalence</a:t>
            </a:r>
            <a:r>
              <a:rPr 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dávky odpovídají příspěvkům do systému a jsou nárokem odvozeným z účasti na platbě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vztah mezi odloženou spotřebou (pojistné) a mírou zajištění v budoucnu (dávka)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odkládání současných prostředků na budoucí nejistou událost, spojeno s ochranou před sociálními riziky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důchodové: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invalidní, starobní, pozůstalostní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penzijní doplňkové připojištění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nemocenské:</a:t>
            </a: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peněžitá pomoc v mateřství, vyrovnávací příspěvek v těhotenství a mateřství, nemocenské, ošetřovné, dlouhodobé ošetřovné, otcovská poporodní péče</a:t>
            </a:r>
          </a:p>
          <a:p>
            <a:pPr marL="71755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altLang="cs-CZ" sz="64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hmotného zabezpečení uchazečů o zaměstnání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zajištění sociálních potřeb občanů v případě předvídatelných rizik spojených se ztrátou příjmu z výdělečné činnosti v různých případech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6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prostředky jdou do pojistného fondu, v případě naplnění rizika (sociální události) je pak vyplácena dávka podle předchozích příspěvků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258679"/>
            <a:ext cx="10701865" cy="613534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Valorizace životního a existenčního minima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životní a existenční minimum je zvyšováno nařízením vlády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zvyšování částek životního a existenčního minima se zachovává jejich reálná úroveň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vláda je zmocněna zvyšovat částky životního a existenčního minima od 1. ledna podle skutečného vývoje spotřebitelských cen, pokud nárůst nákladů na výživu a na ostatní základní osobní potřeby přesáhne ve stanoveném rozhodném období 5 %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  <a:tabLst>
                <a:tab pos="898559" algn="l"/>
                <a:tab pos="359172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částky životního a existenčního minima může vláda za mimořádných okolností zvýšit také mimo termín pravidelné valorizace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Dopad na rozpočet</a:t>
            </a:r>
          </a:p>
          <a:p>
            <a:pPr algn="just"/>
            <a:r>
              <a:rPr lang="cs-CZ" sz="2000" dirty="0"/>
              <a:t>navýšení minima zvýší výdaje na dávky </a:t>
            </a:r>
            <a:r>
              <a:rPr lang="cs-CZ" sz="2000" b="1" dirty="0">
                <a:latin typeface="Century Gothic" panose="020B0502020202020204" pitchFamily="34" charset="0"/>
              </a:rPr>
              <a:t>► </a:t>
            </a:r>
            <a:r>
              <a:rPr lang="cs-CZ" sz="2000" dirty="0"/>
              <a:t>dosáhne na ně víc lidí než nyní </a:t>
            </a:r>
            <a:r>
              <a:rPr lang="cs-CZ" sz="2000" b="1" dirty="0">
                <a:latin typeface="Century Gothic" panose="020B0502020202020204" pitchFamily="34" charset="0"/>
              </a:rPr>
              <a:t>► </a:t>
            </a:r>
            <a:r>
              <a:rPr lang="cs-CZ" sz="2000" dirty="0"/>
              <a:t> s životním minimem se srovnává příjem žadatelů a zjišťuje se, zda mají na pomoc od státu nárok </a:t>
            </a:r>
            <a:r>
              <a:rPr lang="cs-CZ" sz="2000" b="1" dirty="0">
                <a:latin typeface="Century Gothic" panose="020B0502020202020204" pitchFamily="34" charset="0"/>
              </a:rPr>
              <a:t>►</a:t>
            </a:r>
            <a:r>
              <a:rPr lang="cs-CZ" sz="2000" dirty="0"/>
              <a:t> například přídavek na dítě je pro rodiny s příjmem pod 3,4 násobek minima</a:t>
            </a:r>
          </a:p>
          <a:p>
            <a:pPr algn="just"/>
            <a:r>
              <a:rPr lang="cs-CZ" sz="2000" dirty="0"/>
              <a:t>výdaje na dávky v posledních letech klesají díky vysoké zaměstnanosti, růstu výdělků i zpřísnění pravidel vyplácení </a:t>
            </a:r>
            <a:r>
              <a:rPr lang="cs-CZ" sz="2000" b="1" dirty="0">
                <a:latin typeface="Century Gothic" panose="020B0502020202020204" pitchFamily="34" charset="0"/>
              </a:rPr>
              <a:t>►</a:t>
            </a:r>
            <a:r>
              <a:rPr lang="cs-CZ" sz="2000" dirty="0"/>
              <a:t> i když se některým lidem zvýšila mzda či plat jen málo, stanovenou hranici životního minima a příjmu pro výpočet dávky překročili a peníze od státu nedostávají</a:t>
            </a:r>
          </a:p>
          <a:p>
            <a:pPr marL="0" lvl="1" algn="l">
              <a:lnSpc>
                <a:spcPct val="80000"/>
              </a:lnSpc>
              <a:spcAft>
                <a:spcPts val="600"/>
              </a:spcAft>
              <a:tabLst>
                <a:tab pos="898559" algn="l"/>
                <a:tab pos="3591720" algn="l"/>
              </a:tabLst>
            </a:pPr>
            <a:endParaRPr lang="cs-CZ" sz="1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5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90967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01680"/>
            <a:ext cx="10701865" cy="524850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1. Popište průběh redistribuce v rámci jednotlivých os v systému sociálního pojištění.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2. Pokuste se popsat rozdíl ve filosofii poskytování testovaných a netestovaných dávek v rámci SSP.</a:t>
            </a:r>
          </a:p>
          <a:p>
            <a:pPr algn="just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3. Jaké formy sociální pomoci rozlišujeme? Uveďte příklady-situace pro použití jednotlivých forem sociální pomoci, zdůvodněte jak v dané situaci je vhodná příslušná forma sociální pomoci.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48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 systému probíhá redistribuce zdrojů podle několika os: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osa mezigenerační, osa podle rodu (muži-ženy), osa vertikální (podle příjmu a majetku), osa horizontální (osa podle postavení na trhu práce)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výrazem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odpovědnosti občanů k sobě a své rodině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nejvhodnější způsob zajištění potřeb občanů v případě ztráty příjmu z výdělečné činnosti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situace vyžadující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dlouhodobější zajištění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 případ: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stáří x invalidity x ovdovění x osiření 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sociální události s potřebou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relativně krátkodobého zajištění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cs-CZ" sz="17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dočasná pracovní neschopnost x karanténa x ošetřování člena rodiny x těhotenství a mateřství x ztráta zaměstnání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sociálního pojištění vychází z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koncepce tzv. sociálních rizik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tj. rizik (šancí), že nastane nějaká pro jedince či rodinu nepříznivá sociální událost.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 možné rozlišit </a:t>
            </a: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dvě obecné roviny rizik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kolektivní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jsou podobná pro lidi ve stejné životní situaci, týkají se většiny lidí (např. finanční zajištění ve stáří), lidé tato rizika sdílejí</a:t>
            </a:r>
          </a:p>
          <a:p>
            <a:pPr marL="285750" indent="-285750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individuální rizika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lidé jsou příliš odlišní na to, aby byla rizika podobná, týkají se konkrétních osob a skupin</a:t>
            </a:r>
            <a:r>
              <a:rPr lang="pt-BR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cs-CZ" sz="17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cs-CZ" sz="17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Esping</a:t>
            </a:r>
            <a:r>
              <a:rPr lang="cs-CZ" sz="17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-Andersen (1999) definuje 3 typy rizik: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vyplývající ze životního cyklu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(stáří, nemoc, úraz, ztráta živitele, invalidita...); mohou být důsledkem pracovního uplatnění či změn v institucích rodiny (rodina je méně schopná poskytovat sociální ochranu)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rizika na základě příslušnosti ke třídě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největší problémy s nejnižší, nekvalifikovanou třídou, často nezaměstnaní, nestálé zaměstnání...), bezdomovci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7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mezi-generační rizika – </a:t>
            </a: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posledním období narůstá jejich význam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86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153372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státem garantovaný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 systém pojištění je účinnou ochranou společnosti jako celku proti rizikům, jež jsou ze své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povahy kolektivní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(riziko nezaměstnanosti obvykle roste pro celé skupiny lidí, společnost stárne jako celek, atp.)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je obvyklé doplňovat systém povinného kolektivního pojištění 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dobrovolnými doplňkovými systémy </a:t>
            </a: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pojištění soukromého a dobrovolného kolektivního (zaměstnaneckého) pojištění, jež dávají možnost doplnit si individuálně či kolektivně výši (rozsah) ochrany proti specifickému riziku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900" dirty="0">
                <a:latin typeface="Verdana" panose="020B0604030504040204" pitchFamily="34" charset="0"/>
                <a:ea typeface="Verdana" panose="020B0604030504040204" pitchFamily="34" charset="0"/>
              </a:rPr>
              <a:t>tři druhy pojištění:	</a:t>
            </a: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nemocenské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důchodové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900" u="sng" dirty="0">
                <a:latin typeface="Verdana" panose="020B0604030504040204" pitchFamily="34" charset="0"/>
                <a:ea typeface="Verdana" panose="020B0604030504040204" pitchFamily="34" charset="0"/>
              </a:rPr>
              <a:t>			pojištění pro případ nezaměstnanosti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6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 pojistného placeného zaměstnancem, zaměstnavatelem, OSVČ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průběžné přispívání či spoření, průběžnou výplatou či kapitalizací pojistného – příspěvky jsou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součástí odvodů z příjmů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l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existují tři typy sociálního pojištění: povinné státní (veřejné) pojištění, pojištění okruhu osob podle povolání (podnikové, resortní, odborové) a soukromé pojištění (připojištění)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nejčastěji je kritériem určité období předchozího přispívání v rozhodném období a výše příspěvku má většinou vliv na výši dávky, je zde ale uplatňováno i kritérium redistribuce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výhody systému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přehlednější hospodaření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mohou zde být zahrnuti i lidé, které by soukromý subjekt proti určitému riziku nikdy nepojistil (příliš velké riziko), nebo kteří by si jinou formu zajištění nemohli z finančních důvodů dovolit (solidarita)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možné nevýhody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výrazně zvyšuje cenu práce a obtížně pokrývá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marginalizované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kategorie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drahá administrace a transakční náklady (např. platy pojišťovacích agentů) 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rizika, která nejsou v těchto systémech zahrnuta (např. ztráta bydlení, zajištění osobní péče ve stáří) ► zahrnování dalších rizik bývá bouřlivě diskutováno (jsou zahrnována jen výjimečně)</a:t>
            </a:r>
          </a:p>
          <a:p>
            <a:pPr marL="714375" indent="-354013" algn="just">
              <a:buFont typeface="Arial" panose="020B0604020202020204" pitchFamily="34" charset="0"/>
              <a:buChar char="•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626165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typy sociálního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základní veřejné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zpravidla povinné, veřejně spravované a poskytované, brání před chudobou a ohrožením života, zajišťuje základní životní standard ► uplatňuje se princip občanské solidarity: hlavně tzv. základní penze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veřejné pojištění odvozené od předchozího příjmu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pojištění odváděné procentuálně z výše mezd, odvádí jak zaměstnavatel za zaměstnance, tak zaměstnanec sám ► výše dávky je pak různá při různých hranicích příjmů: hlavně nemocenské pojištění, důchodové pojištění nad rámec základního, pojištění na nezaměstnanost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zaměstnanecké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např. důchodové pojištění v korporativních systémech (Nizozemí, Švýcarsko) ► nahrazuje či doplňuje příjem k základní penzi ► je vázáno na pracovní poměr v podniku nebo na práci v určitém odvětví ► jsou spravováno zaměstnavatelem nebo odbory ► při skončení pracovního poměru se může vybrat nebo je mu v důchodu vypláceno podle naspořeného příspěvku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soukromé povinné individuální pojištění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7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povinné či povinně dobrovolné: např. pojišťovací fondy (možnost zvolit si fond) ► počítá s celoživotní kapitalizací prostředků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dobrovolné soukromé individuální pojištění – spoření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 ČR např. penzijní připojištění se státním příspěvkem + je i daňové zvýhodnění ► může být i s příspěvkem zaměstnavatele ► stát stanovuje podmínky pro správu fondu a vykonává dozor nad penzijními pojišťovnami ► prostředky nejsou účelově vázané</a:t>
            </a: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7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29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2. Státní sociální podpora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situace uznané na základě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společenského konsenzu za zřetele hodné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kdy je účelné rodinu (převážně rodinu s dětmi) podpořit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situace, které vedou ke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zvýšení nákladů zpravidla tam, kde sociální pojištění nevyhovuje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narození dítěte, péče rodičů o dítě v raném stádiu, výchova po celou dobu přípravy na povolání - princip nejširší celospolečenské solidarity</a:t>
            </a:r>
          </a:p>
          <a:p>
            <a:pPr marL="176213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svébytný ucelený systém peněžitých dávek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určených k podpoře osob v obtížné sociální situaci, především nízkopříjmových rodin s nezaopatřenými dětmi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 solidarity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od bezdětných rodin k rodinám s dětmi x od </a:t>
            </a:r>
            <a:r>
              <a:rPr lang="cs-CZ" sz="16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vysokopříjmových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rodin k nízkopříjmovým</a:t>
            </a:r>
          </a:p>
          <a:p>
            <a:pPr marL="176213" lvl="0" indent="-176213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druhy dávek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jednorázové či opakované sociální situace -  příspěvek na zákonem uznanou událost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horizontální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► většina z dávek je vázána na péči o nezaopatřené dítě (univerzální nárokový příjem každého dítěte - netestované dávky) – rodičovský příspěvek, pohřebné (nezávislé na příjmu)</a:t>
            </a:r>
          </a:p>
          <a:p>
            <a:pPr marL="534988" indent="-28575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vertikální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► podmínkou nároku může být navíc nedostatečný příjem, který se pravidelně zjišťuje (testované dávky) -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přídavek na dítě, příspěvek na bydlení, porodné (závislé na příjmu)</a:t>
            </a:r>
            <a:endParaRPr lang="cs-CZ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23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alt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financování sytému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jednotlivé dávky jsou financovány z daní (rozpočtu) a vypláceny Úřadem práce, dávka není vázána na odvody příspěvků z pracovního příjmu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podmínky nároku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tento typ dávek je nejčastěji vyplácen na základě toho, že událost nastala, anebo trvá (univerzální občanský princip), někdy je doplněno také o kritérium potřebnosti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forma realizace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dávky jsou vypláceny přes úřady práce</a:t>
            </a:r>
          </a:p>
          <a:p>
            <a:pPr marL="176213" indent="-1762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možné nevýhody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někdy podpora nemusí stačit (je-li nízká), někdy podpora neúměrně administrativně zatěžuje systém (dokládání událostí)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může docházet ke zneužívání dávek</a:t>
            </a:r>
          </a:p>
          <a:p>
            <a:pPr marL="714375" indent="-354013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 v některých případech výše dávek neřeší situaci klienta</a:t>
            </a:r>
          </a:p>
        </p:txBody>
      </p:sp>
    </p:spTree>
    <p:extLst>
      <p:ext uri="{BB962C8B-B14F-4D97-AF65-F5344CB8AC3E}">
        <p14:creationId xmlns:p14="http://schemas.microsoft.com/office/powerpoint/2010/main" val="129107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altLang="cs-CZ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Sociální pomoc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dříve </a:t>
            </a:r>
            <a:r>
              <a:rPr 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označováno také jako </a:t>
            </a:r>
            <a:r>
              <a:rPr 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sociální péče</a:t>
            </a:r>
            <a:endParaRPr lang="cs-CZ" altLang="cs-CZ" sz="16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stav, kdy se občan dostal do špatné situace,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není schopen ji sám vlastními silami vyřešit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není pojištěn a nesplnil podmínky nároku na státní zaopatření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obtížné sociální situace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stavu hmotné nouze a sociální nouze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, které občan není schopen řešit sám nebo s pomocí rodiny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snaha poskytnout nezbytné zabezpečení a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zamezit pádu do chudoby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– výraz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sociální solidarity </a:t>
            </a: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Lohit Hindi" charset="0"/>
              </a:rPr>
              <a:t>x individualizovaná aplikace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altLang="cs-CZ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nejedná se pouze o redistribuci finančních prostředků, ale jsou </a:t>
            </a:r>
            <a:r>
              <a:rPr lang="cs-CZ" altLang="cs-CZ" sz="16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poskytovány i věcné dávky a sociální služby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moderní SP musí vycházet z těchto zásad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demonopolizace SP, decentralizace státní sociální správy, demokratizace sociální správy, změna objektů SP,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pluralizace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forem (nástrojů) SP, humanizace prostředků SP, přiměřenost SP sociálně potřebným, personifikace SP, profesionalizace SP</a:t>
            </a:r>
          </a:p>
          <a:p>
            <a:pPr lvl="0"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zajišťuje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zabezpečení základních životních potřeb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(biologických, psychických a sociálních) občanům, kteří se nacházejí v obtížné sociální situaci a z objektivních nebo subjektivních důvodů si tyto potřeby nejsou schopni zabezpečit vlastním přičiněním ani s pomocí rodiny.</a:t>
            </a:r>
          </a:p>
          <a:p>
            <a:pPr algn="just">
              <a:buFont typeface="Wingdings" panose="05000000000000000000" pitchFamily="2" charset="2"/>
              <a:buChar char="v"/>
              <a:tabLst>
                <a:tab pos="1795680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 je formou pomoci osobám s nedostatečnými příjmy,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motivující tyto osoby k aktivní snaze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zajistit si prostředky k uspokojení životních potřeb, za předpokladu, že každá osoba, která pracuje, se musí mít lépe než ta, která nepracuje, popřípadě se práci vyhýbá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altLang="cs-CZ" sz="1700" u="sng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4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3510</Words>
  <Application>Microsoft Office PowerPoint</Application>
  <PresentationFormat>Širokoúhlá obrazovka</PresentationFormat>
  <Paragraphs>213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4. Tři systémy sociální ochrany; životní a existenční minimum </vt:lpstr>
      <vt:lpstr>       Organizační uspořádání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Životní a existenční minimum</vt:lpstr>
      <vt:lpstr>Prezentace aplikace PowerPoint</vt:lpstr>
      <vt:lpstr>Prezentace aplikace PowerPoint</vt:lpstr>
      <vt:lpstr>Prezentace aplikace PowerPoint</vt:lpstr>
      <vt:lpstr>       Částky životního a existenčního minima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34</cp:revision>
  <dcterms:created xsi:type="dcterms:W3CDTF">2021-02-09T14:44:12Z</dcterms:created>
  <dcterms:modified xsi:type="dcterms:W3CDTF">2024-01-29T13:04:28Z</dcterms:modified>
</cp:coreProperties>
</file>