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88" r:id="rId5"/>
    <p:sldId id="298" r:id="rId6"/>
    <p:sldId id="286" r:id="rId7"/>
    <p:sldId id="289" r:id="rId8"/>
    <p:sldId id="264" r:id="rId9"/>
    <p:sldId id="259" r:id="rId10"/>
    <p:sldId id="299" r:id="rId11"/>
    <p:sldId id="287" r:id="rId12"/>
    <p:sldId id="285" r:id="rId13"/>
    <p:sldId id="304" r:id="rId14"/>
    <p:sldId id="300" r:id="rId15"/>
    <p:sldId id="301" r:id="rId16"/>
    <p:sldId id="302" r:id="rId17"/>
    <p:sldId id="303" r:id="rId18"/>
    <p:sldId id="305" r:id="rId19"/>
    <p:sldId id="284" r:id="rId20"/>
    <p:sldId id="307" r:id="rId21"/>
    <p:sldId id="308" r:id="rId22"/>
    <p:sldId id="306" r:id="rId23"/>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11.04.2024</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11.04.2024</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St%C3%A1t" TargetMode="External"/><Relationship Id="rId2" Type="http://schemas.openxmlformats.org/officeDocument/2006/relationships/hyperlink" Target="https://cs.wikipedia.org/wiki/Pr%C3%A1vo_soci%C3%A1ln%C3%ADho_zabezpe%C4%8Den%C3%AD" TargetMode="External"/><Relationship Id="rId1" Type="http://schemas.openxmlformats.org/officeDocument/2006/relationships/slideLayout" Target="../slideLayouts/slideLayout1.xml"/><Relationship Id="rId6" Type="http://schemas.openxmlformats.org/officeDocument/2006/relationships/hyperlink" Target="https://cs.wikipedia.org/wiki/Soci%C3%A1ln%C3%AD_ud%C3%A1lost" TargetMode="External"/><Relationship Id="rId5" Type="http://schemas.openxmlformats.org/officeDocument/2006/relationships/hyperlink" Target="https://cs.wikipedia.org/wiki/Ob%C4%8Danstv%C3%AD" TargetMode="External"/><Relationship Id="rId4" Type="http://schemas.openxmlformats.org/officeDocument/2006/relationships/hyperlink" Target="https://cs.wikipedia.org/wiki/Solidarit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5"/>
            <a:ext cx="9144000" cy="215408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9. Státní sociální podpora</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80000"/>
              </a:lnSpc>
              <a:spcBef>
                <a:spcPts val="600"/>
              </a:spcBef>
              <a:spcAft>
                <a:spcPts val="600"/>
              </a:spcAft>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náklady na bydlení </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tvoří </a:t>
            </a:r>
            <a:r>
              <a:rPr lang="cs-CZ" altLang="cs-CZ" sz="1600" u="sng" dirty="0">
                <a:latin typeface="Verdana" panose="020B0604030504040204" pitchFamily="34" charset="0"/>
                <a:ea typeface="Verdana" panose="020B0604030504040204" pitchFamily="34" charset="0"/>
              </a:rPr>
              <a:t>u nájemních bytů nájemné</a:t>
            </a:r>
            <a:endParaRPr lang="cs-CZ" altLang="cs-CZ" sz="1600" dirty="0">
              <a:latin typeface="Verdana" panose="020B0604030504040204" pitchFamily="34" charset="0"/>
              <a:ea typeface="Verdana" panose="020B0604030504040204" pitchFamily="34" charset="0"/>
            </a:endParaRP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družstevních bytů a bytů vlastníků </a:t>
            </a:r>
            <a:r>
              <a:rPr lang="cs-CZ" altLang="cs-CZ" sz="1600" u="sng" dirty="0">
                <a:latin typeface="Verdana" panose="020B0604030504040204" pitchFamily="34" charset="0"/>
                <a:ea typeface="Verdana" panose="020B0604030504040204" pitchFamily="34" charset="0"/>
              </a:rPr>
              <a:t>srovnatelné náklady </a:t>
            </a:r>
            <a:r>
              <a:rPr lang="cs-CZ" altLang="cs-CZ" sz="1600" dirty="0">
                <a:latin typeface="Verdana" panose="020B0604030504040204" pitchFamily="34" charset="0"/>
                <a:ea typeface="Verdana" panose="020B0604030504040204" pitchFamily="34" charset="0"/>
              </a:rPr>
              <a:t>(ty stanovuje vždy k 1.1. vláda)</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všech bytů se dále započítávají náklady za energie, vodné a stočné, odpady a vytápění (veškeré služby spojené s bydlením) </a:t>
            </a:r>
          </a:p>
          <a:p>
            <a:pPr algn="just">
              <a:lnSpc>
                <a:spcPct val="80000"/>
              </a:lnSpc>
              <a:spcBef>
                <a:spcPts val="600"/>
              </a:spcBef>
              <a:spcAft>
                <a:spcPts val="600"/>
              </a:spcAft>
              <a:buSzPct val="45000"/>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normativní náklady</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jsou stanoveny jako průměrné náklady na bydlení podle velikosti obce </a:t>
            </a:r>
            <a:r>
              <a:rPr lang="cs-CZ" altLang="cs-CZ" sz="1600" u="sng" dirty="0">
                <a:latin typeface="Verdana" panose="020B0604030504040204" pitchFamily="34" charset="0"/>
                <a:ea typeface="Verdana" panose="020B0604030504040204" pitchFamily="34" charset="0"/>
              </a:rPr>
              <a:t>(nájemné obvyklé v daném místě)</a:t>
            </a:r>
            <a:r>
              <a:rPr lang="cs-CZ" altLang="cs-CZ" sz="1600" dirty="0">
                <a:latin typeface="Verdana" panose="020B0604030504040204" pitchFamily="34" charset="0"/>
                <a:ea typeface="Verdana" panose="020B0604030504040204" pitchFamily="34" charset="0"/>
              </a:rPr>
              <a:t> a počtu členů domácnosti a přičítají se k nim i ceny služeb a energií; částky normativních nákladů jsou platné vždy na období konkrétního kalendářního roku a meziročně se běžně mění; stát je stanovuje vždy na začátku kalendářního roku</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  </a:t>
            </a:r>
          </a:p>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nájemních bytech či podnájmech podle počtu obyvatel obce (2024)</a:t>
            </a:r>
          </a:p>
          <a:p>
            <a:pPr algn="just">
              <a:lnSpc>
                <a:spcPct val="80000"/>
              </a:lnSpc>
              <a:buSzPct val="45000"/>
              <a:tabLst>
                <a:tab pos="447675" algn="l"/>
              </a:tabLst>
              <a:defRPr/>
            </a:pPr>
            <a:endParaRPr lang="cs-CZ" altLang="cs-CZ" sz="1600" dirty="0">
              <a:latin typeface="Verdana" panose="020B0604030504040204" pitchFamily="34" charset="0"/>
              <a:ea typeface="Verdana" panose="020B0604030504040204" pitchFamily="34" charset="0"/>
            </a:endParaRPr>
          </a:p>
          <a:p>
            <a:pPr algn="just">
              <a:lnSpc>
                <a:spcPct val="80000"/>
              </a:lnSpc>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nSpc>
                <a:spcPct val="80000"/>
              </a:lnSpc>
              <a:defRPr/>
            </a:pPr>
            <a:endParaRPr lang="cs-CZ" altLang="cs-CZ" b="1"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endParaRPr lang="cs-CZ" dirty="0">
              <a:solidFill>
                <a:srgbClr val="C00000"/>
              </a:solidFill>
            </a:endParaRPr>
          </a:p>
        </p:txBody>
      </p:sp>
      <p:graphicFrame>
        <p:nvGraphicFramePr>
          <p:cNvPr id="2" name="Tabulka 1">
            <a:extLst>
              <a:ext uri="{FF2B5EF4-FFF2-40B4-BE49-F238E27FC236}">
                <a16:creationId xmlns:a16="http://schemas.microsoft.com/office/drawing/2014/main" id="{CED8946D-DE0D-4470-A377-2EE525800667}"/>
              </a:ext>
            </a:extLst>
          </p:cNvPr>
          <p:cNvGraphicFramePr>
            <a:graphicFrameLocks noGrp="1"/>
          </p:cNvGraphicFramePr>
          <p:nvPr>
            <p:extLst>
              <p:ext uri="{D42A27DB-BD31-4B8C-83A1-F6EECF244321}">
                <p14:modId xmlns:p14="http://schemas.microsoft.com/office/powerpoint/2010/main" val="2992673116"/>
              </p:ext>
            </p:extLst>
          </p:nvPr>
        </p:nvGraphicFramePr>
        <p:xfrm>
          <a:off x="3308667" y="3970421"/>
          <a:ext cx="5574665" cy="2538660"/>
        </p:xfrm>
        <a:graphic>
          <a:graphicData uri="http://schemas.openxmlformats.org/drawingml/2006/table">
            <a:tbl>
              <a:tblPr firstRow="1" bandRow="1">
                <a:tableStyleId>{5C22544A-7EE6-4342-B048-85BDC9FD1C3A}</a:tableStyleId>
              </a:tblPr>
              <a:tblGrid>
                <a:gridCol w="1455838">
                  <a:extLst>
                    <a:ext uri="{9D8B030D-6E8A-4147-A177-3AD203B41FA5}">
                      <a16:colId xmlns:a16="http://schemas.microsoft.com/office/drawing/2014/main" val="1110283953"/>
                    </a:ext>
                  </a:extLst>
                </a:gridCol>
                <a:gridCol w="1221206">
                  <a:extLst>
                    <a:ext uri="{9D8B030D-6E8A-4147-A177-3AD203B41FA5}">
                      <a16:colId xmlns:a16="http://schemas.microsoft.com/office/drawing/2014/main" val="2751462390"/>
                    </a:ext>
                  </a:extLst>
                </a:gridCol>
                <a:gridCol w="1335505">
                  <a:extLst>
                    <a:ext uri="{9D8B030D-6E8A-4147-A177-3AD203B41FA5}">
                      <a16:colId xmlns:a16="http://schemas.microsoft.com/office/drawing/2014/main" val="294634440"/>
                    </a:ext>
                  </a:extLst>
                </a:gridCol>
                <a:gridCol w="1562116">
                  <a:extLst>
                    <a:ext uri="{9D8B030D-6E8A-4147-A177-3AD203B41FA5}">
                      <a16:colId xmlns:a16="http://schemas.microsoft.com/office/drawing/2014/main" val="3926704021"/>
                    </a:ext>
                  </a:extLst>
                </a:gridCol>
              </a:tblGrid>
              <a:tr h="784791">
                <a:tc>
                  <a:txBody>
                    <a:bodyPr/>
                    <a:lstStyle/>
                    <a:p>
                      <a:pPr>
                        <a:lnSpc>
                          <a:spcPct val="107000"/>
                        </a:lnSpc>
                        <a:spcAft>
                          <a:spcPts val="800"/>
                        </a:spcAft>
                      </a:pPr>
                      <a:r>
                        <a:rPr lang="cs-CZ" sz="1100">
                          <a:effectLst/>
                        </a:rPr>
                        <a:t>Osoby v rodině</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nSpc>
                          <a:spcPts val="1600"/>
                        </a:lnSpc>
                        <a:spcAft>
                          <a:spcPts val="1800"/>
                        </a:spcAft>
                      </a:pPr>
                      <a:r>
                        <a:rPr lang="cs-CZ" sz="1100" spc="45" dirty="0">
                          <a:effectLst/>
                        </a:rPr>
                        <a:t>Praha a Brno</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tc>
                  <a:txBody>
                    <a:bodyPr/>
                    <a:lstStyle/>
                    <a:p>
                      <a:pPr>
                        <a:lnSpc>
                          <a:spcPts val="1600"/>
                        </a:lnSpc>
                        <a:spcAft>
                          <a:spcPts val="1800"/>
                        </a:spcAft>
                      </a:pPr>
                      <a:r>
                        <a:rPr lang="cs-CZ" sz="1100" spc="45">
                          <a:effectLst/>
                        </a:rPr>
                        <a:t>Obce s alespoň 70 000 obyvateli</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tc>
                  <a:txBody>
                    <a:bodyPr/>
                    <a:lstStyle/>
                    <a:p>
                      <a:pPr>
                        <a:lnSpc>
                          <a:spcPts val="1600"/>
                        </a:lnSpc>
                        <a:spcAft>
                          <a:spcPts val="1800"/>
                        </a:spcAft>
                      </a:pPr>
                      <a:r>
                        <a:rPr lang="cs-CZ" sz="1100" spc="45">
                          <a:effectLst/>
                        </a:rPr>
                        <a:t>Obce do 69 999 obyvatel</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extLst>
                  <a:ext uri="{0D108BD9-81ED-4DB2-BD59-A6C34878D82A}">
                    <a16:rowId xmlns:a16="http://schemas.microsoft.com/office/drawing/2014/main" val="972211005"/>
                  </a:ext>
                </a:extLst>
              </a:tr>
              <a:tr h="584623">
                <a:tc>
                  <a:txBody>
                    <a:bodyPr/>
                    <a:lstStyle/>
                    <a:p>
                      <a:pPr>
                        <a:lnSpc>
                          <a:spcPct val="107000"/>
                        </a:lnSpc>
                        <a:spcAft>
                          <a:spcPts val="800"/>
                        </a:spcAft>
                      </a:pPr>
                      <a:r>
                        <a:rPr lang="cs-CZ" sz="1100" dirty="0">
                          <a:effectLst/>
                        </a:rPr>
                        <a:t>1 nebo 2</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16 729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14 197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13 737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extLst>
                  <a:ext uri="{0D108BD9-81ED-4DB2-BD59-A6C34878D82A}">
                    <a16:rowId xmlns:a16="http://schemas.microsoft.com/office/drawing/2014/main" val="1308755144"/>
                  </a:ext>
                </a:extLst>
              </a:tr>
              <a:tr h="584623">
                <a:tc>
                  <a:txBody>
                    <a:bodyPr/>
                    <a:lstStyle/>
                    <a:p>
                      <a:pPr>
                        <a:lnSpc>
                          <a:spcPct val="107000"/>
                        </a:lnSpc>
                        <a:spcAft>
                          <a:spcPts val="800"/>
                        </a:spcAft>
                      </a:pPr>
                      <a:r>
                        <a:rPr lang="cs-CZ" sz="1100" dirty="0">
                          <a:effectLst/>
                        </a:rPr>
                        <a:t>3</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inherit"/>
                          <a:cs typeface="Times New Roman" panose="02020603050405020304" pitchFamily="18" charset="0"/>
                        </a:rPr>
                        <a:t>19 212 Kč</a:t>
                      </a:r>
                      <a:endParaRPr kumimoji="0" lang="cs-CZ" altLang="cs-CZ" sz="1600" b="1"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inherit"/>
                          <a:cs typeface="Times New Roman" panose="02020603050405020304" pitchFamily="18" charset="0"/>
                        </a:rPr>
                        <a:t>15 900 Kč</a:t>
                      </a:r>
                      <a:endParaRPr kumimoji="0" lang="cs-CZ" altLang="cs-CZ" sz="1600" b="1"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15 299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extLst>
                  <a:ext uri="{0D108BD9-81ED-4DB2-BD59-A6C34878D82A}">
                    <a16:rowId xmlns:a16="http://schemas.microsoft.com/office/drawing/2014/main" val="2325949494"/>
                  </a:ext>
                </a:extLst>
              </a:tr>
              <a:tr h="584623">
                <a:tc>
                  <a:txBody>
                    <a:bodyPr/>
                    <a:lstStyle/>
                    <a:p>
                      <a:pPr>
                        <a:lnSpc>
                          <a:spcPct val="107000"/>
                        </a:lnSpc>
                        <a:spcAft>
                          <a:spcPts val="800"/>
                        </a:spcAft>
                      </a:pPr>
                      <a:r>
                        <a:rPr lang="cs-CZ" sz="1100" dirty="0">
                          <a:effectLst/>
                        </a:rPr>
                        <a:t>4 a více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inherit"/>
                          <a:cs typeface="Times New Roman" panose="02020603050405020304" pitchFamily="18" charset="0"/>
                        </a:rPr>
                        <a:t>23 195 Kč</a:t>
                      </a:r>
                      <a:endParaRPr kumimoji="0" lang="cs-CZ" altLang="cs-CZ" sz="1600" b="1"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a:ln>
                            <a:noFill/>
                          </a:ln>
                          <a:solidFill>
                            <a:srgbClr val="000000"/>
                          </a:solidFill>
                          <a:effectLst/>
                          <a:latin typeface="inherit"/>
                          <a:cs typeface="Times New Roman" panose="02020603050405020304" pitchFamily="18" charset="0"/>
                        </a:rPr>
                        <a:t>19 202 Kč</a:t>
                      </a:r>
                      <a:endParaRPr kumimoji="0" lang="cs-CZ" altLang="cs-CZ" sz="1600" b="1"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18 477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extLst>
                  <a:ext uri="{0D108BD9-81ED-4DB2-BD59-A6C34878D82A}">
                    <a16:rowId xmlns:a16="http://schemas.microsoft.com/office/drawing/2014/main" val="3357285712"/>
                  </a:ext>
                </a:extLst>
              </a:tr>
            </a:tbl>
          </a:graphicData>
        </a:graphic>
      </p:graphicFrame>
    </p:spTree>
    <p:extLst>
      <p:ext uri="{BB962C8B-B14F-4D97-AF65-F5344CB8AC3E}">
        <p14:creationId xmlns:p14="http://schemas.microsoft.com/office/powerpoint/2010/main" val="61038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7739" y="385791"/>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družstevních bytech, bytech vlastníků </a:t>
            </a:r>
            <a:r>
              <a:rPr lang="cs-CZ" sz="1600" b="1" i="1" dirty="0">
                <a:latin typeface="Verdana" panose="020B0604030504040204" pitchFamily="34" charset="0"/>
                <a:ea typeface="Verdana" panose="020B0604030504040204" pitchFamily="34" charset="0"/>
              </a:rPr>
              <a:t>a bytech užívaných na základě služebnosti</a:t>
            </a:r>
            <a:r>
              <a:rPr lang="cs-CZ" sz="1600" b="1" i="1" dirty="0"/>
              <a:t> </a:t>
            </a:r>
            <a:r>
              <a:rPr lang="cs-CZ" altLang="cs-CZ" sz="1600" b="1" i="1" dirty="0">
                <a:latin typeface="Verdana" panose="020B0604030504040204" pitchFamily="34" charset="0"/>
                <a:ea typeface="Verdana" panose="020B0604030504040204" pitchFamily="34" charset="0"/>
              </a:rPr>
              <a:t>(2023)</a:t>
            </a:r>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r>
              <a:rPr lang="cs-CZ" altLang="cs-CZ" sz="1600" b="1" dirty="0">
                <a:latin typeface="Verdana" panose="020B0604030504040204" pitchFamily="34" charset="0"/>
                <a:ea typeface="Verdana" panose="020B0604030504040204" pitchFamily="34" charset="0"/>
              </a:rPr>
              <a:t>vláda pro každý rok stanoví:</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nákladů srovnatelných s nájemným podle sdělení Českého statistického úřadu</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které se započítávají za pevná paliva</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normativních nákladů podle nárůstu nájemného a nákladů srovnatelných s nájemným a rozdělení obcí podle počtu obyvatel pro stanovení normativních nákladů na bydlení</a:t>
            </a:r>
          </a:p>
          <a:p>
            <a:pPr algn="just">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p:txBody>
      </p:sp>
      <p:graphicFrame>
        <p:nvGraphicFramePr>
          <p:cNvPr id="2" name="Tabulka 1">
            <a:extLst>
              <a:ext uri="{FF2B5EF4-FFF2-40B4-BE49-F238E27FC236}">
                <a16:creationId xmlns:a16="http://schemas.microsoft.com/office/drawing/2014/main" id="{994B691D-D5CD-46D1-A000-635B2FE70695}"/>
              </a:ext>
            </a:extLst>
          </p:cNvPr>
          <p:cNvGraphicFramePr>
            <a:graphicFrameLocks noGrp="1"/>
          </p:cNvGraphicFramePr>
          <p:nvPr>
            <p:extLst>
              <p:ext uri="{D42A27DB-BD31-4B8C-83A1-F6EECF244321}">
                <p14:modId xmlns:p14="http://schemas.microsoft.com/office/powerpoint/2010/main" val="633648473"/>
              </p:ext>
            </p:extLst>
          </p:nvPr>
        </p:nvGraphicFramePr>
        <p:xfrm>
          <a:off x="3443605" y="1143000"/>
          <a:ext cx="5304790" cy="1919037"/>
        </p:xfrm>
        <a:graphic>
          <a:graphicData uri="http://schemas.openxmlformats.org/drawingml/2006/table">
            <a:tbl>
              <a:tblPr firstRow="1" bandRow="1">
                <a:tableStyleId>{5C22544A-7EE6-4342-B048-85BDC9FD1C3A}</a:tableStyleId>
              </a:tblPr>
              <a:tblGrid>
                <a:gridCol w="2065127">
                  <a:extLst>
                    <a:ext uri="{9D8B030D-6E8A-4147-A177-3AD203B41FA5}">
                      <a16:colId xmlns:a16="http://schemas.microsoft.com/office/drawing/2014/main" val="1373836314"/>
                    </a:ext>
                  </a:extLst>
                </a:gridCol>
                <a:gridCol w="3239663">
                  <a:extLst>
                    <a:ext uri="{9D8B030D-6E8A-4147-A177-3AD203B41FA5}">
                      <a16:colId xmlns:a16="http://schemas.microsoft.com/office/drawing/2014/main" val="3370004208"/>
                    </a:ext>
                  </a:extLst>
                </a:gridCol>
              </a:tblGrid>
              <a:tr h="408477">
                <a:tc>
                  <a:txBody>
                    <a:bodyPr/>
                    <a:lstStyle/>
                    <a:p>
                      <a:pPr>
                        <a:lnSpc>
                          <a:spcPct val="107000"/>
                        </a:lnSpc>
                        <a:spcAft>
                          <a:spcPts val="0"/>
                        </a:spcAft>
                      </a:pPr>
                      <a:r>
                        <a:rPr lang="cs-CZ" sz="1400" kern="1200">
                          <a:effectLst/>
                        </a:rPr>
                        <a:t>Osoby v rodině</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a:lnSpc>
                          <a:spcPct val="107000"/>
                        </a:lnSpc>
                        <a:spcAft>
                          <a:spcPts val="0"/>
                        </a:spcAft>
                      </a:pPr>
                      <a:r>
                        <a:rPr lang="cs-CZ" sz="1400" kern="1200">
                          <a:effectLst/>
                        </a:rPr>
                        <a:t>Měsíční náklady na bydlení</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47411701"/>
                  </a:ext>
                </a:extLst>
              </a:tr>
              <a:tr h="503520">
                <a:tc>
                  <a:txBody>
                    <a:bodyPr/>
                    <a:lstStyle/>
                    <a:p>
                      <a:pPr>
                        <a:lnSpc>
                          <a:spcPct val="107000"/>
                        </a:lnSpc>
                        <a:spcAft>
                          <a:spcPts val="0"/>
                        </a:spcAft>
                      </a:pPr>
                      <a:r>
                        <a:rPr lang="cs-CZ" sz="1400" kern="1200">
                          <a:effectLst/>
                        </a:rPr>
                        <a:t>1 nebo 2</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8 932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extLst>
                  <a:ext uri="{0D108BD9-81ED-4DB2-BD59-A6C34878D82A}">
                    <a16:rowId xmlns:a16="http://schemas.microsoft.com/office/drawing/2014/main" val="1034912324"/>
                  </a:ext>
                </a:extLst>
              </a:tr>
              <a:tr h="503520">
                <a:tc>
                  <a:txBody>
                    <a:bodyPr/>
                    <a:lstStyle/>
                    <a:p>
                      <a:pPr>
                        <a:lnSpc>
                          <a:spcPct val="107000"/>
                        </a:lnSpc>
                        <a:spcAft>
                          <a:spcPts val="0"/>
                        </a:spcAft>
                      </a:pPr>
                      <a:r>
                        <a:rPr lang="cs-CZ" sz="1400" kern="1200">
                          <a:effectLst/>
                        </a:rPr>
                        <a:t>3</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11 161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extLst>
                  <a:ext uri="{0D108BD9-81ED-4DB2-BD59-A6C34878D82A}">
                    <a16:rowId xmlns:a16="http://schemas.microsoft.com/office/drawing/2014/main" val="2801657200"/>
                  </a:ext>
                </a:extLst>
              </a:tr>
              <a:tr h="503520">
                <a:tc>
                  <a:txBody>
                    <a:bodyPr/>
                    <a:lstStyle/>
                    <a:p>
                      <a:pPr>
                        <a:lnSpc>
                          <a:spcPct val="107000"/>
                        </a:lnSpc>
                        <a:spcAft>
                          <a:spcPts val="0"/>
                        </a:spcAft>
                      </a:pPr>
                      <a:r>
                        <a:rPr lang="cs-CZ" sz="1400" kern="1200">
                          <a:effectLst/>
                        </a:rPr>
                        <a:t>4 a více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lvl1pPr defTabSz="457200">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defTabSz="45720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defTabSz="4572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defTabSz="4572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7000"/>
                        </a:lnSpc>
                        <a:spcBef>
                          <a:spcPct val="0"/>
                        </a:spcBef>
                        <a:spcAft>
                          <a:spcPct val="0"/>
                        </a:spcAft>
                        <a:buClrTx/>
                        <a:buSzTx/>
                        <a:buFontTx/>
                        <a:buNone/>
                        <a:tabLst/>
                      </a:pPr>
                      <a:r>
                        <a:rPr kumimoji="0" lang="cs-CZ" altLang="cs-CZ" sz="1600" b="1" i="0" u="none" strike="noStrike" cap="none" normalizeH="0" baseline="0" dirty="0">
                          <a:ln>
                            <a:noFill/>
                          </a:ln>
                          <a:solidFill>
                            <a:srgbClr val="000000"/>
                          </a:solidFill>
                          <a:effectLst/>
                          <a:latin typeface="inherit"/>
                          <a:cs typeface="Times New Roman" panose="02020603050405020304" pitchFamily="18" charset="0"/>
                        </a:rPr>
                        <a:t>13 568 Kč</a:t>
                      </a:r>
                      <a:endParaRPr kumimoji="0" lang="cs-CZ" altLang="cs-CZ" sz="1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8100" marR="38100" marT="19050" marB="19050" anchor="ctr" horzOverflow="overflow"/>
                </a:tc>
                <a:extLst>
                  <a:ext uri="{0D108BD9-81ED-4DB2-BD59-A6C34878D82A}">
                    <a16:rowId xmlns:a16="http://schemas.microsoft.com/office/drawing/2014/main" val="2375814257"/>
                  </a:ext>
                </a:extLst>
              </a:tr>
            </a:tbl>
          </a:graphicData>
        </a:graphic>
      </p:graphicFrame>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spcBef>
                <a:spcPts val="0"/>
              </a:spcBef>
              <a:spcAft>
                <a:spcPts val="600"/>
              </a:spcAft>
              <a:defRPr/>
            </a:pPr>
            <a:r>
              <a:rPr lang="cs-CZ" altLang="cs-CZ" sz="1700" b="1" dirty="0">
                <a:solidFill>
                  <a:srgbClr val="C00000"/>
                </a:solidFill>
                <a:latin typeface="Verdana" panose="020B0604030504040204" pitchFamily="34" charset="0"/>
                <a:ea typeface="Verdana" panose="020B0604030504040204" pitchFamily="34" charset="0"/>
              </a:rPr>
              <a:t>výše příspěvku – vzorec pro výpočet</a:t>
            </a:r>
            <a:endParaRPr lang="cs-CZ" altLang="cs-CZ" sz="1700" dirty="0">
              <a:solidFill>
                <a:srgbClr val="C00000"/>
              </a:solidFill>
              <a:latin typeface="Verdana" panose="020B0604030504040204" pitchFamily="34" charset="0"/>
              <a:ea typeface="Verdana" panose="020B0604030504040204" pitchFamily="34" charset="0"/>
            </a:endParaRPr>
          </a:p>
          <a:p>
            <a:pPr algn="just">
              <a:spcBef>
                <a:spcPts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rPr>
              <a:t>stanoví se jako rozdíl mezi skutečnými náklady na bydlení </a:t>
            </a:r>
            <a:r>
              <a:rPr lang="cs-CZ" altLang="cs-CZ" sz="1700" b="1" dirty="0">
                <a:solidFill>
                  <a:srgbClr val="000000"/>
                </a:solidFill>
                <a:latin typeface="Verdana" panose="020B0604030504040204" pitchFamily="34" charset="0"/>
                <a:ea typeface="Verdana" panose="020B0604030504040204" pitchFamily="34" charset="0"/>
              </a:rPr>
              <a:t>(SNB)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za předpokladu, že </a:t>
            </a:r>
            <a:r>
              <a:rPr lang="cs-CZ" altLang="cs-CZ" sz="1700" b="1" dirty="0">
                <a:solidFill>
                  <a:srgbClr val="000000"/>
                </a:solidFill>
                <a:latin typeface="Verdana" panose="020B0604030504040204" pitchFamily="34" charset="0"/>
                <a:ea typeface="Verdana" panose="020B0604030504040204" pitchFamily="34" charset="0"/>
              </a:rPr>
              <a:t>tyto jsou nižší</a:t>
            </a:r>
            <a:r>
              <a:rPr lang="cs-CZ" altLang="cs-CZ" sz="1700" dirty="0">
                <a:solidFill>
                  <a:srgbClr val="000000"/>
                </a:solidFill>
                <a:latin typeface="Verdana" panose="020B0604030504040204" pitchFamily="34" charset="0"/>
                <a:ea typeface="Verdana" panose="020B0604030504040204" pitchFamily="34" charset="0"/>
              </a:rPr>
              <a:t>, než normativní náklady na bydlení </a:t>
            </a:r>
            <a:r>
              <a:rPr lang="cs-CZ" altLang="cs-CZ" sz="1700" b="1" dirty="0">
                <a:solidFill>
                  <a:srgbClr val="000000"/>
                </a:solidFill>
                <a:latin typeface="Verdana" panose="020B0604030504040204" pitchFamily="34" charset="0"/>
                <a:ea typeface="Verdana" panose="020B0604030504040204" pitchFamily="34" charset="0"/>
              </a:rPr>
              <a:t>(NNB)</a:t>
            </a:r>
            <a:endParaRPr lang="cs-CZ" altLang="cs-CZ" sz="1700" b="1" i="1" dirty="0">
              <a:latin typeface="Verdana" panose="020B0604030504040204" pitchFamily="34" charset="0"/>
              <a:ea typeface="Verdana" panose="020B0604030504040204" pitchFamily="34" charset="0"/>
            </a:endParaRP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SNB – (P x 0,3)---------SNB &lt; NNB</a:t>
            </a:r>
          </a:p>
          <a:p>
            <a:pPr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v  případě, že skutečné náklady na bydlení </a:t>
            </a:r>
            <a:r>
              <a:rPr lang="cs-CZ" altLang="cs-CZ" sz="1700" b="1" dirty="0">
                <a:latin typeface="Verdana" panose="020B0604030504040204" pitchFamily="34" charset="0"/>
                <a:ea typeface="Verdana" panose="020B0604030504040204" pitchFamily="34" charset="0"/>
              </a:rPr>
              <a:t>(SNB) </a:t>
            </a:r>
            <a:r>
              <a:rPr lang="cs-CZ" altLang="cs-CZ" sz="1700" dirty="0">
                <a:latin typeface="Verdana" panose="020B0604030504040204" pitchFamily="34" charset="0"/>
                <a:ea typeface="Verdana" panose="020B0604030504040204" pitchFamily="34" charset="0"/>
              </a:rPr>
              <a:t>jsou </a:t>
            </a:r>
            <a:r>
              <a:rPr lang="cs-CZ" altLang="cs-CZ" sz="1700" b="1" dirty="0">
                <a:latin typeface="Verdana" panose="020B0604030504040204" pitchFamily="34" charset="0"/>
                <a:ea typeface="Verdana" panose="020B0604030504040204" pitchFamily="34" charset="0"/>
              </a:rPr>
              <a:t>vyšší</a:t>
            </a:r>
            <a:r>
              <a:rPr lang="cs-CZ" altLang="cs-CZ" sz="1700" dirty="0">
                <a:latin typeface="Verdana" panose="020B0604030504040204" pitchFamily="34" charset="0"/>
                <a:ea typeface="Verdana" panose="020B0604030504040204" pitchFamily="34" charset="0"/>
              </a:rPr>
              <a:t> než normativní náklady </a:t>
            </a:r>
            <a:r>
              <a:rPr lang="cs-CZ" altLang="cs-CZ" sz="1700" b="1" dirty="0">
                <a:latin typeface="Verdana" panose="020B0604030504040204" pitchFamily="34" charset="0"/>
                <a:ea typeface="Verdana" panose="020B0604030504040204" pitchFamily="34" charset="0"/>
              </a:rPr>
              <a:t>(NNB)</a:t>
            </a:r>
            <a:r>
              <a:rPr lang="cs-CZ" altLang="cs-CZ" sz="1700" dirty="0">
                <a:latin typeface="Verdana" panose="020B0604030504040204" pitchFamily="34" charset="0"/>
                <a:ea typeface="Verdana" panose="020B0604030504040204" pitchFamily="34" charset="0"/>
              </a:rPr>
              <a:t>, </a:t>
            </a:r>
            <a:r>
              <a:rPr lang="cs-CZ" altLang="cs-CZ" sz="1700" dirty="0">
                <a:solidFill>
                  <a:srgbClr val="000000"/>
                </a:solidFill>
                <a:latin typeface="Verdana" panose="020B0604030504040204" pitchFamily="34" charset="0"/>
                <a:ea typeface="Verdana" panose="020B0604030504040204" pitchFamily="34" charset="0"/>
              </a:rPr>
              <a:t>stanoví se jako rozdíl mezi normativními náklady na bydlení </a:t>
            </a:r>
            <a:r>
              <a:rPr lang="cs-CZ" altLang="cs-CZ" sz="1700" b="1" dirty="0">
                <a:solidFill>
                  <a:srgbClr val="000000"/>
                </a:solidFill>
                <a:latin typeface="Verdana" panose="020B0604030504040204" pitchFamily="34" charset="0"/>
                <a:ea typeface="Verdana" panose="020B0604030504040204" pitchFamily="34" charset="0"/>
              </a:rPr>
              <a:t>(NNB)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a:t>
            </a: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NNB – (</a:t>
            </a:r>
            <a:r>
              <a:rPr lang="cs-CZ" altLang="cs-CZ" sz="1700" b="1" dirty="0" err="1">
                <a:latin typeface="Verdana" panose="020B0604030504040204" pitchFamily="34" charset="0"/>
                <a:ea typeface="Verdana" panose="020B0604030504040204" pitchFamily="34" charset="0"/>
              </a:rPr>
              <a:t>Px</a:t>
            </a:r>
            <a:r>
              <a:rPr lang="cs-CZ" altLang="cs-CZ" sz="1700" b="1" dirty="0">
                <a:latin typeface="Verdana" panose="020B0604030504040204" pitchFamily="34" charset="0"/>
                <a:ea typeface="Verdana" panose="020B0604030504040204" pitchFamily="34" charset="0"/>
              </a:rPr>
              <a:t> 0,3)----------SNB &gt; NNB</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rozhodný příjem rodiny nedosahuje částky ŽM, počítá se částka ŽM místo rozhodného příjmu</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rodině nepomůže ani příspěvek na bydlení, má možnost podat žádost o doplatek na bydlení podle zákona o hmotné nouzi</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osobní doklady žadatele + informace o všech osobách, která toto žádost zahrnuje </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podklady k prokázání skutečných nákladů na bydlení – zaplacené složenky, faktury, účty, SIPO, výpis z bankovního účtu nebo případně i jakékoliv jiné doklady prokazující výdaj spojený s bytem nebo domem</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dokládá se také nájemní smlouva nebo kupní smlouva, popř. výpis z katastru nemovitostí jako doklad o tom, že je dům/byt v osobním vlastnictví</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výplata příspěvku na bydlení je omezena na 84 měsíce v  období posledních 10 kalendářních let (toto omezení neplatí pro domácnosti sestávající výlučně z osob starších 70 let a pro osoby se zdravotním postižením, které bydlí v  pro ně postavených nebo upravených bytech.</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Rodičovský příspěvek</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342900" indent="-342900" algn="just">
              <a:buFont typeface="Wingdings" panose="05000000000000000000" pitchFamily="2" charset="2"/>
              <a:buChar char="v"/>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nezaměňovat rodičovská dovolená versus mateřská dovolená!!!</a:t>
            </a:r>
          </a:p>
          <a:p>
            <a:pPr algn="just"/>
            <a:r>
              <a:rPr lang="cs-CZ" sz="1600" u="sng" dirty="0">
                <a:latin typeface="Verdana" panose="020B0604030504040204" pitchFamily="34" charset="0"/>
                <a:ea typeface="Verdana" panose="020B0604030504040204" pitchFamily="34" charset="0"/>
              </a:rPr>
              <a:t>rodičovská dovolená </a:t>
            </a:r>
            <a:r>
              <a:rPr lang="cs-CZ" sz="1600" dirty="0">
                <a:latin typeface="Verdana" panose="020B0604030504040204" pitchFamily="34" charset="0"/>
                <a:ea typeface="Verdana" panose="020B0604030504040204" pitchFamily="34" charset="0"/>
              </a:rPr>
              <a:t>– vyplácí se rodičovský příspěvek</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rodičovský příspěvek může získat i ten, kdo nepracoval (i studentka, nezaměstnaná žena apod.)</a:t>
            </a:r>
          </a:p>
          <a:p>
            <a:pPr algn="just"/>
            <a:r>
              <a:rPr lang="cs-CZ" sz="1600" u="sng" dirty="0">
                <a:latin typeface="Verdana" panose="020B0604030504040204" pitchFamily="34" charset="0"/>
                <a:ea typeface="Verdana" panose="020B0604030504040204" pitchFamily="34" charset="0"/>
              </a:rPr>
              <a:t>mateřská dovolená </a:t>
            </a:r>
            <a:r>
              <a:rPr lang="cs-CZ" sz="1600" dirty="0">
                <a:latin typeface="Verdana" panose="020B0604030504040204" pitchFamily="34" charset="0"/>
                <a:ea typeface="Verdana" panose="020B0604030504040204" pitchFamily="34" charset="0"/>
              </a:rPr>
              <a:t>– vyplácí se peněžitá pomoc v mateřství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na mateřskou má nárok pouze ten, kdo „pracoval“ (resp., byl účastníkem nemocenského pojištění nebo si jako OSVČ platil nemocenské pojištění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délka mateřské dovolené je 28 týdnů při narození 1 dítěte nebo 37 týdnů pokud se narodí 2 a více dětí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splnění všech podmínek má matka (nebo otec dítěte) nejprve nárok na mateřskou. Ta začíná zpravidla 6 – 8 týdnů před porodem (otec ji může dostat nejdříve od 7 týdne po porodu). </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rodičovská dovolená pak začíná po skončení mateřské</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rodičovská dovolená</a:t>
            </a:r>
            <a:r>
              <a:rPr lang="cs-CZ" sz="1600" dirty="0">
                <a:solidFill>
                  <a:srgbClr val="C00000"/>
                </a:solidFill>
                <a:latin typeface="Verdana" panose="020B0604030504040204" pitchFamily="34" charset="0"/>
                <a:ea typeface="Verdana" panose="020B0604030504040204" pitchFamily="34" charset="0"/>
              </a:rPr>
              <a:t> </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jde o omluvenou překážku v práci na straně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týká se pouze zaměstnaných rodičů</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její délka se vůbec nemusí shodovat s délkou pobírání rodičovského příspěvku - oba pojmy spolu nesouvisí</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teoreticky je možné pobírat rodičovský příspěvek a rodičovskou dovolenou vůbec nečerpat, nebo naopak čerpat rodičovskou dovolenou bez nároku na rodičovský příspěvek (například proto, že dávka 300 000 korun již byla vyčerpána)</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1548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1" indent="-285750" algn="just">
              <a:spcBef>
                <a:spcPts val="1000"/>
              </a:spcBef>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rodičovský příspěvek</a:t>
            </a:r>
          </a:p>
          <a:p>
            <a:pPr marL="285750" indent="-285750" algn="just">
              <a:buFont typeface="Arial" panose="020B0604020202020204" pitchFamily="34" charset="0"/>
              <a:buChar char="•"/>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Nezaměňovat rodičovská dovolená versus rodičovský příspěvek!!!</a:t>
            </a:r>
          </a:p>
          <a:p>
            <a:pPr marL="285750" indent="-285750" algn="just">
              <a:buFont typeface="Arial" panose="020B0604020202020204" pitchFamily="34" charset="0"/>
              <a:buChar char="•"/>
            </a:pPr>
            <a:r>
              <a:rPr lang="cs-CZ" sz="1600" b="1" dirty="0">
                <a:latin typeface="Verdana" panose="020B0604030504040204" pitchFamily="34" charset="0"/>
                <a:ea typeface="Verdana" panose="020B0604030504040204" pitchFamily="34" charset="0"/>
              </a:rPr>
              <a:t>Rodičovský příspěvek</a:t>
            </a:r>
            <a:r>
              <a:rPr lang="cs-CZ" sz="1600" dirty="0">
                <a:latin typeface="Verdana" panose="020B0604030504040204" pitchFamily="34" charset="0"/>
                <a:ea typeface="Verdana" panose="020B0604030504040204" pitchFamily="34" charset="0"/>
              </a:rPr>
              <a:t> – jde o dávku státní sociální podpory. Poskytuje se na žádost jednoho z rodičů a nemusí se nutně jednat o zaměstnance. Na dávku státní sociální podpory </a:t>
            </a:r>
            <a:r>
              <a:rPr lang="cs-CZ" sz="1600" u="sng" dirty="0">
                <a:latin typeface="Verdana" panose="020B0604030504040204" pitchFamily="34" charset="0"/>
                <a:ea typeface="Verdana" panose="020B0604030504040204" pitchFamily="34" charset="0"/>
              </a:rPr>
              <a:t>mají nárok i rodiče bez vlastních příjmů, osoby samostatně výdělečně činné atd. Rodič je ten, který po celý měsíc celodenně a řádně pečuje o nejmladší dítě v rodině a má nárok na příspěvek </a:t>
            </a:r>
            <a:r>
              <a:rPr lang="cs-CZ" sz="1600" u="sng" dirty="0">
                <a:solidFill>
                  <a:srgbClr val="C00000"/>
                </a:solidFill>
                <a:latin typeface="Verdana" panose="020B0604030504040204" pitchFamily="34" charset="0"/>
                <a:ea typeface="Verdana" panose="020B0604030504040204" pitchFamily="34" charset="0"/>
              </a:rPr>
              <a:t>nejdéle do 4 let věku tohoto dítěte</a:t>
            </a:r>
            <a:r>
              <a:rPr lang="cs-CZ" sz="1600" u="sng" dirty="0">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A to až do celkově vyplacené částky </a:t>
            </a:r>
            <a:r>
              <a:rPr lang="cs-CZ" sz="1600" b="1" dirty="0">
                <a:solidFill>
                  <a:srgbClr val="C00000"/>
                </a:solidFill>
                <a:latin typeface="Verdana" panose="020B0604030504040204" pitchFamily="34" charset="0"/>
                <a:ea typeface="Verdana" panose="020B0604030504040204" pitchFamily="34" charset="0"/>
              </a:rPr>
              <a:t>300 000 korun (pro </a:t>
            </a:r>
            <a:r>
              <a:rPr lang="cs-CZ" sz="1600" b="1" dirty="0" err="1">
                <a:solidFill>
                  <a:srgbClr val="C00000"/>
                </a:solidFill>
                <a:latin typeface="Verdana" panose="020B0604030504040204" pitchFamily="34" charset="0"/>
                <a:ea typeface="Verdana" panose="020B0604030504040204" pitchFamily="34" charset="0"/>
              </a:rPr>
              <a:t>vícerčata</a:t>
            </a:r>
            <a:r>
              <a:rPr lang="cs-CZ" sz="1600" b="1" dirty="0">
                <a:solidFill>
                  <a:srgbClr val="C00000"/>
                </a:solidFill>
                <a:latin typeface="Verdana" panose="020B0604030504040204" pitchFamily="34" charset="0"/>
                <a:ea typeface="Verdana" panose="020B0604030504040204" pitchFamily="34" charset="0"/>
              </a:rPr>
              <a:t> 450 000 Kč)</a:t>
            </a:r>
            <a:r>
              <a:rPr lang="cs-CZ" sz="1600" dirty="0">
                <a:solidFill>
                  <a:srgbClr val="C00000"/>
                </a:solidFill>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Nejedná se však o libovolnou měsíční částku, závisí od účasti (případně neúčasti) na nemocenském pojištění a výši denního vyměřovacího základu pro stanovení nároku na peněžitou pomoc v mateřství ► </a:t>
            </a:r>
            <a:r>
              <a:rPr lang="cs-CZ" sz="1600" b="1" dirty="0">
                <a:solidFill>
                  <a:srgbClr val="C00000"/>
                </a:solidFill>
                <a:latin typeface="Verdana" panose="020B0604030504040204" pitchFamily="34" charset="0"/>
                <a:ea typeface="Verdana" panose="020B0604030504040204" pitchFamily="34" charset="0"/>
              </a:rPr>
              <a:t>platí u dětí narozených do 31.12.2023 včetně  </a:t>
            </a:r>
          </a:p>
          <a:p>
            <a:pPr marL="285750" indent="-285750" algn="just">
              <a:buFont typeface="Arial" panose="020B0604020202020204" pitchFamily="34" charset="0"/>
              <a:buChar char="•"/>
            </a:pPr>
            <a:r>
              <a:rPr lang="cs-CZ" sz="1600" b="1" dirty="0">
                <a:solidFill>
                  <a:srgbClr val="C00000"/>
                </a:solidFill>
                <a:latin typeface="Verdana" panose="020B0604030504040204" pitchFamily="34" charset="0"/>
                <a:ea typeface="Verdana" panose="020B0604030504040204" pitchFamily="34" charset="0"/>
              </a:rPr>
              <a:t>U dětí narozených od 1.1.2024 včetně </a:t>
            </a:r>
            <a:r>
              <a:rPr lang="cs-CZ" sz="1600" dirty="0">
                <a:latin typeface="Verdana" panose="020B0604030504040204" pitchFamily="34" charset="0"/>
                <a:ea typeface="Verdana" panose="020B0604030504040204" pitchFamily="34" charset="0"/>
              </a:rPr>
              <a:t>má nárok rodič, který po celý kalendářní měsíc osobně celodenně a řádně pečuje o dítě, které je nejmladší v rodině, a to až do vyčerpání celkové částky </a:t>
            </a:r>
            <a:r>
              <a:rPr lang="cs-CZ" sz="1600" b="1" dirty="0">
                <a:solidFill>
                  <a:srgbClr val="C00000"/>
                </a:solidFill>
                <a:latin typeface="Verdana" panose="020B0604030504040204" pitchFamily="34" charset="0"/>
                <a:ea typeface="Verdana" panose="020B0604030504040204" pitchFamily="34" charset="0"/>
              </a:rPr>
              <a:t>350 000 Kč (u </a:t>
            </a:r>
            <a:r>
              <a:rPr lang="cs-CZ" sz="1600" b="1" dirty="0" err="1">
                <a:solidFill>
                  <a:srgbClr val="C00000"/>
                </a:solidFill>
                <a:latin typeface="Verdana" panose="020B0604030504040204" pitchFamily="34" charset="0"/>
                <a:ea typeface="Verdana" panose="020B0604030504040204" pitchFamily="34" charset="0"/>
              </a:rPr>
              <a:t>vícerčat</a:t>
            </a:r>
            <a:r>
              <a:rPr lang="cs-CZ" sz="1600" b="1" dirty="0">
                <a:solidFill>
                  <a:srgbClr val="C00000"/>
                </a:solidFill>
                <a:latin typeface="Verdana" panose="020B0604030504040204" pitchFamily="34" charset="0"/>
                <a:ea typeface="Verdana" panose="020B0604030504040204" pitchFamily="34" charset="0"/>
              </a:rPr>
              <a:t> 525 000 Kč), </a:t>
            </a:r>
            <a:r>
              <a:rPr lang="cs-CZ" sz="1600" u="sng" dirty="0">
                <a:solidFill>
                  <a:srgbClr val="C00000"/>
                </a:solidFill>
                <a:latin typeface="Verdana" panose="020B0604030504040204" pitchFamily="34" charset="0"/>
                <a:ea typeface="Verdana" panose="020B0604030504040204" pitchFamily="34" charset="0"/>
              </a:rPr>
              <a:t>nejdéle do 3 let věku tohoto dítěte </a:t>
            </a:r>
            <a:endParaRPr lang="cs-CZ" sz="1600" dirty="0">
              <a:latin typeface="Verdana" panose="020B0604030504040204" pitchFamily="34" charset="0"/>
              <a:ea typeface="Verdana" panose="020B0604030504040204" pitchFamily="34" charset="0"/>
            </a:endParaRPr>
          </a:p>
          <a:p>
            <a:pPr marL="361950" lvl="1" algn="just">
              <a:lnSpc>
                <a:spcPct val="100000"/>
              </a:lnSpc>
            </a:pPr>
            <a:endParaRPr lang="cs-CZ" sz="1600" dirty="0">
              <a:latin typeface="Verdana" panose="020B0604030504040204" pitchFamily="34" charset="0"/>
              <a:ea typeface="Verdana" panose="020B0604030504040204" pitchFamily="34" charset="0"/>
            </a:endParaRPr>
          </a:p>
          <a:p>
            <a:pPr marL="361950" lvl="1" algn="just">
              <a:lnSpc>
                <a:spcPct val="100000"/>
              </a:lnSpc>
            </a:pPr>
            <a:r>
              <a:rPr lang="cs-CZ" sz="1600" dirty="0">
                <a:latin typeface="Verdana" panose="020B0604030504040204" pitchFamily="34" charset="0"/>
                <a:ea typeface="Verdana" panose="020B0604030504040204" pitchFamily="34" charset="0"/>
              </a:rPr>
              <a:t> </a:t>
            </a:r>
            <a:endParaRPr lang="cs-CZ" dirty="0">
              <a:solidFill>
                <a:srgbClr val="C00000"/>
              </a:solidFill>
            </a:endParaRPr>
          </a:p>
        </p:txBody>
      </p:sp>
      <p:pic>
        <p:nvPicPr>
          <p:cNvPr id="3" name="Obrázek 2">
            <a:extLst>
              <a:ext uri="{FF2B5EF4-FFF2-40B4-BE49-F238E27FC236}">
                <a16:creationId xmlns:a16="http://schemas.microsoft.com/office/drawing/2014/main" id="{77FAAF02-50BA-4690-B3DC-D37A2DF4326C}"/>
              </a:ext>
            </a:extLst>
          </p:cNvPr>
          <p:cNvPicPr>
            <a:picLocks noChangeAspect="1"/>
          </p:cNvPicPr>
          <p:nvPr/>
        </p:nvPicPr>
        <p:blipFill>
          <a:blip r:embed="rId2"/>
          <a:stretch>
            <a:fillRect/>
          </a:stretch>
        </p:blipFill>
        <p:spPr>
          <a:xfrm>
            <a:off x="2005230" y="4060658"/>
            <a:ext cx="7331276" cy="2237874"/>
          </a:xfrm>
          <a:prstGeom prst="rect">
            <a:avLst/>
          </a:prstGeom>
        </p:spPr>
      </p:pic>
    </p:spTree>
    <p:extLst>
      <p:ext uri="{BB962C8B-B14F-4D97-AF65-F5344CB8AC3E}">
        <p14:creationId xmlns:p14="http://schemas.microsoft.com/office/powerpoint/2010/main" val="42130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0" lvl="1" algn="just">
              <a:spcBef>
                <a:spcPts val="1000"/>
              </a:spcBef>
            </a:pPr>
            <a:r>
              <a:rPr lang="cs-CZ" sz="1700" b="1" dirty="0">
                <a:solidFill>
                  <a:srgbClr val="C00000"/>
                </a:solidFill>
                <a:latin typeface="Verdana" panose="020B0604030504040204" pitchFamily="34" charset="0"/>
                <a:ea typeface="Verdana" panose="020B0604030504040204" pitchFamily="34" charset="0"/>
              </a:rPr>
              <a:t>charakteristika dávky</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jedna z klíčových, hojně využívaných dávek, ve které se jedná o nárok rodiče, který celodenně pečuje o dítě do 4 let věku, nebo do 7 let věku, je-li dítě dlouhodobě zdravotně postižené a to až do vyčerpání celkové částky 300 000 Kč; částka 300 tisíc korun je maximální a náleží každé matce, která se stará o dítě po porodu (od 1.1.2024 jinak – viz výše)</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příjmy rodiče nejsou sledovány; při nároku na výplatu rodičovského příspěvku může rodič výdělečnou činností zlepšovat sociální situaci rodiny, musí však zajistit péči o dítě jinou zletilou osobou</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doba čerpání příspěvku je volbou rodiče – čerpání může být rozděleno do dvou, tří nebo čtyř let dítěte</a:t>
            </a:r>
          </a:p>
          <a:p>
            <a:pPr algn="just"/>
            <a:r>
              <a:rPr lang="cs-CZ" sz="1700" b="1" dirty="0">
                <a:solidFill>
                  <a:srgbClr val="C00000"/>
                </a:solidFill>
                <a:latin typeface="Verdana" panose="020B0604030504040204" pitchFamily="34" charset="0"/>
                <a:ea typeface="Verdana" panose="020B0604030504040204" pitchFamily="34" charset="0"/>
              </a:rPr>
              <a:t>výše rodičovského příspěvku</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nepřevyšující částku 13 000 Kč </a:t>
            </a:r>
            <a:r>
              <a:rPr lang="cs-CZ" sz="1700" dirty="0">
                <a:latin typeface="Verdana" panose="020B0604030504040204" pitchFamily="34" charset="0"/>
                <a:ea typeface="Verdana" panose="020B0604030504040204" pitchFamily="34" charset="0"/>
              </a:rPr>
              <a:t>- rozšiřuje se tak možnost čerpat rodičovský příspěvek ve vyšší částce pro takzvaně </a:t>
            </a:r>
            <a:r>
              <a:rPr lang="cs-CZ" sz="1700" dirty="0" err="1">
                <a:latin typeface="Verdana" panose="020B0604030504040204" pitchFamily="34" charset="0"/>
                <a:ea typeface="Verdana" panose="020B0604030504040204" pitchFamily="34" charset="0"/>
              </a:rPr>
              <a:t>nemocensky</a:t>
            </a:r>
            <a:r>
              <a:rPr lang="cs-CZ" sz="1700" dirty="0">
                <a:latin typeface="Verdana" panose="020B0604030504040204" pitchFamily="34" charset="0"/>
                <a:ea typeface="Verdana" panose="020B0604030504040204" pitchFamily="34" charset="0"/>
              </a:rPr>
              <a:t> nepojištěné rodiče – studenti, nepracující, například ženy v domácnosti či OSVČ, které si neplatí dobrovolné nemocenské pojištění</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převyšující částku 13 000 Kč měsíčně </a:t>
            </a:r>
            <a:r>
              <a:rPr lang="cs-CZ" sz="1700" dirty="0">
                <a:latin typeface="Verdana" panose="020B0604030504040204" pitchFamily="34" charset="0"/>
                <a:ea typeface="Verdana" panose="020B0604030504040204" pitchFamily="34" charset="0"/>
              </a:rPr>
              <a:t>– při nároku na peněžitou pomoc v mateřství (PPM)– délka čerpání u </a:t>
            </a:r>
            <a:r>
              <a:rPr lang="cs-CZ" sz="1700" dirty="0" err="1">
                <a:latin typeface="Verdana" panose="020B0604030504040204" pitchFamily="34" charset="0"/>
                <a:ea typeface="Verdana" panose="020B0604030504040204" pitchFamily="34" charset="0"/>
              </a:rPr>
              <a:t>vysokopříjmových</a:t>
            </a:r>
            <a:r>
              <a:rPr lang="cs-CZ" sz="1700" dirty="0">
                <a:latin typeface="Verdana" panose="020B0604030504040204" pitchFamily="34" charset="0"/>
                <a:ea typeface="Verdana" panose="020B0604030504040204" pitchFamily="34" charset="0"/>
              </a:rPr>
              <a:t> rodičů může činit i pouze je 6 měsíců (300 000 na celé období); ale měsíčně pouze do výše předchozí PPM (70% 30násobku DVZ) </a:t>
            </a:r>
          </a:p>
          <a:p>
            <a:pPr marL="357188"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 vybranou dobu a výši čerpání rodičovského příspěvku musí rodič písemně požádat na předepsaném formuláři (lhůty pro podání žádosti viz zákon č. 117/1995 Sb., o státní sociální podpoře) </a:t>
            </a:r>
            <a:r>
              <a:rPr lang="cs-CZ" sz="1700" b="1" dirty="0">
                <a:latin typeface="Verdana" panose="020B0604030504040204" pitchFamily="34" charset="0"/>
                <a:ea typeface="Verdana" panose="020B0604030504040204" pitchFamily="34" charset="0"/>
              </a:rPr>
              <a:t>► </a:t>
            </a:r>
            <a:r>
              <a:rPr lang="cs-CZ" sz="1700" u="sng" dirty="0">
                <a:latin typeface="Verdana" panose="020B0604030504040204" pitchFamily="34" charset="0"/>
                <a:ea typeface="Verdana" panose="020B0604030504040204" pitchFamily="34" charset="0"/>
              </a:rPr>
              <a:t>je možno si žádat o změnu výše čerpání podle potřeb rodiny jednou za tři měsíce</a:t>
            </a:r>
          </a:p>
          <a:p>
            <a:pPr algn="just"/>
            <a:r>
              <a:rPr lang="cs-CZ" sz="1700" b="1" dirty="0">
                <a:solidFill>
                  <a:srgbClr val="C00000"/>
                </a:solidFill>
                <a:latin typeface="Verdana" panose="020B0604030504040204" pitchFamily="34" charset="0"/>
                <a:ea typeface="Verdana" panose="020B0604030504040204" pitchFamily="34" charset="0"/>
              </a:rPr>
              <a:t>nárok na rodičovský příspěvek</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pro stanovení nároku a výše je rozhodující výše denního vyměřovacího základu pro stanovení peněžité pomoci v mateřství (PPM) nebo nemocenská v souvislosti s porodem nebo převzetím dítěte podle zákona o nemocenském pojištění</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477078"/>
            <a:ext cx="10701865" cy="60926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solidFill>
                  <a:srgbClr val="C00000"/>
                </a:solidFill>
                <a:latin typeface="Verdana" panose="020B0604030504040204" pitchFamily="34" charset="0"/>
                <a:ea typeface="Verdana" panose="020B0604030504040204" pitchFamily="34" charset="0"/>
              </a:rPr>
              <a:t>rozhodující je tzv. vyměřovací základ</a:t>
            </a:r>
          </a:p>
          <a:p>
            <a:pPr lvl="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 alespoň jeden z rodičů před přiznáním RP vykonával placené zaměstnání tj. je možné mu určit peněžitou pomoc v mateřství (PPM) </a:t>
            </a:r>
            <a:r>
              <a:rPr lang="cs-CZ" sz="1600" dirty="0">
                <a:latin typeface="Verdana" panose="020B0604030504040204" pitchFamily="34" charset="0"/>
                <a:ea typeface="Verdana" panose="020B0604030504040204" pitchFamily="34" charset="0"/>
              </a:rPr>
              <a:t>– pak si oprávněný rodič může libovolně zvolit výši měsíční dávky, ale měsíčně pouze do výše předchozí PPM (70% 30násobku DVZ) </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maximální měsíční výše RP se stanoví </a:t>
            </a:r>
            <a:r>
              <a:rPr lang="cs-CZ" sz="1600" u="sng" dirty="0">
                <a:latin typeface="Verdana" panose="020B0604030504040204" pitchFamily="34" charset="0"/>
                <a:ea typeface="Verdana" panose="020B0604030504040204" pitchFamily="34" charset="0"/>
              </a:rPr>
              <a:t>ve vazbě na denní vyměřovací základ PPM:</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je </a:t>
            </a:r>
            <a:r>
              <a:rPr lang="cs-CZ" sz="1600" b="1" dirty="0">
                <a:latin typeface="Verdana" panose="020B0604030504040204" pitchFamily="34" charset="0"/>
                <a:ea typeface="Verdana" panose="020B0604030504040204" pitchFamily="34" charset="0"/>
              </a:rPr>
              <a:t>nižší</a:t>
            </a:r>
            <a:r>
              <a:rPr lang="cs-CZ" sz="1600" dirty="0">
                <a:latin typeface="Verdana" panose="020B0604030504040204" pitchFamily="34" charset="0"/>
                <a:ea typeface="Verdana" panose="020B0604030504040204" pitchFamily="34" charset="0"/>
              </a:rPr>
              <a:t> nebo rovno 13 000  Kč, rodičovský příspěvek může činit nejvýše </a:t>
            </a:r>
            <a:r>
              <a:rPr lang="cs-CZ" sz="1600" b="1" dirty="0">
                <a:latin typeface="Verdana" panose="020B0604030504040204" pitchFamily="34" charset="0"/>
                <a:ea typeface="Verdana" panose="020B0604030504040204" pitchFamily="34" charset="0"/>
              </a:rPr>
              <a:t>13 000  Kč (u </a:t>
            </a:r>
            <a:r>
              <a:rPr lang="cs-CZ" sz="1600" b="1" dirty="0" err="1">
                <a:latin typeface="Verdana" panose="020B0604030504040204" pitchFamily="34" charset="0"/>
                <a:ea typeface="Verdana" panose="020B0604030504040204" pitchFamily="34" charset="0"/>
              </a:rPr>
              <a:t>vícerčat</a:t>
            </a:r>
            <a:r>
              <a:rPr lang="cs-CZ" sz="1600" b="1" dirty="0">
                <a:latin typeface="Verdana" panose="020B0604030504040204" pitchFamily="34" charset="0"/>
                <a:ea typeface="Verdana" panose="020B0604030504040204" pitchFamily="34" charset="0"/>
              </a:rPr>
              <a:t> 19 500 Kč)</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a:t>
            </a:r>
            <a:r>
              <a:rPr lang="cs-CZ" sz="1600" b="1" dirty="0">
                <a:latin typeface="Verdana" panose="020B0604030504040204" pitchFamily="34" charset="0"/>
                <a:ea typeface="Verdana" panose="020B0604030504040204" pitchFamily="34" charset="0"/>
              </a:rPr>
              <a:t>převyšuje</a:t>
            </a:r>
            <a:r>
              <a:rPr lang="cs-CZ" sz="1600" dirty="0">
                <a:latin typeface="Verdana" panose="020B0604030504040204" pitchFamily="34" charset="0"/>
                <a:ea typeface="Verdana" panose="020B0604030504040204" pitchFamily="34" charset="0"/>
              </a:rPr>
              <a:t> 13 000  Kč pak může rodič volit variantu maximálního rodičovského příspěvku, ale měsíčně pouze do výše předchozí PPM (70% 30násobku DVZ) </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v  případě, že denní vyměřovací základ lze stanovit u obou rodičů, vychází se z toho, </a:t>
            </a:r>
            <a:r>
              <a:rPr lang="cs-CZ" sz="1600" u="sng" dirty="0">
                <a:latin typeface="Verdana" panose="020B0604030504040204" pitchFamily="34" charset="0"/>
                <a:ea typeface="Verdana" panose="020B0604030504040204" pitchFamily="34" charset="0"/>
              </a:rPr>
              <a:t>který je vyšší</a:t>
            </a:r>
          </a:p>
          <a:p>
            <a:pPr algn="just">
              <a:lnSpc>
                <a:spcPct val="10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měnit volbu výše rodičovského příspěvku lze jedenkrát za tři měsíce, a to i v případě, že došlo u rodičovského příspěvku ke změně oprávněné osoby; rodiče se mohou na rodičovské dovolené střídat – příspěvek však náleží </a:t>
            </a:r>
            <a:r>
              <a:rPr lang="cs-CZ" sz="1600" u="sng" dirty="0">
                <a:latin typeface="Verdana" panose="020B0604030504040204" pitchFamily="34" charset="0"/>
                <a:ea typeface="Verdana" panose="020B0604030504040204" pitchFamily="34" charset="0"/>
              </a:rPr>
              <a:t>pouze jednomu z rodičů</a:t>
            </a:r>
          </a:p>
          <a:p>
            <a:pPr algn="just">
              <a:lnSpc>
                <a:spcPct val="11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na příspěvek má </a:t>
            </a:r>
            <a:r>
              <a:rPr lang="cs-CZ" sz="1600" u="sng" dirty="0">
                <a:latin typeface="Verdana" panose="020B0604030504040204" pitchFamily="34" charset="0"/>
                <a:ea typeface="Verdana" panose="020B0604030504040204" pitchFamily="34" charset="0"/>
              </a:rPr>
              <a:t>pouze nejmladší dítě v rodině </a:t>
            </a:r>
            <a:r>
              <a:rPr lang="cs-CZ" sz="1600" dirty="0">
                <a:latin typeface="Verdana" panose="020B0604030504040204" pitchFamily="34" charset="0"/>
                <a:ea typeface="Verdana" panose="020B0604030504040204" pitchFamily="34" charset="0"/>
              </a:rPr>
              <a:t>- pokud se v rodině narodí další dítě, nárok na rodičovský příspěvek na starší dítě zaniká, a to i v  případě, že na narozené dítě náleží rodičovský příspěvek ihned od narození ve stejné výši, v jaké náleží doposud na starší dítě; změnu je nezbytné ohlásit příslušnému orgánu, aby nevznikl přeplatek na dávky</a:t>
            </a:r>
          </a:p>
          <a:p>
            <a:pPr algn="just">
              <a:lnSpc>
                <a:spcPct val="12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má také pouze ten žadatel, který má </a:t>
            </a:r>
            <a:r>
              <a:rPr lang="cs-CZ" sz="1600" u="sng" dirty="0">
                <a:latin typeface="Verdana" panose="020B0604030504040204" pitchFamily="34" charset="0"/>
                <a:ea typeface="Verdana" panose="020B0604030504040204" pitchFamily="34" charset="0"/>
              </a:rPr>
              <a:t>trvalé bydliště na území ČR</a:t>
            </a:r>
          </a:p>
          <a:p>
            <a:pPr algn="just">
              <a:lnSpc>
                <a:spcPct val="120000"/>
              </a:lnSpc>
              <a:spcBef>
                <a:spcPts val="0"/>
              </a:spcBef>
              <a:spcAft>
                <a:spcPts val="600"/>
              </a:spcAft>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332"/>
            <a:ext cx="10701865" cy="664143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lvl="0" algn="just">
              <a:tabLst>
                <a:tab pos="448919" algn="l"/>
              </a:tabLst>
            </a:pPr>
            <a:r>
              <a:rPr lang="cs-CZ" sz="1600" b="1" dirty="0">
                <a:solidFill>
                  <a:srgbClr val="C00000"/>
                </a:solidFill>
                <a:latin typeface="Verdana" panose="020B0604030504040204" pitchFamily="34" charset="0"/>
                <a:ea typeface="Verdana" panose="020B0604030504040204" pitchFamily="34" charset="0"/>
              </a:rPr>
              <a:t>splnění podmínky celodenní péče při kombinaci rodičovského příspěvku a institucionalizované péče o dítě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mladší 2 let navštěvuje jesle nebo jiné obdobné zařízení v rozsahu nepřevyšujícím 92 hodin v kalendářním měsíci, u starších dětí se již doba strávená bez rodiče nesleduje</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pravidelně navštěvuje léčebně rehabilitační zařízení nebo mateřskou školu nebo její třídu zřízenou pro zdravotně postižené děti či jesle se zaměřením na vady zraku, sluchu, řeči a na děti tělesně postižené a mentálně retardované v rozsahu nepřevyšujícím 4 hodiny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zdravotně postižené dítě pravidelně navštěvuje předškolní zařízení v rozsahu nepřevyšujícím 6 hodin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navštěvuje předškolní zařízení v rozsahu nepřevyšujícím 4 hodiny denně, pokud jeho oba rodiče nebo osamělý rodič jsou osobami závislými na pomoci jiné osoby ve stupni III a IV,</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rodič zajistí péči o dítě jinou zletilou osobou v době, kdy je výdělečně činný nebo studuje</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přechod z rodičovské na mateřskou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souběh mateřské a rodičovského příspěvku je možný jen v případě, že mateřská na druhé dítě je nižší než rodičovský příspěvek. Pak se doplácí rozdíl mezi výší PPM na druhé dítě a rodičovským příspěvkem.</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není také možné, aby rodičovský příspěvek na první dítě dočerpal třeba otec dítěte, a žena už pobírala PPM na druhé dítě.</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JEDNORÁZOVÉ DOPLACENÍ RODIČOVSKÉHO PŘÍSPĚVKU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se během pobírání rodičovského příspěvku rodina </a:t>
            </a:r>
            <a:r>
              <a:rPr lang="cs-CZ" sz="1600" u="sng" dirty="0">
                <a:latin typeface="Verdana" panose="020B0604030504040204" pitchFamily="34" charset="0"/>
                <a:ea typeface="Verdana" panose="020B0604030504040204" pitchFamily="34" charset="0"/>
              </a:rPr>
              <a:t>rozroste o dalšího potomka</a:t>
            </a:r>
            <a:r>
              <a:rPr lang="cs-CZ" sz="1600" dirty="0">
                <a:latin typeface="Verdana" panose="020B0604030504040204" pitchFamily="34" charset="0"/>
                <a:ea typeface="Verdana" panose="020B0604030504040204" pitchFamily="34" charset="0"/>
              </a:rPr>
              <a:t>, a nestihla by tak vyčerpat stávající dávku do zákonem stanovené celkové výše, tedy 300 tis., u </a:t>
            </a:r>
            <a:r>
              <a:rPr lang="cs-CZ" sz="1600" dirty="0" err="1">
                <a:latin typeface="Verdana" panose="020B0604030504040204" pitchFamily="34" charset="0"/>
                <a:ea typeface="Verdana" panose="020B0604030504040204" pitchFamily="34" charset="0"/>
              </a:rPr>
              <a:t>vícerčat</a:t>
            </a:r>
            <a:r>
              <a:rPr lang="cs-CZ" sz="1600" dirty="0">
                <a:latin typeface="Verdana" panose="020B0604030504040204" pitchFamily="34" charset="0"/>
                <a:ea typeface="Verdana" panose="020B0604030504040204" pitchFamily="34" charset="0"/>
              </a:rPr>
              <a:t> 450 tis. korun, </a:t>
            </a:r>
            <a:r>
              <a:rPr lang="cs-CZ" sz="1600" u="sng" dirty="0">
                <a:latin typeface="Verdana" panose="020B0604030504040204" pitchFamily="34" charset="0"/>
                <a:ea typeface="Verdana" panose="020B0604030504040204" pitchFamily="34" charset="0"/>
              </a:rPr>
              <a:t>vyplatí Úřad práce ČR zbývající část rodičovského příspěvku najednou</a:t>
            </a:r>
            <a:r>
              <a:rPr lang="cs-CZ" sz="1600" dirty="0">
                <a:latin typeface="Verdana" panose="020B0604030504040204" pitchFamily="34" charset="0"/>
                <a:ea typeface="Verdana" panose="020B0604030504040204" pitchFamily="34" charset="0"/>
              </a:rPr>
              <a:t>. Tato výplata proběhne poté, co rodič úřadu oznámí narození nového nejmladšího dítěte. Podmínkou jednorázové výplaty částky je, že alespoň jednomu z rodičů lze k datu narození nejmladšího dítěte v rodině stanovit denní vyměřovací základ, nebo že je alespoň jeden z rodičů k tomuto datu považován pro účely důchodového pojištění za osobu samostatně výdělečně činnou. </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na nedoplatek rodičovského příspěvku i podle nových pravidel dál nedosáhnou domácnosti, kde ani jeden z rodičů nevydělává </a:t>
            </a:r>
            <a:r>
              <a:rPr lang="cs-CZ" sz="1600" dirty="0">
                <a:latin typeface="Verdana" panose="020B0604030504040204" pitchFamily="34" charset="0"/>
                <a:ea typeface="Verdana" panose="020B0604030504040204" pitchFamily="34" charset="0"/>
              </a:rPr>
              <a:t>(nesplňuje podmínku denního vyměřovacího základu) a nemá tedy nárok na peněžitou pomoc v mateřství.</a:t>
            </a: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podporu v nezaměstnanosti po skončení rodičovské</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častá je také situace, kdy se žena po skončení rodičovské dovolené (nebo po ukončení čerpání rodičovského příspěvku), nevrací zpět do zaměstnání, třeba proto, že nedostala školku, nebo jí zaměstnavatel neumožní kratší úvazek (aby se mohla věnovat dětem)</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v takovém případě má žena po skončení rodičovské nárok na podporu v nezaměstnanosti - a to i v případech, že před zahájením rodičovské nepracovala, nebo pokud její pracovní poměr zanikl během rodičovské (třeba z důvodu smlouvy na dobu určitou)</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pokud ale žena po skončení rodičovské vůbec nepracuje (nemá příjem, ze kterého by se dala výše podpory spočítat), pak je výsledná podpora v nezaměstnanosti jen velmi nízká - odvíjí se od průměrné mzdy v ČR, a žena má nárok na 15% za první dva měsíce. 12% za druhé dva měsíce a 11% za zbytek doby</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nezaměstnaných</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porodí dítě žena, která byla v době porodu nebo před porodem nezaměstnaná, tak nárok na rodičovský příspěvek vzniká, není ale možnost volit délku a výši příspěvku</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to lze pouze v případě že:</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zaměstnání bylo ukončeno do 180 dnů před nástupem na mateřskou (ochranná lhůta)</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podmínky nároku na mateřskou splňuje otec dítěte</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studentky</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se narodí dítě ženě, která byla v době těhotenství studující (nebo dokončila studium před porodem a nikdy nepracovala), nárok na rodičovský příspěvek vzniká automaticky dnem narození dítěte</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by studentce vznikl nárok na PPM (mateřskou), pak by si mohla zvolit výši a délku pobírání rodičovského příspěvku; nárok by jí však vznikl pouze v případě že by před porodem (maximálně 180 dní před porodem) úspěšně dokončila studium </a:t>
            </a:r>
          </a:p>
          <a:p>
            <a:pPr marL="357188" algn="just"/>
            <a:r>
              <a:rPr lang="cs-CZ" sz="17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143694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Pohřebné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jednorázová sociální dávka na úhradu nákladů spojených s  uspořádáním pohřbu. </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na pohřebné vzniká pouze v několika málo omezených případech:</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náleží osobě, která vypravila pohřeb nezaopatřenému dítěti,</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osobě, která byla rodičem nezaopatřeného dítěte, a to za podmínky, že zemřelá osoba (s výjimkou mrtvě narozeného dítěte) měla ke dni úmrtí trvalý pobyt na území ČR.</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pro přiznání nároku na pohřebné totiž nejsou rozhodující příjmy žadatele (jako u většiny ostatních dávek), ale právě jen to jestli se jednalo o nezaopatřené dítě nebo rodiče nezaopatřeného dítěte.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splňuje nárok na výplatu dávky více osob, je tato vyplacena jen té osobě, která nárok uplatnila jako první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vzniká dnem pohřbení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činí 5000,- Kč</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vyplácí se zpětně - až po provedení pohřbu, kdy je na příslušném úřadě nutné doložit fakturu (účtenku nebo jiný doklad) k  prokázání vynaložené částky za pohřeb.</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žádost se podává na místně příslušném úřadu práce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k vyřízení žádosti je potřeba běžné osobní doklady (občanský průkaz, rodný list, úmrtní list) a doklady k doložení nákladů spojených s  vypravením pohřbu</a:t>
            </a:r>
          </a:p>
          <a:p>
            <a:pPr marL="285750" indent="-285750" algn="just">
              <a:lnSpc>
                <a:spcPct val="100000"/>
              </a:lnSpc>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pohřeb člena rodiny je životní situací, která jsou zákonným důvodem pro uvolnění z práce a výplatu náhrady mzdy</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Charakteristika systému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státní sociální podporou se stát podílí na krytí nákladů na výživu a ostatní základní osobní potřeby dětí a nízkopříjmových rodin a poskytuje ji i při některých dalších sociálních situacích. Státní sociální podpora se ve stanovených případech poskytuje v závislosti na výši příjmu</a:t>
            </a:r>
          </a:p>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náklady na státní sociální podporu hradí stát - </a:t>
            </a:r>
            <a:r>
              <a:rPr lang="cs-CZ" sz="6400" dirty="0">
                <a:latin typeface="Verdana" panose="020B0604030504040204" pitchFamily="34" charset="0"/>
                <a:ea typeface="Verdana" panose="020B0604030504040204" pitchFamily="34" charset="0"/>
                <a:cs typeface="Verdana" panose="020B0604030504040204" pitchFamily="34" charset="0"/>
              </a:rPr>
              <a:t>financování z daní, dávka není vázána na odvody příspěvků z pracovního příjmu</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řešení sociálních situací, uznaných společností za zřetele hodné a účelné pro podporu rodiny</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svébytný ucelený systém peněžitých dávek, určených k podpoře osob v obtížné sociální situaci, především nízkopříjmových rodin s nezaopatřenými dětmi.</a:t>
            </a:r>
          </a:p>
          <a:p>
            <a:pPr lvl="0" algn="just"/>
            <a:r>
              <a:rPr lang="cs-CZ" sz="6400" b="1" dirty="0">
                <a:latin typeface="Verdana" panose="020B0604030504040204" pitchFamily="34" charset="0"/>
                <a:ea typeface="Verdana" panose="020B0604030504040204" pitchFamily="34" charset="0"/>
              </a:rPr>
              <a:t>státní sociální podpora</a:t>
            </a:r>
            <a:r>
              <a:rPr lang="cs-CZ" sz="6400" dirty="0">
                <a:latin typeface="Verdana" panose="020B0604030504040204" pitchFamily="34" charset="0"/>
                <a:ea typeface="Verdana" panose="020B0604030504040204" pitchFamily="34" charset="0"/>
              </a:rPr>
              <a:t> je v rámci </a:t>
            </a:r>
            <a:r>
              <a:rPr lang="cs-CZ" sz="6400" dirty="0">
                <a:latin typeface="Verdana" panose="020B0604030504040204" pitchFamily="34" charset="0"/>
                <a:ea typeface="Verdana" panose="020B0604030504040204" pitchFamily="34" charset="0"/>
                <a:hlinkClick r:id="rId2" tooltip="Právo sociálního zabezpečení">
                  <a:extLst>
                    <a:ext uri="{A12FA001-AC4F-418D-AE19-62706E023703}">
                      <ahyp:hlinkClr xmlns:ahyp="http://schemas.microsoft.com/office/drawing/2018/hyperlinkcolor" val="tx"/>
                    </a:ext>
                  </a:extLst>
                </a:hlinkClick>
              </a:rPr>
              <a:t>práva sociálního zabezpečení</a:t>
            </a:r>
            <a:r>
              <a:rPr 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hlinkClick r:id="rId3" tooltip="Stát">
                  <a:extLst>
                    <a:ext uri="{A12FA001-AC4F-418D-AE19-62706E023703}">
                      <ahyp:hlinkClr xmlns:ahyp="http://schemas.microsoft.com/office/drawing/2018/hyperlinkcolor" val="tx"/>
                    </a:ext>
                  </a:extLst>
                </a:hlinkClick>
              </a:rPr>
              <a:t>státem</a:t>
            </a:r>
            <a:r>
              <a:rPr lang="cs-CZ" sz="6400" dirty="0">
                <a:latin typeface="Verdana" panose="020B0604030504040204" pitchFamily="34" charset="0"/>
                <a:ea typeface="Verdana" panose="020B0604030504040204" pitchFamily="34" charset="0"/>
              </a:rPr>
              <a:t> organizovaná </a:t>
            </a:r>
            <a:r>
              <a:rPr lang="cs-CZ" sz="6400" dirty="0">
                <a:latin typeface="Verdana" panose="020B0604030504040204" pitchFamily="34" charset="0"/>
                <a:ea typeface="Verdana" panose="020B0604030504040204" pitchFamily="34" charset="0"/>
                <a:hlinkClick r:id="rId4" tooltip="Solidarita">
                  <a:extLst>
                    <a:ext uri="{A12FA001-AC4F-418D-AE19-62706E023703}">
                      <ahyp:hlinkClr xmlns:ahyp="http://schemas.microsoft.com/office/drawing/2018/hyperlinkcolor" val="tx"/>
                    </a:ext>
                  </a:extLst>
                </a:hlinkClick>
              </a:rPr>
              <a:t>solidarita</a:t>
            </a:r>
            <a:r>
              <a:rPr lang="cs-CZ" sz="6400" dirty="0">
                <a:latin typeface="Verdana" panose="020B0604030504040204" pitchFamily="34" charset="0"/>
                <a:ea typeface="Verdana" panose="020B0604030504040204" pitchFamily="34" charset="0"/>
              </a:rPr>
              <a:t> mezi </a:t>
            </a:r>
            <a:r>
              <a:rPr lang="cs-CZ" sz="6400" dirty="0">
                <a:latin typeface="Verdana" panose="020B0604030504040204" pitchFamily="34" charset="0"/>
                <a:ea typeface="Verdana" panose="020B0604030504040204" pitchFamily="34" charset="0"/>
                <a:hlinkClick r:id="rId5" tooltip="Občanství">
                  <a:extLst>
                    <a:ext uri="{A12FA001-AC4F-418D-AE19-62706E023703}">
                      <ahyp:hlinkClr xmlns:ahyp="http://schemas.microsoft.com/office/drawing/2018/hyperlinkcolor" val="tx"/>
                    </a:ext>
                  </a:extLst>
                </a:hlinkClick>
              </a:rPr>
              <a:t>občany</a:t>
            </a:r>
            <a:r>
              <a:rPr lang="cs-CZ" sz="6400" dirty="0">
                <a:latin typeface="Verdana" panose="020B0604030504040204" pitchFamily="34" charset="0"/>
                <a:ea typeface="Verdana" panose="020B0604030504040204" pitchFamily="34" charset="0"/>
              </a:rPr>
              <a:t> sloužící k překonání nepříznivých důsledků </a:t>
            </a:r>
            <a:r>
              <a:rPr lang="cs-CZ" sz="6400" dirty="0">
                <a:latin typeface="Verdana" panose="020B0604030504040204" pitchFamily="34" charset="0"/>
                <a:ea typeface="Verdana" panose="020B0604030504040204" pitchFamily="34" charset="0"/>
                <a:hlinkClick r:id="rId6" tooltip="Sociální událost">
                  <a:extLst>
                    <a:ext uri="{A12FA001-AC4F-418D-AE19-62706E023703}">
                      <ahyp:hlinkClr xmlns:ahyp="http://schemas.microsoft.com/office/drawing/2018/hyperlinkcolor" val="tx"/>
                    </a:ext>
                  </a:extLst>
                </a:hlinkClick>
              </a:rPr>
              <a:t>sociální události</a:t>
            </a:r>
            <a:r>
              <a:rPr lang="cs-CZ" sz="6400" dirty="0">
                <a:latin typeface="Verdana" panose="020B0604030504040204" pitchFamily="34" charset="0"/>
                <a:ea typeface="Verdana" panose="020B0604030504040204" pitchFamily="34" charset="0"/>
              </a:rPr>
              <a:t> </a:t>
            </a:r>
            <a:endParaRPr lang="cs-CZ" sz="6400" dirty="0">
              <a:latin typeface="Verdana" panose="020B0604030504040204" pitchFamily="34" charset="0"/>
              <a:ea typeface="Verdana" panose="020B0604030504040204" pitchFamily="34" charset="0"/>
              <a:cs typeface="Verdana" panose="020B0604030504040204" pitchFamily="34" charset="0"/>
            </a:endParaRPr>
          </a:p>
          <a:p>
            <a:pPr marL="857250" lvl="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princip solidarity</a:t>
            </a:r>
            <a:r>
              <a:rPr lang="cs-CZ" sz="6400" dirty="0">
                <a:latin typeface="Verdana" panose="020B0604030504040204" pitchFamily="34" charset="0"/>
                <a:ea typeface="Verdana" panose="020B0604030504040204" pitchFamily="34" charset="0"/>
                <a:cs typeface="Verdana" panose="020B0604030504040204" pitchFamily="34" charset="0"/>
              </a:rPr>
              <a:t>	-od bezdětných rodin k rodinám s dětmi 		</a:t>
            </a:r>
          </a:p>
          <a:p>
            <a:pPr lvl="1" algn="just"/>
            <a:r>
              <a:rPr lang="cs-CZ" sz="6400" dirty="0">
                <a:latin typeface="Verdana" panose="020B0604030504040204" pitchFamily="34" charset="0"/>
                <a:ea typeface="Verdana" panose="020B0604030504040204" pitchFamily="34" charset="0"/>
                <a:cs typeface="Verdana" panose="020B0604030504040204" pitchFamily="34" charset="0"/>
              </a:rPr>
              <a:t>				-od </a:t>
            </a:r>
            <a:r>
              <a:rPr lang="cs-CZ" sz="6400" dirty="0" err="1">
                <a:latin typeface="Verdana" panose="020B0604030504040204" pitchFamily="34" charset="0"/>
                <a:ea typeface="Verdana" panose="020B0604030504040204" pitchFamily="34" charset="0"/>
                <a:cs typeface="Verdana" panose="020B0604030504040204" pitchFamily="34" charset="0"/>
              </a:rPr>
              <a:t>vysokopříjmových</a:t>
            </a:r>
            <a:r>
              <a:rPr lang="cs-CZ" sz="6400" dirty="0">
                <a:latin typeface="Verdana" panose="020B0604030504040204" pitchFamily="34" charset="0"/>
                <a:ea typeface="Verdana" panose="020B0604030504040204" pitchFamily="34" charset="0"/>
                <a:cs typeface="Verdana" panose="020B0604030504040204" pitchFamily="34" charset="0"/>
              </a:rPr>
              <a:t> rodin k nízkopříjmovým		</a:t>
            </a:r>
          </a:p>
          <a:p>
            <a:pPr marL="85725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2 druhy dávek </a:t>
            </a:r>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horizontální </a:t>
            </a:r>
            <a:r>
              <a:rPr lang="cs-CZ" sz="6400" dirty="0">
                <a:latin typeface="Verdana" panose="020B0604030504040204" pitchFamily="34" charset="0"/>
                <a:ea typeface="Verdana" panose="020B0604030504040204" pitchFamily="34" charset="0"/>
                <a:cs typeface="Verdana" panose="020B0604030504040204" pitchFamily="34" charset="0"/>
              </a:rPr>
              <a:t>► většina z dávek je vázána na péči o nezaopatřené dítě (univerzální nárokový příjem - netestované dávky).</a:t>
            </a:r>
          </a:p>
          <a:p>
            <a:pPr marL="893763" lvl="0" algn="just"/>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vertikáln</a:t>
            </a:r>
            <a:r>
              <a:rPr lang="cs-CZ" sz="6400" dirty="0">
                <a:latin typeface="Verdana" panose="020B0604030504040204" pitchFamily="34" charset="0"/>
                <a:ea typeface="Verdana" panose="020B0604030504040204" pitchFamily="34" charset="0"/>
                <a:cs typeface="Verdana" panose="020B0604030504040204" pitchFamily="34" charset="0"/>
              </a:rPr>
              <a:t>í ► podmínkou nároku může být navíc nedostatečný příjem, který se pravidelně zjišťuje (testované dávky).</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zahrnovaná rizika: především společností uznané situace, které vedou ke zvýšeným nákladům (zpravidla tam, kde sociální pojištění nevyhovuje). Jedná se o částečnou úhradu dodatečných nákladů vzniklých kvůli určité situaci dávkou doplňující příjem. </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musí zachovávat hledisko hospodárnosti, účelnosti a ve stanovených případech i adresnosti - životní úroveň má vycházet především z pracovních příjmů</a:t>
            </a:r>
          </a:p>
          <a:p>
            <a:pPr algn="just">
              <a:lnSpc>
                <a:spcPct val="110000"/>
              </a:lnSpc>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0396"/>
            <a:ext cx="10607039" cy="625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výživné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76038"/>
            <a:ext cx="10701865" cy="600375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lvl="0" indent="-285750" algn="just">
              <a:buFont typeface="Wingdings" panose="05000000000000000000" pitchFamily="2" charset="2"/>
              <a:buChar char="v"/>
            </a:pPr>
            <a:r>
              <a:rPr lang="cs-CZ" sz="7200" dirty="0">
                <a:solidFill>
                  <a:srgbClr val="000000"/>
                </a:solidFill>
                <a:latin typeface="Verdana" panose="020B0604030504040204" pitchFamily="34" charset="0"/>
                <a:ea typeface="Verdana" panose="020B0604030504040204" pitchFamily="34" charset="0"/>
              </a:rPr>
              <a:t>není dávkou státní sociální podpory – v rámci systému je pouze administrováno a vypláceno</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Zákon č. 588/2020 Sb., o náhradním výživném pro nezaopatřené dítě</a:t>
            </a:r>
            <a:endParaRPr lang="cs-CZ" altLang="cs-CZ" sz="7200" b="1" dirty="0">
              <a:solidFill>
                <a:srgbClr val="C00000"/>
              </a:solidFill>
              <a:latin typeface="Verdana" panose="020B0604030504040204" pitchFamily="34" charset="0"/>
              <a:ea typeface="Verdana" panose="020B0604030504040204" pitchFamily="34" charset="0"/>
            </a:endParaRP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osoba, která má k nezaopatřenému dítěti vyživovací povinnost, tuto svou povinnost neplní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náhradní výživné je sociální dávka, kterou poskytuje a náklady na ni hradí stát</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vymáhání pohledávek vůči této osobě, které na stát přešly v souvislosti s poskytnutím náhradního výživného</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u="sng" dirty="0">
                <a:latin typeface="Verdana" panose="020B0604030504040204" pitchFamily="34" charset="0"/>
              </a:rPr>
              <a:t>oprávněnou osobou </a:t>
            </a:r>
            <a:r>
              <a:rPr lang="cs-CZ" sz="7200" dirty="0">
                <a:latin typeface="Verdana" panose="020B0604030504040204" pitchFamily="34" charset="0"/>
              </a:rPr>
              <a:t>je nezaopatřené dítě podle zákona o státní sociální podpoře; oprávněnou osobou není nezaopatřené dítě v zaopatření zařízení pro péči o děti nebo mládež a nezaopatřené dítě, kterému náleží příspěvek na úhradu potřeb dítěte podle jiného právního předpisu (pěstounská péče)</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nárok</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vyživovací povinnost je stanovena exekučně na základě rozhodnutí soudu, avšak povinná osoba (rodič-dlužník) výživné neplatí vůbec, nebo v nižší částce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trvalý pobyt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bylo zahájeno vymáhání dlužného výživného, a to je vymáháno jako pohledávka v exekučním řízení nebo v řízení o soudním výkonu rozhodnutí (nárok nemůže vzniknout v případě, kdy oprávněná osoba (nezaopatřené dítě) nebo její zástupce neprokáže, že byl podán návrh na exekuci nebo soudní výkon rozhodnutí)</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5317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52664"/>
            <a:ext cx="10701865" cy="6527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47500" lnSpcReduction="20000"/>
          </a:bodyPr>
          <a:lstStyle/>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výše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náhradní výživné se stanovuje jako rozdíl výše měsíční dávky výživného určené v exekučním titulu a částečného plnění výživného v příslušném měsíci, nejvýše však ve výši 3000 Kč měsíčně</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výše náhradního výživného se stanovuje na období 4 kalendářních měsíců a vychází z měsíčního průměru stanovených částek</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řízení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rozhodčím orgánem je Úřad práce České republiky prostřednictvím krajských poboček nebo pobočky pro hlavní město Prahu - žádost se tedy podává na příslušném kontaktním pracovišti ÚP ČR podle místa trvalého pobytu oprávněné osoby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ČR může tuto dávku jednomu příjemci poskytovat v součtu po dobu maximálně 48 měsíců, které nemusí jít kalendářně po sobě - částku vyplacenou pečující osobě bude poté vymáhat po dlužníkovi - vymožené pohledávky výživného jsou příjmem státního rozpočtu.</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k vymožení pohledávky vyzve oprávněnou osobu, aby po rozhodnutí o přechodu pohledávky na stát podala návrh na vstup státu namísto dosavadního oprávněného do probíhajícího řízení o soudním výkonu rozhodnutí nebo exekučního řízení </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000" dirty="0">
              <a:latin typeface="Verdana" panose="020B0604030504040204" pitchFamily="34" charset="0"/>
            </a:endParaRP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65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dva dospělí a jedno 12 leté dítě. Manželce se narodí další dítě. Má žena nárok na porodné v případě, že celkový čistý měsíční příjem rodiny je 20 000 Kč? Vypočítejte.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2 dospělí a 2 děti. Obě děti jsou na vysoké škole. Čistý měsíční příjem rodiny je 30 000 Kč. Ženě se narodí další dítě. Má v tomto případě nárok na porodné? Vypočítejte.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Rodina se 2 dospělými a 2 dětmi. Jedno dítě ve věku 5 let, druhé před 15 rokem. Mají nárok na přídavky na dítě, jestliže jejich průměrný měsíční příjem = 22 000 Kč. Pokud ano, v jaké výši </a:t>
            </a:r>
            <a:r>
              <a:rPr lang="cs-CZ" sz="1800" dirty="0">
                <a:latin typeface="Verdana" panose="020B0604030504040204" pitchFamily="34" charset="0"/>
                <a:ea typeface="Verdana" panose="020B0604030504040204" pitchFamily="34" charset="0"/>
              </a:rPr>
              <a:t>(pro případ, že je příjem z výdělečné činnosti, i pro případ, kdy rodiče nepracují)?</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Čtyřčlenná rodina z obce do 100 000 obyvatel s příjmem 25 000 korun měsíčně, která platí v nájemním bytě nájem, energie a služby ve výši 13 000 korun. Má v současnosti nárok na příspěvek na bydlení?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Tříčlenná rodina s bytem v osobním vlastnictví, jejíž měsíční příjem za předchozí čtvrtletí činil 18 000 Kč, náklady na bydlení 10 000 Kč a rodina žije v obci se 40 000 obyvateli. Má tato rodina nárok PNB? Pokud ano,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Žena měla v období před mateřskou dovolenou průměrný měsíční příjem 15 000 Kč.  V jaké výměře si může žádat o rodičovský příspěvek?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102268"/>
            <a:ext cx="10607039" cy="7226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Základní pojmy</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3791"/>
            <a:ext cx="10701865" cy="57419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b="1" dirty="0">
                <a:solidFill>
                  <a:srgbClr val="C00000"/>
                </a:solidFill>
                <a:latin typeface="Verdana" panose="020B0604030504040204" pitchFamily="34" charset="0"/>
                <a:ea typeface="Verdana" panose="020B0604030504040204" pitchFamily="34" charset="0"/>
              </a:rPr>
              <a:t>OKRUH OPRÁVNĚNÝCH OSOB</a:t>
            </a:r>
          </a:p>
          <a:p>
            <a:pPr lvl="0" algn="just"/>
            <a:r>
              <a:rPr lang="cs-CZ" sz="6400" u="sng" dirty="0">
                <a:latin typeface="Verdana" panose="020B0604030504040204" pitchFamily="34" charset="0"/>
                <a:ea typeface="Verdana" panose="020B0604030504040204" pitchFamily="34" charset="0"/>
              </a:rPr>
              <a:t>dávky SSP náleží pouze fyzickým osobám, které:</a:t>
            </a:r>
          </a:p>
          <a:p>
            <a:pPr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jsou v ČR hlášeny k trvalému pobytu ve smyslu zákona č. 133/2000 Sb. O evidenci obyvatel a rodných číslech, jedná-li se o české občany</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mají na území ČR trvalý pobyt ve smyslu zákona č. 325/1999 o azylu v případě, že se jedná o cizí státní příslušníky (podmínkou je, že mají na území ČR bydliště) </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nemají na území ČR trvalý pobyt podle zákona č. 325/1999 o azylu, a jedná se o cizí státní příslušníky, případně též jejich rodinné příslušníky, pokud splňují podmínky dle </a:t>
            </a:r>
            <a:r>
              <a:rPr lang="cs-CZ" sz="6400" dirty="0" err="1">
                <a:latin typeface="Verdana" panose="020B0604030504040204" pitchFamily="34" charset="0"/>
                <a:ea typeface="Verdana" panose="020B0604030504040204" pitchFamily="34" charset="0"/>
              </a:rPr>
              <a:t>ust</a:t>
            </a:r>
            <a:r>
              <a:rPr lang="cs-CZ" sz="6400" dirty="0">
                <a:latin typeface="Verdana" panose="020B0604030504040204" pitchFamily="34" charset="0"/>
                <a:ea typeface="Verdana" panose="020B0604030504040204" pitchFamily="34" charset="0"/>
              </a:rPr>
              <a:t>. § 3.odst.2 písm. a) až g) zákona 117/1995 - (např. jsou hlášeny podle zvláštního předpisu; cizinec narozený na území ČR hlášený k pobytu; nezletilí cizinci svěření do péče nahrazující péči rodičů; cizinci za účelem vědeckého výzkumu nebo výkonu zaměstnání s vysokou specializací; jejich rodinní příslušníci, rezidenti EU s dlouhodobým pobytem v ČR)</a:t>
            </a:r>
          </a:p>
          <a:p>
            <a:pPr algn="just"/>
            <a:r>
              <a:rPr lang="cs-CZ" sz="6400" b="1" dirty="0">
                <a:solidFill>
                  <a:srgbClr val="C00000"/>
                </a:solidFill>
                <a:latin typeface="Verdana" panose="020B0604030504040204" pitchFamily="34" charset="0"/>
                <a:ea typeface="Verdana" panose="020B0604030504040204" pitchFamily="34" charset="0"/>
              </a:rPr>
              <a:t>ROZHODNÝ PŘÍJEM</a:t>
            </a:r>
          </a:p>
          <a:p>
            <a:pPr lvl="0" algn="jus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jedná se o příjem rozhodný pro přiznání některé z tzv. testovaných dávek (přídavku na dítě, porodného a příspěvku na bydlení)</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vypočítává se jako měsíční průměr tzv. </a:t>
            </a:r>
            <a:r>
              <a:rPr lang="cs-CZ" sz="6400" u="sng" dirty="0">
                <a:latin typeface="Verdana" panose="020B0604030504040204" pitchFamily="34" charset="0"/>
                <a:ea typeface="Verdana" panose="020B0604030504040204" pitchFamily="34" charset="0"/>
              </a:rPr>
              <a:t>čistých příjmů </a:t>
            </a:r>
            <a:r>
              <a:rPr lang="cs-CZ" sz="6400" i="1" dirty="0">
                <a:latin typeface="Verdana" panose="020B0604030504040204" pitchFamily="34" charset="0"/>
                <a:ea typeface="Verdana" panose="020B0604030504040204" pitchFamily="34" charset="0"/>
              </a:rPr>
              <a:t>(tj. příjmy po odpočtu pojistného na sociální zabezpečení, příspěvku na státní politiku zaměstnanosti, zdravotního pojištění a daně z příjmu)</a:t>
            </a:r>
            <a:r>
              <a:rPr lang="cs-CZ" sz="6400" dirty="0">
                <a:latin typeface="Verdana" panose="020B0604030504040204" pitchFamily="34" charset="0"/>
                <a:ea typeface="Verdana" panose="020B0604030504040204" pitchFamily="34" charset="0"/>
              </a:rPr>
              <a:t> </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příjem:</a:t>
            </a:r>
            <a:r>
              <a:rPr lang="cs-CZ" sz="6400" dirty="0">
                <a:latin typeface="Verdana" panose="020B0604030504040204" pitchFamily="34" charset="0"/>
                <a:ea typeface="Verdana" panose="020B0604030504040204" pitchFamily="34" charset="0"/>
              </a:rPr>
              <a:t> ze závislé činnosti, samostatné činnosti, příjmy z nájmu, ostatní příjmy s výjimkou výhry v loterii a sázek, výživné, odchodné, výsluhový příspěvek, starobní důchod, příjmy za práci žáků a studentů z praktického vyučování, dávky nemocenského a důchodového pojištění, podpora v nezaměstnanosti, rodičovský příspěvek pro nárok na přídavek na dítě a pro příspěvek na bydlení, přídavek na dítě u příspěvku na bydlení.</a:t>
            </a:r>
          </a:p>
          <a:p>
            <a:pPr lvl="0" algn="just"/>
            <a:r>
              <a:rPr lang="cs-CZ" sz="6400" b="1" dirty="0">
                <a:solidFill>
                  <a:srgbClr val="C00000"/>
                </a:solidFill>
                <a:latin typeface="Verdana" panose="020B0604030504040204" pitchFamily="34" charset="0"/>
                <a:ea typeface="Verdana" panose="020B0604030504040204" pitchFamily="34" charset="0"/>
              </a:rPr>
              <a:t>ROZHODNÉ OBDOBÍ</a:t>
            </a:r>
          </a:p>
          <a:p>
            <a:pPr lvl="0" algn="just"/>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doba, za kterou se rozhodný příjem zjišťuje - </a:t>
            </a:r>
            <a:r>
              <a:rPr lang="cs-CZ" sz="6400" u="sng" dirty="0">
                <a:solidFill>
                  <a:srgbClr val="000000"/>
                </a:solidFill>
                <a:latin typeface="Verdana" panose="020B0604030504040204" pitchFamily="34" charset="0"/>
                <a:ea typeface="Verdana" panose="020B0604030504040204" pitchFamily="34" charset="0"/>
              </a:rPr>
              <a:t>u přídavku na dítě</a:t>
            </a:r>
            <a:r>
              <a:rPr lang="cs-CZ" sz="6400" dirty="0">
                <a:solidFill>
                  <a:srgbClr val="000000"/>
                </a:solidFill>
                <a:latin typeface="Verdana" panose="020B0604030504040204" pitchFamily="34" charset="0"/>
                <a:ea typeface="Verdana" panose="020B0604030504040204" pitchFamily="34" charset="0"/>
              </a:rPr>
              <a:t> předchozí kalendářní čtvrtletí ► </a:t>
            </a:r>
            <a:r>
              <a:rPr lang="cs-CZ" sz="6400" dirty="0">
                <a:latin typeface="Verdana" panose="020B0604030504040204" pitchFamily="34" charset="0"/>
                <a:ea typeface="Verdana" panose="020B0604030504040204" pitchFamily="34" charset="0"/>
              </a:rPr>
              <a:t>u </a:t>
            </a:r>
            <a:r>
              <a:rPr lang="cs-CZ" sz="6400" u="sng" dirty="0">
                <a:latin typeface="Verdana" panose="020B0604030504040204" pitchFamily="34" charset="0"/>
                <a:ea typeface="Verdana" panose="020B0604030504040204" pitchFamily="34" charset="0"/>
              </a:rPr>
              <a:t>příspěvku na bydlení a u porodného </a:t>
            </a:r>
            <a:r>
              <a:rPr lang="cs-CZ" sz="6400" dirty="0">
                <a:latin typeface="Verdana" panose="020B0604030504040204" pitchFamily="34" charset="0"/>
                <a:ea typeface="Verdana" panose="020B0604030504040204" pitchFamily="34" charset="0"/>
              </a:rPr>
              <a:t>období kalendářního čtvrtletí předcházející kalendářnímu čtvrtletí, v němž vznikl nárok na tyto dávky</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70000"/>
              </a:lnSpc>
            </a:pPr>
            <a:r>
              <a:rPr lang="cs-CZ" sz="6400" b="1" dirty="0">
                <a:solidFill>
                  <a:srgbClr val="C00000"/>
                </a:solidFill>
                <a:latin typeface="Verdana" panose="020B0604030504040204" pitchFamily="34" charset="0"/>
                <a:ea typeface="Verdana" panose="020B0604030504040204" pitchFamily="34" charset="0"/>
              </a:rPr>
              <a:t>RODINA A SPOLEČNĚ POSUZOVANÉ OSOBY</a:t>
            </a:r>
          </a:p>
          <a:p>
            <a:pPr lvl="0" algn="just"/>
            <a:r>
              <a:rPr lang="cs-CZ" sz="6400" dirty="0">
                <a:latin typeface="Verdana" panose="020B0604030504040204" pitchFamily="34" charset="0"/>
                <a:ea typeface="Verdana" panose="020B0604030504040204" pitchFamily="34" charset="0"/>
              </a:rPr>
              <a:t>„Za rodinu se pro účely tohoto zákona (č. 117/1995) považuje oprávněná osoba a společně s ní posuzované osoby, a není-li těchto osob, považuje se za rodinu sama oprávněná osoba. Žádná z osob nemůže být posuzována jako oprávněná osoba nebo jako společně posuzovaná osoba současně ve více rodinách, jde-li o společně posuzované osoby pro účely přídavku na dítě, porodného a rodičovského příspěvku; jestliže je některá z uvedených osob společně posuzována pro účely přídavku na dítě nebo porodného, může být současně posuzována s jinými osobami jako společně posuzovaná pro příspěvek na bydlení podle odstavce 5, jsou-li splněny podmínky pro takový postup.“ Jde o společnou domácnost, kde osoby společně uhrazují náklady na své potřeby.</a:t>
            </a:r>
          </a:p>
          <a:p>
            <a:pPr algn="just"/>
            <a:r>
              <a:rPr lang="cs-CZ" sz="6400" b="1" u="sng" dirty="0">
                <a:latin typeface="Verdana" panose="020B0604030504040204" pitchFamily="34" charset="0"/>
                <a:ea typeface="Verdana" panose="020B0604030504040204" pitchFamily="34" charset="0"/>
              </a:rPr>
              <a:t>Společně posuzovanými osobami </a:t>
            </a:r>
            <a:r>
              <a:rPr lang="cs-CZ" sz="6400" dirty="0">
                <a:latin typeface="Verdana" panose="020B0604030504040204" pitchFamily="34" charset="0"/>
                <a:ea typeface="Verdana" panose="020B0604030504040204" pitchFamily="34" charset="0"/>
              </a:rPr>
              <a:t>jsou následující osoby, pokud s oprávněnou osobou spolu trvale žijí a společně uhrazují náklady na své potřeby: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 a rodiče těchto dětí</a:t>
            </a:r>
            <a:r>
              <a:rPr lang="cs-CZ" sz="6400" dirty="0">
                <a:latin typeface="Verdana" panose="020B0604030504040204" pitchFamily="34" charset="0"/>
                <a:ea typeface="Verdana" panose="020B0604030504040204" pitchFamily="34" charset="0"/>
              </a:rPr>
              <a:t>; za rodiče se považují i osoby, jimž byly nezaopatřené děti svěřeny do péče nahrazující péči rodičů na základě rozhodnutí příslušného orgánu, manžel, partner) rodiče nebo uvedené osoby, vdovec nebo vdova po rodiči nebo uvedené osobě a druh (družka) rodiče nebo uvedené osoby,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manželé, partneři nebo druh a družka</a:t>
            </a:r>
            <a:r>
              <a:rPr lang="cs-CZ" sz="6400" dirty="0">
                <a:latin typeface="Verdana" panose="020B0604030504040204" pitchFamily="34" charset="0"/>
                <a:ea typeface="Verdana" panose="020B0604030504040204" pitchFamily="34" charset="0"/>
              </a:rPr>
              <a:t>, nejde-li o rodiče posuzované podle písmene b),</a:t>
            </a:r>
          </a:p>
          <a:p>
            <a:pPr marL="357188"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r>
              <a:rPr lang="cs-CZ" sz="6400" dirty="0">
                <a:latin typeface="Verdana" panose="020B0604030504040204" pitchFamily="34" charset="0"/>
                <a:ea typeface="Verdana" panose="020B0604030504040204" pitchFamily="34" charset="0"/>
              </a:rPr>
              <a:t> jejich rodiče, pokud jsou nezaopatřenými dětmi a jsou osamělí, a rodiče těchto rodičů</a:t>
            </a:r>
          </a:p>
          <a:p>
            <a:pPr lvl="0"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Za </a:t>
            </a:r>
            <a:r>
              <a:rPr lang="cs-CZ" sz="6400" b="1" dirty="0">
                <a:solidFill>
                  <a:srgbClr val="000000"/>
                </a:solidFill>
                <a:latin typeface="Verdana" panose="020B0604030504040204" pitchFamily="34" charset="0"/>
                <a:ea typeface="Verdana" panose="020B0604030504040204" pitchFamily="34" charset="0"/>
              </a:rPr>
              <a:t>nezaopatřené dítě</a:t>
            </a:r>
            <a:r>
              <a:rPr lang="cs-CZ" sz="6400" dirty="0">
                <a:solidFill>
                  <a:srgbClr val="000000"/>
                </a:solidFill>
                <a:latin typeface="Verdana" panose="020B0604030504040204" pitchFamily="34" charset="0"/>
                <a:ea typeface="Verdana" panose="020B0604030504040204" pitchFamily="34" charset="0"/>
              </a:rPr>
              <a:t> se považuje dítě do skončení povinné školní docházky, nejdéle však do 26. roku věku, jestliže:</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se soustavně připravuje na své budoucí povolání nebo se nemůže soustavně připravovat na budoucí povolání nebo vykonávat výdělečnou činnost pro nemoc nebo úraz;</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 důvodu dlouhodobě nepříznivého stavu je neschopno vykonávat soustavnou výdělečnou činnost.</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 skončení povinné školní docházky se do 18. roku věku považuje za nezaopatřené dítě také dítě, které je vedeno v evidenci úřadu práce jako uchazeč o zaměstnání a nemá nárok na hmotné zabezpečení (např. nesplňuje podmínku, že v posledních 2 letech odpracovalo alespoň 12 měsíců).</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Pozor! Dítě, které je poživatelem invalidního důchodu třetího stupně, nelze považovat za nezaopatřené dítě.</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v SSP</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1700" b="1" dirty="0">
                <a:solidFill>
                  <a:srgbClr val="C00000"/>
                </a:solidFill>
                <a:latin typeface="Verdana" panose="020B0604030504040204" pitchFamily="34" charset="0"/>
                <a:ea typeface="Verdana" panose="020B0604030504040204" pitchFamily="34" charset="0"/>
              </a:rPr>
              <a:t>5 dávek SSP</a:t>
            </a:r>
          </a:p>
          <a:p>
            <a:pPr algn="just"/>
            <a:r>
              <a:rPr lang="cs-CZ" sz="1700" b="1" dirty="0">
                <a:latin typeface="Verdana" panose="020B0604030504040204" pitchFamily="34" charset="0"/>
                <a:ea typeface="Verdana" panose="020B0604030504040204" pitchFamily="34" charset="0"/>
              </a:rPr>
              <a:t>Z hlediska výše příjmu domácnosti jsou děleny na:</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testované – přídavek na dítě, příspěvek na bydlení, porodné (pro nárok se testuje příjem domácnosti)</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netestované - rodičovský příspěvek, pohřebné (nepodléhají testu příjmů domácnosti)</a:t>
            </a:r>
          </a:p>
          <a:p>
            <a:pPr algn="just"/>
            <a:r>
              <a:rPr lang="cs-CZ" sz="1700" b="1" dirty="0">
                <a:latin typeface="Verdana" panose="020B0604030504040204" pitchFamily="34" charset="0"/>
                <a:ea typeface="Verdana" panose="020B0604030504040204" pitchFamily="34" charset="0"/>
              </a:rPr>
              <a:t>Z hlediska periodicity výplat jsou děleny na: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jednorázové – porodné, pohřebné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opakující se – přídavek na dítě, příspěvek na bydlení, rodičovský příspěvek</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opakující se dávky </a:t>
            </a:r>
            <a:r>
              <a:rPr lang="cs-CZ" sz="1700" dirty="0">
                <a:solidFill>
                  <a:srgbClr val="000000"/>
                </a:solidFill>
                <a:latin typeface="Verdana" panose="020B0604030504040204" pitchFamily="34" charset="0"/>
                <a:ea typeface="Verdana" panose="020B0604030504040204" pitchFamily="34" charset="0"/>
              </a:rPr>
              <a:t>se vyplácejí měsíčně, a to po uplynutí kalendářního měsíce, za který náležely; nedosahuje-li dávka částky 100 Kč měsíčně, vyplácí se po uplynutí kalendářního čtvrtletí, za které dávka náležela </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jednorázové dávky </a:t>
            </a:r>
            <a:r>
              <a:rPr lang="cs-CZ" sz="1700" dirty="0">
                <a:solidFill>
                  <a:srgbClr val="000000"/>
                </a:solidFill>
                <a:latin typeface="Verdana" panose="020B0604030504040204" pitchFamily="34" charset="0"/>
                <a:ea typeface="Verdana" panose="020B0604030504040204" pitchFamily="34" charset="0"/>
              </a:rPr>
              <a:t>se vyplácejí nejpozději do konce kalendářního měsíce následujícího po měsíci, v němž byla dávka přiznána</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příjemcem dávky </a:t>
            </a:r>
            <a:r>
              <a:rPr lang="cs-CZ" sz="1700" dirty="0">
                <a:solidFill>
                  <a:srgbClr val="000000"/>
                </a:solidFill>
                <a:latin typeface="Verdana" panose="020B0604030504040204" pitchFamily="34" charset="0"/>
                <a:ea typeface="Verdana" panose="020B0604030504040204" pitchFamily="34" charset="0"/>
              </a:rPr>
              <a:t>je zpravidla oprávněná osoba, tj. osoba, které svědčí nárok z titulu splnění zákonných podmínek; v některých případech však může být příjemce dávky jiná než oprávněná osoba – zákonný zástupce, opatrovník, zvláštní příjemce</a:t>
            </a:r>
          </a:p>
          <a:p>
            <a:pPr marL="285750" indent="-285750" algn="just">
              <a:buSzPct val="45000"/>
              <a:buFont typeface="Wingdings" panose="05000000000000000000" pitchFamily="2" charset="2"/>
              <a:buChar char="Ø"/>
            </a:pPr>
            <a:r>
              <a:rPr lang="cs-CZ" sz="1700" u="sng" dirty="0">
                <a:latin typeface="Verdana" panose="020B0604030504040204" pitchFamily="34" charset="0"/>
                <a:ea typeface="Verdana" panose="020B0604030504040204" pitchFamily="34" charset="0"/>
              </a:rPr>
              <a:t>dávky pěstounské péče</a:t>
            </a:r>
            <a:r>
              <a:rPr lang="cs-CZ" sz="1700" dirty="0">
                <a:latin typeface="Verdana" panose="020B0604030504040204" pitchFamily="34" charset="0"/>
                <a:ea typeface="Verdana" panose="020B0604030504040204" pitchFamily="34" charset="0"/>
              </a:rPr>
              <a:t> (příspěvek při převzetí dítěte, na zakoupení motorového vozidla, příspěvek na úhradu potřeb dítěte, odměna pěstouna) – organizačně jsou vypláceny v rámci systému SSP, nejsou ale formálně upraveny zákonem 117/1995 Sb. o SSP, nýbrž zákonem č. 359/1999 Sb. o sociálně-právní ochraně dětí a Občanským zákoníkem č. 89/2012</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Přídavek na dítě</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80000"/>
              </a:lnSpc>
              <a:tabLst>
                <a:tab pos="447675" algn="l"/>
              </a:tabLst>
              <a:defRPr/>
            </a:pPr>
            <a:r>
              <a:rPr lang="cs-CZ" altLang="cs-CZ" sz="1700" b="1" dirty="0">
                <a:solidFill>
                  <a:srgbClr val="C00000"/>
                </a:solidFill>
                <a:latin typeface="Verdana" panose="020B0604030504040204" pitchFamily="34" charset="0"/>
                <a:ea typeface="Verdana" panose="020B0604030504040204" pitchFamily="34" charset="0"/>
              </a:rPr>
              <a:t>charakteristika dávky</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přídavek na dítě je základní, dlouhodobou dávkou, poskytovanou rodinám s dětmi, která jim pomáhá krýt náklady, spojené s výchovou a výživou nezaopatřených dětí</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základní forma pomoci rodinám s dětmi – rodiče značnou částí svých příjmů zabezpečují potřeby svých dětí a tudíž mají nižší životní úroveň, než domácnosti jednotlivců a bezdětné domácnosti</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jedná se o redistribuci příjmů </a:t>
            </a:r>
            <a:r>
              <a:rPr lang="cs-CZ" altLang="cs-CZ" sz="1700" u="sng" dirty="0">
                <a:latin typeface="Verdana" panose="020B0604030504040204" pitchFamily="34" charset="0"/>
                <a:ea typeface="Verdana" panose="020B0604030504040204" pitchFamily="34" charset="0"/>
              </a:rPr>
              <a:t>od bezdětných rodin k rodinám s dětmi a od </a:t>
            </a:r>
            <a:r>
              <a:rPr lang="cs-CZ" altLang="cs-CZ" sz="1700" u="sng" dirty="0" err="1">
                <a:latin typeface="Verdana" panose="020B0604030504040204" pitchFamily="34" charset="0"/>
                <a:ea typeface="Verdana" panose="020B0604030504040204" pitchFamily="34" charset="0"/>
              </a:rPr>
              <a:t>vysokopříjmových</a:t>
            </a:r>
            <a:r>
              <a:rPr lang="cs-CZ" altLang="cs-CZ" sz="1700" u="sng" dirty="0">
                <a:latin typeface="Verdana" panose="020B0604030504040204" pitchFamily="34" charset="0"/>
                <a:ea typeface="Verdana" panose="020B0604030504040204" pitchFamily="34" charset="0"/>
              </a:rPr>
              <a:t> k nízkopříjmovým rodinám</a:t>
            </a:r>
          </a:p>
          <a:p>
            <a:pPr algn="just">
              <a:lnSpc>
                <a:spcPct val="80000"/>
              </a:lnSpc>
              <a:buFont typeface="Wingdings" panose="05000000000000000000" pitchFamily="2" charset="2"/>
              <a:buChar char="v"/>
              <a:tabLst>
                <a:tab pos="447675" algn="l"/>
              </a:tabLst>
              <a:defRPr/>
            </a:pPr>
            <a:r>
              <a:rPr lang="cs-CZ" altLang="cs-CZ" sz="1700" b="1" dirty="0">
                <a:latin typeface="Verdana" panose="020B0604030504040204" pitchFamily="34" charset="0"/>
                <a:ea typeface="Verdana" panose="020B0604030504040204" pitchFamily="34" charset="0"/>
              </a:rPr>
              <a:t>nárok</a:t>
            </a:r>
            <a:r>
              <a:rPr lang="cs-CZ" altLang="cs-CZ" sz="1700" dirty="0">
                <a:latin typeface="Verdana" panose="020B0604030504040204" pitchFamily="34" charset="0"/>
                <a:ea typeface="Verdana" panose="020B0604030504040204" pitchFamily="34" charset="0"/>
              </a:rPr>
              <a:t> na přídavek na dítě vzniká přímo nezaopatřenému dítěti, které žije v rodině, jejíž rozhodný příjem je nižší než </a:t>
            </a:r>
            <a:r>
              <a:rPr lang="cs-CZ" altLang="cs-CZ" sz="1700" b="1" dirty="0">
                <a:latin typeface="Verdana" panose="020B0604030504040204" pitchFamily="34" charset="0"/>
                <a:ea typeface="Verdana" panose="020B0604030504040204" pitchFamily="34" charset="0"/>
              </a:rPr>
              <a:t>3,4 násobek částky životního minima </a:t>
            </a:r>
            <a:r>
              <a:rPr lang="cs-CZ" altLang="cs-CZ" sz="1700" dirty="0">
                <a:latin typeface="Verdana" panose="020B0604030504040204" pitchFamily="34" charset="0"/>
                <a:ea typeface="Verdana" panose="020B0604030504040204" pitchFamily="34" charset="0"/>
              </a:rPr>
              <a:t>rodiny (před rokem 2001 se jednalo o čtyřnásobek životního minima) – navýšen od 1.1.2023.</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 poskytován ve třech výších podle věku dítěte a dvou výměrách:</a:t>
            </a:r>
          </a:p>
          <a:p>
            <a:pPr algn="just">
              <a:spcBef>
                <a:spcPct val="0"/>
              </a:spcBef>
              <a:tabLst>
                <a:tab pos="447675" algn="l"/>
              </a:tabLst>
              <a:defRPr/>
            </a:pPr>
            <a:r>
              <a:rPr lang="cs-CZ" altLang="cs-CZ" sz="1700" dirty="0">
                <a:latin typeface="Verdana" panose="020B0604030504040204" pitchFamily="34" charset="0"/>
                <a:ea typeface="Verdana" panose="020B0604030504040204" pitchFamily="34" charset="0"/>
              </a:rPr>
              <a:t>	</a:t>
            </a:r>
            <a:r>
              <a:rPr lang="cs-CZ" altLang="cs-CZ" sz="1700" b="1" u="sng" dirty="0">
                <a:effectLst>
                  <a:outerShdw blurRad="38100" dist="38100" dir="2700000" algn="tl">
                    <a:srgbClr val="C0C0C0"/>
                  </a:outerShdw>
                </a:effectLst>
                <a:latin typeface="Verdana" panose="020B0604030504040204" pitchFamily="34" charset="0"/>
                <a:ea typeface="Verdana" panose="020B0604030504040204" pitchFamily="34" charset="0"/>
              </a:rPr>
              <a:t>věk nezaopatřeného dítěte      základní výměra		zvýšená výměra</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do 6  let				830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1330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6 – 15  let				970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1470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15 – 26  let				1080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1580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na zvýšenou výměru mají nárok rodiny, v nichž alespoň jedna ze společně posuzovaných osob má </a:t>
            </a:r>
            <a:r>
              <a:rPr lang="cs-CZ" altLang="cs-CZ" sz="1700" b="1" dirty="0">
                <a:latin typeface="Verdana" panose="020B0604030504040204" pitchFamily="34" charset="0"/>
                <a:ea typeface="Verdana" panose="020B0604030504040204" pitchFamily="34" charset="0"/>
              </a:rPr>
              <a:t>příjem z výdělečné činnosti nebo z dávek, které vycházejí z výdělečné činnosti</a:t>
            </a:r>
            <a:r>
              <a:rPr lang="cs-CZ" altLang="cs-CZ" sz="1700" dirty="0">
                <a:latin typeface="Verdana" panose="020B0604030504040204" pitchFamily="34" charset="0"/>
                <a:ea typeface="Verdana" panose="020B0604030504040204" pitchFamily="34" charset="0"/>
              </a:rPr>
              <a:t> a příjem nahrazují (nemocenské pojištění, důchodové pojištění, podpora v nezaměstnanosti, rodičovský příspěvek, příspěvek na péči).</a:t>
            </a: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pro nárok na dávku se posuzuje příjem za předchozí kalendářní čtvrtletí; (např. při žádosti v červnu – za leden až březen).</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l">
              <a:defRPr/>
            </a:pPr>
            <a:r>
              <a:rPr lang="cs-CZ" sz="1600" b="1" dirty="0">
                <a:solidFill>
                  <a:srgbClr val="C00000"/>
                </a:solidFill>
                <a:latin typeface="Verdana" panose="020B0604030504040204" pitchFamily="34" charset="0"/>
                <a:ea typeface="Verdana" panose="020B0604030504040204" pitchFamily="34" charset="0"/>
              </a:rPr>
              <a:t>Společně posuzované osoby</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společně posuzovanými osobami jsou členové rodiny žijící v jedné domácnosti (manželé, partneři, děti)</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pokud např. otec dítěte s matkou a dítětem nežije v jedné domácnosti - zažádat o vyloučení otce z okruhu společně posuzovaných osob</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prarodiče žijící v bytě se za společně posuzované osoby v případě přídavku na dítě nepovažují</a:t>
            </a:r>
          </a:p>
          <a:p>
            <a:pPr algn="just">
              <a:defRPr/>
            </a:pPr>
            <a:r>
              <a:rPr lang="cs-CZ" sz="1600" b="1" dirty="0">
                <a:solidFill>
                  <a:srgbClr val="C00000"/>
                </a:solidFill>
                <a:latin typeface="Verdana" panose="020B0604030504040204" pitchFamily="34" charset="0"/>
                <a:ea typeface="Verdana" panose="020B0604030504040204" pitchFamily="34" charset="0"/>
              </a:rPr>
              <a:t>Jako příjem se započítávají především tyto</a:t>
            </a:r>
            <a:r>
              <a:rPr lang="cs-CZ" sz="1600" dirty="0">
                <a:solidFill>
                  <a:srgbClr val="C00000"/>
                </a:solidFill>
                <a:latin typeface="Verdana" panose="020B0604030504040204" pitchFamily="34" charset="0"/>
                <a:ea typeface="Verdana" panose="020B0604030504040204" pitchFamily="34" charset="0"/>
              </a:rPr>
              <a: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výplata ze zaměstnání, příjem z podnikání nebo jiné závislé činnosti</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náhrada mzdy – podpora v nezaměstnanosti, nemocenská, ošetřovné, peněžitá pomoc v mateřství, dávky důchodového pojištění, příspěvek na péči o osobu do 18 let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mateřské a rodičovské dávky (rodičovský příspěvek)</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alimenty a výživné</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jiné příjmy (z pronájmu bytu, z investic do majetku nebo do cenných papírů)</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pro nárok na přídavky je rozhodující celkový příjem rodiny - dokládají se příjmy všech osob – tedy nejenom obou rodičů (v případě, že je dítě soudem svěřeno do péče pouze jednoho z rodičů, pak se započítávají příjmy jenom tohoto rodiče) - pokud dítě (například během letních prázdnin)pracuje a má tak vlastní příjem, dokládá se i tento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 případě samostatné výdělečné činnosti se pro účely přídavku na dítě příjem započítá ve výši odpovídající 50 % průměrné měsíční mzdy v národním hospodářství i když je fakticky nižší </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dokud je nezaopatřené dítě zároveň nezletilé, vyplácí se přídavek jeho zákonným zástupcům, pak přímo dítěti (zletilé studující a nezaopatřené dítě (18 – 26 let) podává žádost o přídavek samo)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 pokud je nezletilé nezaopatřené dítě v plném přímém zaopatření ústavu pro péči o děti nebo mládež vyplácí se přímo ústavu</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většina dětí, která má nárok na příspěvky na dítě navštěvuje školu, kromě příjmů se dokládá i potvrzení o studiu, proto se tyto doklady dávají vždy na začátku nového školního roku</a:t>
            </a:r>
          </a:p>
          <a:p>
            <a:pPr algn="just">
              <a:buFont typeface="Wingdings" panose="05000000000000000000" pitchFamily="2" charset="2"/>
              <a:buChar char="v"/>
              <a:defRPr/>
            </a:pPr>
            <a:endParaRPr lang="cs-CZ" sz="1600" dirty="0">
              <a:solidFill>
                <a:schemeClr val="tx1">
                  <a:lumMod val="75000"/>
                  <a:lumOff val="25000"/>
                </a:schemeClr>
              </a:solidFill>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Porodné</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defRPr/>
            </a:pPr>
            <a:r>
              <a:rPr lang="cs-CZ" sz="1700" b="1" dirty="0">
                <a:solidFill>
                  <a:srgbClr val="C00000"/>
                </a:solidFill>
                <a:latin typeface="Verdana" panose="020B0604030504040204" pitchFamily="34" charset="0"/>
                <a:ea typeface="Verdana" panose="020B0604030504040204" pitchFamily="34" charset="0"/>
              </a:rPr>
              <a:t>nárok na porodné</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cílem je jednorázově přispět ke krytí zvýšených nákladů při narození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 porodné mohou žádat ty rodiny, kterým se narodí dítě a současně jejich příjmy nepřesáhnou </a:t>
            </a:r>
            <a:r>
              <a:rPr lang="cs-CZ" sz="1700" b="1" dirty="0">
                <a:latin typeface="Verdana" panose="020B0604030504040204" pitchFamily="34" charset="0"/>
                <a:ea typeface="Verdana" panose="020B0604030504040204" pitchFamily="34" charset="0"/>
              </a:rPr>
              <a:t>2,7 násobek životního minima. </a:t>
            </a:r>
            <a:endParaRPr lang="cs-CZ" sz="1700" dirty="0">
              <a:latin typeface="Verdana" panose="020B0604030504040204" pitchFamily="34" charset="0"/>
              <a:ea typeface="Verdana" panose="020B0604030504040204" pitchFamily="34" charset="0"/>
            </a:endParaRP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ženě, která porodila své první živé dítě, nebo které se současně s prvně narozeným živým dítětem narodilo další živé dítě nebo děti</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jestliže žena, která dítě porodila, zemřela, splnila podmínky nároku na porodné a dávka jí nebo jiné osobě nebyla vyplacena, má na porodné nárok otec dítěte </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na porodné má nárok rovněž osoba, která převzala dítě mladší jednoho roku do trvalé péče nahrazující péči rodičů, za stejných podmínek - nárok na porodné při převzetí dítěte náleží i v případě, že před převzetím dítěte do trvalé péče nahrazující péči rodičů vznikl nárok na porodné matce nebo otci téhož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pouze v případě prvních dvou narozených dětí; na třetí dítě již porodné nenáleží</a:t>
            </a:r>
          </a:p>
          <a:p>
            <a:pPr algn="just">
              <a:defRPr/>
            </a:pPr>
            <a:r>
              <a:rPr lang="cs-CZ" sz="1700" b="1" dirty="0">
                <a:solidFill>
                  <a:srgbClr val="C00000"/>
                </a:solidFill>
                <a:latin typeface="Verdana" panose="020B0604030504040204" pitchFamily="34" charset="0"/>
                <a:ea typeface="Verdana" panose="020B0604030504040204" pitchFamily="34" charset="0"/>
              </a:rPr>
              <a:t>výše porodného</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je stanoveno pevnou částkou:</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13 000 Kč </a:t>
            </a:r>
            <a:r>
              <a:rPr lang="cs-CZ" sz="1700" dirty="0">
                <a:latin typeface="Verdana" panose="020B0604030504040204" pitchFamily="34" charset="0"/>
                <a:ea typeface="Verdana" panose="020B0604030504040204" pitchFamily="34" charset="0"/>
              </a:rPr>
              <a:t>na první živě narozené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10  000 Kč </a:t>
            </a:r>
            <a:r>
              <a:rPr lang="cs-CZ" sz="1700" dirty="0">
                <a:latin typeface="Verdana" panose="020B0604030504040204" pitchFamily="34" charset="0"/>
                <a:ea typeface="Verdana" panose="020B0604030504040204" pitchFamily="34" charset="0"/>
              </a:rPr>
              <a:t>na druhé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23 000 Kč </a:t>
            </a:r>
            <a:r>
              <a:rPr lang="cs-CZ" sz="1700" dirty="0">
                <a:latin typeface="Verdana" panose="020B0604030504040204" pitchFamily="34" charset="0"/>
                <a:ea typeface="Verdana" panose="020B0604030504040204" pitchFamily="34" charset="0"/>
              </a:rPr>
              <a:t>při vícečetném (prvním) porodu</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stejné částky platí i při převzetí dítěte/dětí do péče</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sleduje se průměrný příjem za kalendářní čtvrtletí předcházející kalendářnímu čtvrtletí, ve kterém se dítě narodilo</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jako příjem se počítá nejenom výplata ze zaměstnání, nebo příjmy z podnikání ale i další – podpora v nezaměstnanosti, nemocenské dávky, peněžitá pomoc v mateřství; </a:t>
            </a:r>
            <a:r>
              <a:rPr lang="cs-CZ" sz="1700" u="sng" dirty="0">
                <a:latin typeface="Verdana" panose="020B0604030504040204" pitchFamily="34" charset="0"/>
                <a:ea typeface="Verdana" panose="020B0604030504040204" pitchFamily="34" charset="0"/>
              </a:rPr>
              <a:t>do rozhodného příjmu se nezapočítává rodičovský příspěvek a přídavek na dítě</a:t>
            </a:r>
          </a:p>
          <a:p>
            <a:endParaRPr lang="cs-CZ" dirty="0">
              <a:solidFill>
                <a:schemeClr val="tx1">
                  <a:lumMod val="75000"/>
                  <a:lumOff val="25000"/>
                </a:schemeClr>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bydlení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13184"/>
            <a:ext cx="10701865" cy="562554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příspěvek na bydlení přispívá na krytí nákladů na bydlení rodinám či jednotlivcům s nízkými příjmy; je opakující se dávkou</a:t>
            </a:r>
          </a:p>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jedinou dávkou, u které vznik nároku není podmíněn péčí o nezaopatřené dítě</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testování příjmů</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poskytování příspěvku podléhá testování příjmů rodiny a společně posuzovaných osob a jejich nákladů na bydlení za rozhodné období, kterým je předchozí kalendářní čtvrtletí</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čtvrtletní rozhodné příjmy a náklady na bydlení se odevzdávají pouze dvakrát za rok </a:t>
            </a:r>
            <a:endParaRPr lang="cs-CZ" altLang="cs-CZ" sz="1600"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za společně posuzované osoby se považují všechny osoby, které jsou v témže bytě hlášeny k trvalému pobytu; podmínka, aby spolu trvale žily a společně uhrazovaly náklady na své potřeby, se nevyžaduje</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do rozhodného příjmu rodiny se započítávají příjmy všech společně posuzovaných osob; </a:t>
            </a:r>
            <a:r>
              <a:rPr lang="cs-CZ" altLang="cs-CZ" sz="1600" u="sng" dirty="0">
                <a:latin typeface="Verdana" panose="020B0604030504040204" pitchFamily="34" charset="0"/>
                <a:ea typeface="Verdana" panose="020B0604030504040204" pitchFamily="34" charset="0"/>
              </a:rPr>
              <a:t>za příjem se považují i přídavek na dítě a rodičovský příspěvek  </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nárok na příspěvek</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má vlastník, nájemce bytu nebo podnájemce bytu, který splňuje podmínky:</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náklady na bydlení </a:t>
            </a:r>
            <a:r>
              <a:rPr lang="cs-CZ" altLang="cs-CZ" sz="1600" u="sng" dirty="0">
                <a:latin typeface="Verdana" panose="020B0604030504040204" pitchFamily="34" charset="0"/>
                <a:ea typeface="Verdana" panose="020B0604030504040204" pitchFamily="34" charset="0"/>
              </a:rPr>
              <a:t>přesahují 30% rozhodných příjmů </a:t>
            </a:r>
            <a:r>
              <a:rPr lang="cs-CZ" altLang="cs-CZ" sz="1600" dirty="0">
                <a:latin typeface="Verdana" panose="020B0604030504040204" pitchFamily="34" charset="0"/>
                <a:ea typeface="Verdana" panose="020B0604030504040204" pitchFamily="34" charset="0"/>
              </a:rPr>
              <a:t>(NB&gt; P x 0,3)</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součin rozhodného příjmu v rodině a koeficientu 0,30 </a:t>
            </a:r>
            <a:r>
              <a:rPr lang="cs-CZ" altLang="cs-CZ" sz="1600" u="sng" dirty="0">
                <a:latin typeface="Verdana" panose="020B0604030504040204" pitchFamily="34" charset="0"/>
                <a:ea typeface="Verdana" panose="020B0604030504040204" pitchFamily="34" charset="0"/>
              </a:rPr>
              <a:t>není vyšší než částka tzv. normativních nákladů na bydlení </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náklady na bydlení se stanoví jako průměr za kalendářní čtvrtletí předcházející čtvrtletí, na které se nárok na výplatu dávky prokazuje </a:t>
            </a:r>
            <a:endParaRPr lang="cs-CZ" altLang="cs-CZ" sz="1600" b="1"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1761</TotalTime>
  <Words>5458</Words>
  <Application>Microsoft Office PowerPoint</Application>
  <PresentationFormat>Širokoúhlá obrazovka</PresentationFormat>
  <Paragraphs>274</Paragraphs>
  <Slides>22</Slides>
  <Notes>0</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22</vt:i4>
      </vt:variant>
    </vt:vector>
  </HeadingPairs>
  <TitlesOfParts>
    <vt:vector size="32" baseType="lpstr">
      <vt:lpstr>Arial</vt:lpstr>
      <vt:lpstr>Calibri</vt:lpstr>
      <vt:lpstr>Calibri Light</vt:lpstr>
      <vt:lpstr>Century Gothic</vt:lpstr>
      <vt:lpstr>inherit</vt:lpstr>
      <vt:lpstr>StarSymbol</vt:lpstr>
      <vt:lpstr>Times New Roman</vt:lpstr>
      <vt:lpstr>Verdana</vt:lpstr>
      <vt:lpstr>Wingdings</vt:lpstr>
      <vt:lpstr>Motiv Office</vt:lpstr>
      <vt:lpstr>  9. Státní sociální podpora </vt:lpstr>
      <vt:lpstr>       Charakteristika systému</vt:lpstr>
      <vt:lpstr>       Základní pojmy</vt:lpstr>
      <vt:lpstr>Prezentace aplikace PowerPoint</vt:lpstr>
      <vt:lpstr>       Dávky v SSP</vt:lpstr>
      <vt:lpstr>       Přídavek na dítě</vt:lpstr>
      <vt:lpstr>Prezentace aplikace PowerPoint</vt:lpstr>
      <vt:lpstr>       Porodné</vt:lpstr>
      <vt:lpstr>       Příspěvek na bydlení</vt:lpstr>
      <vt:lpstr>Prezentace aplikace PowerPoint</vt:lpstr>
      <vt:lpstr>Prezentace aplikace PowerPoint</vt:lpstr>
      <vt:lpstr>Prezentace aplikace PowerPoint</vt:lpstr>
      <vt:lpstr>       Rodičovský příspěvek</vt:lpstr>
      <vt:lpstr>Prezentace aplikace PowerPoint</vt:lpstr>
      <vt:lpstr>Prezentace aplikace PowerPoint</vt:lpstr>
      <vt:lpstr>Prezentace aplikace PowerPoint</vt:lpstr>
      <vt:lpstr>Prezentace aplikace PowerPoint</vt:lpstr>
      <vt:lpstr>Prezentace aplikace PowerPoint</vt:lpstr>
      <vt:lpstr>       Pohřebné</vt:lpstr>
      <vt:lpstr>       Náhradní výživné</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120</cp:revision>
  <cp:lastPrinted>2022-02-10T14:00:21Z</cp:lastPrinted>
  <dcterms:created xsi:type="dcterms:W3CDTF">2021-02-09T14:44:12Z</dcterms:created>
  <dcterms:modified xsi:type="dcterms:W3CDTF">2024-04-11T13:47:23Z</dcterms:modified>
</cp:coreProperties>
</file>