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7"/>
  </p:notesMasterIdLst>
  <p:sldIdLst>
    <p:sldId id="403" r:id="rId3"/>
    <p:sldId id="261" r:id="rId4"/>
    <p:sldId id="436" r:id="rId5"/>
    <p:sldId id="267" r:id="rId6"/>
    <p:sldId id="394" r:id="rId7"/>
    <p:sldId id="284" r:id="rId8"/>
    <p:sldId id="435" r:id="rId9"/>
    <p:sldId id="272" r:id="rId10"/>
    <p:sldId id="437" r:id="rId11"/>
    <p:sldId id="337" r:id="rId12"/>
    <p:sldId id="280" r:id="rId13"/>
    <p:sldId id="438" r:id="rId14"/>
    <p:sldId id="439" r:id="rId15"/>
    <p:sldId id="461" r:id="rId16"/>
    <p:sldId id="462" r:id="rId17"/>
    <p:sldId id="440" r:id="rId18"/>
    <p:sldId id="441" r:id="rId19"/>
    <p:sldId id="442" r:id="rId20"/>
    <p:sldId id="463" r:id="rId21"/>
    <p:sldId id="341" r:id="rId22"/>
    <p:sldId id="342" r:id="rId23"/>
    <p:sldId id="404" r:id="rId24"/>
    <p:sldId id="407" r:id="rId25"/>
    <p:sldId id="408" r:id="rId26"/>
    <p:sldId id="409" r:id="rId27"/>
    <p:sldId id="410" r:id="rId28"/>
    <p:sldId id="411" r:id="rId29"/>
    <p:sldId id="413" r:id="rId30"/>
    <p:sldId id="412" r:id="rId31"/>
    <p:sldId id="405" r:id="rId32"/>
    <p:sldId id="406" r:id="rId33"/>
    <p:sldId id="443" r:id="rId34"/>
    <p:sldId id="356" r:id="rId35"/>
    <p:sldId id="357" r:id="rId36"/>
    <p:sldId id="414" r:id="rId37"/>
    <p:sldId id="415" r:id="rId38"/>
    <p:sldId id="416" r:id="rId39"/>
    <p:sldId id="418" r:id="rId40"/>
    <p:sldId id="417" r:id="rId41"/>
    <p:sldId id="419" r:id="rId42"/>
    <p:sldId id="420" r:id="rId43"/>
    <p:sldId id="421" r:id="rId44"/>
    <p:sldId id="422" r:id="rId45"/>
    <p:sldId id="444" r:id="rId46"/>
    <p:sldId id="424" r:id="rId47"/>
    <p:sldId id="426" r:id="rId48"/>
    <p:sldId id="363" r:id="rId49"/>
    <p:sldId id="369" r:id="rId50"/>
    <p:sldId id="431" r:id="rId51"/>
    <p:sldId id="427" r:id="rId52"/>
    <p:sldId id="371" r:id="rId53"/>
    <p:sldId id="428" r:id="rId54"/>
    <p:sldId id="429" r:id="rId55"/>
    <p:sldId id="376" r:id="rId56"/>
    <p:sldId id="445" r:id="rId57"/>
    <p:sldId id="458" r:id="rId58"/>
    <p:sldId id="432" r:id="rId59"/>
    <p:sldId id="384" r:id="rId60"/>
    <p:sldId id="456" r:id="rId61"/>
    <p:sldId id="457" r:id="rId62"/>
    <p:sldId id="434" r:id="rId63"/>
    <p:sldId id="446" r:id="rId64"/>
    <p:sldId id="423" r:id="rId65"/>
    <p:sldId id="393" r:id="rId66"/>
    <p:sldId id="447" r:id="rId67"/>
    <p:sldId id="464" r:id="rId68"/>
    <p:sldId id="287" r:id="rId69"/>
    <p:sldId id="448" r:id="rId70"/>
    <p:sldId id="465" r:id="rId71"/>
    <p:sldId id="466" r:id="rId72"/>
    <p:sldId id="294" r:id="rId73"/>
    <p:sldId id="295" r:id="rId74"/>
    <p:sldId id="450" r:id="rId75"/>
    <p:sldId id="451" r:id="rId76"/>
    <p:sldId id="467" r:id="rId77"/>
    <p:sldId id="452" r:id="rId78"/>
    <p:sldId id="453" r:id="rId79"/>
    <p:sldId id="301" r:id="rId80"/>
    <p:sldId id="304" r:id="rId81"/>
    <p:sldId id="460" r:id="rId82"/>
    <p:sldId id="401" r:id="rId83"/>
    <p:sldId id="454" r:id="rId84"/>
    <p:sldId id="340" r:id="rId85"/>
    <p:sldId id="306" r:id="rId8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0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27.02.2024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27.02.2024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27.02.2024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7" Type="http://schemas.openxmlformats.org/officeDocument/2006/relationships/hyperlink" Target="http://sreview.soc.cas.cz/cs/page/3-formalni-stranka-rukopisu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williams.edu/citing/chicago-author-date" TargetMode="External"/><Relationship Id="rId5" Type="http://schemas.openxmlformats.org/officeDocument/2006/relationships/hyperlink" Target="https://www.chicagomanualofstyle.org/home.html" TargetMode="External"/><Relationship Id="rId4" Type="http://schemas.openxmlformats.org/officeDocument/2006/relationships/hyperlink" Target="https://www.citace.com/Vyklad-CSN-ISO-690-202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2.png"/><Relationship Id="rId7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2.xml"/><Relationship Id="rId10" Type="http://schemas.openxmlformats.org/officeDocument/2006/relationships/slide" Target="slide81.xml"/><Relationship Id="rId4" Type="http://schemas.openxmlformats.org/officeDocument/2006/relationships/slide" Target="slide20.xml"/><Relationship Id="rId9" Type="http://schemas.openxmlformats.org/officeDocument/2006/relationships/slide" Target="slide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apastyle.apa.org/blo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N_EQ3aw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VACN6X2eF0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33.jfif"/><Relationship Id="rId5" Type="http://schemas.openxmlformats.org/officeDocument/2006/relationships/image" Target="../media/image30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3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/index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csudh.edu/citation/apa-7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apastyle.apa.org/blog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D4xaGAcRs" TargetMode="External"/><Relationship Id="rId2" Type="http://schemas.openxmlformats.org/officeDocument/2006/relationships/hyperlink" Target="https://www.youtube.com/watch?v=zeSIXD6y3W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VACN6X2eF0" TargetMode="External"/><Relationship Id="rId4" Type="http://schemas.openxmlformats.org/officeDocument/2006/relationships/hyperlink" Target="https://www.youtube.com/watch?v=_fVv2Jt0o18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owl/research_and_citation/apa_style/apa_style_introduction.html" TargetMode="External"/><Relationship Id="rId3" Type="http://schemas.openxmlformats.org/officeDocument/2006/relationships/hyperlink" Target="https://apastyle.apa.org/" TargetMode="External"/><Relationship Id="rId7" Type="http://schemas.openxmlformats.org/officeDocument/2006/relationships/hyperlink" Target="https://www.youtube.com/watch?v=Gv6_HuCYE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uni.cz/o-univerzite/uredni-deska/plagiatorstvi" TargetMode="External"/><Relationship Id="rId11" Type="http://schemas.openxmlformats.org/officeDocument/2006/relationships/hyperlink" Target="https://media.unisa.edu.au/Play/24409" TargetMode="External"/><Relationship Id="rId5" Type="http://schemas.openxmlformats.org/officeDocument/2006/relationships/hyperlink" Target="https://www.youtube.com/watch?v=Hm0TboOcAuM" TargetMode="External"/><Relationship Id="rId10" Type="http://schemas.openxmlformats.org/officeDocument/2006/relationships/hyperlink" Target="https://www.youtube.com/watch?v=rsN_EQ3awF0" TargetMode="External"/><Relationship Id="rId4" Type="http://schemas.openxmlformats.org/officeDocument/2006/relationships/hyperlink" Target="https://doi.org/10.1037/0000165-000" TargetMode="External"/><Relationship Id="rId9" Type="http://schemas.openxmlformats.org/officeDocument/2006/relationships/hyperlink" Target="https://www.youtube.com/watch?v=zeSIXD6y3W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061616-0E82-454E-90F0-A8916722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978A7412-B9BF-4AA4-A16E-D915716FAF60}"/>
              </a:ext>
            </a:extLst>
          </p:cNvPr>
          <p:cNvSpPr txBox="1">
            <a:spLocks/>
          </p:cNvSpPr>
          <p:nvPr/>
        </p:nvSpPr>
        <p:spPr>
          <a:xfrm>
            <a:off x="336498" y="2733621"/>
            <a:ext cx="8015021" cy="20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Citace a citační software</a:t>
            </a:r>
          </a:p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SPRb1155, SPRn4483</a:t>
            </a:r>
            <a:endParaRPr lang="en-GB"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7BB5C2FE-7BF9-4E08-8E40-7E23D1CC9269}"/>
              </a:ext>
            </a:extLst>
          </p:cNvPr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4</a:t>
            </a:r>
            <a:r>
              <a:rPr lang="cs-CZ" sz="2400" dirty="0">
                <a:solidFill>
                  <a:schemeClr val="dk1"/>
                </a:solidFill>
              </a:rPr>
              <a:t>. 3. 2024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569969-21D4-4BED-9A42-B307DF8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Plagia</a:t>
            </a:r>
            <a:r>
              <a:rPr lang="en-GB" sz="5000" b="1" kern="1200" dirty="0" err="1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rism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876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1479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Příručka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628650" y="4291542"/>
            <a:ext cx="8157172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7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977C-5044-4CB7-9A2E-72D631C2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 použití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3A8E4-C4BC-413B-9B60-E06FD37F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814"/>
            <a:ext cx="7886700" cy="9922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chatbot, umělá inteligence pro automatizovanou komunikaci, generuje odpovědi/texty na základě jiných textů.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9BBBA-40D3-4348-A23D-72EDAA647236}"/>
              </a:ext>
            </a:extLst>
          </p:cNvPr>
          <p:cNvSpPr txBox="1"/>
          <p:nvPr/>
        </p:nvSpPr>
        <p:spPr>
          <a:xfrm>
            <a:off x="628650" y="2900807"/>
            <a:ext cx="749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ALE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podobnosti jiným textům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možné zkreslení faktů, nepřesnosti, neověřené 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jazykové a stylistické chyby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DE9A5-E26C-45C5-883A-7F3E9E650BD9}"/>
              </a:ext>
            </a:extLst>
          </p:cNvPr>
          <p:cNvSpPr txBox="1"/>
          <p:nvPr/>
        </p:nvSpPr>
        <p:spPr>
          <a:xfrm>
            <a:off x="628650" y="6061987"/>
            <a:ext cx="770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Software na rozeznávání textů generovaných chatboty.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446860-CB3C-47C6-B958-ADAF06A69936}"/>
              </a:ext>
            </a:extLst>
          </p:cNvPr>
          <p:cNvSpPr txBox="1"/>
          <p:nvPr/>
        </p:nvSpPr>
        <p:spPr>
          <a:xfrm>
            <a:off x="628650" y="4744132"/>
            <a:ext cx="7709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Využití textu vygenerovaného chatboty bez uvedení této skutečnosti =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12557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43280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40232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7886700" cy="516975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256918" cy="10134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467330-EC46-466E-890C-E67A394E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47" y="2697177"/>
            <a:ext cx="5739147" cy="3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4DA98A72-63FB-4AEB-BC9E-85DC69912C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lang="en-GB"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9421"/>
            <a:ext cx="7886700" cy="51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</a:t>
            </a: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APA style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en-GB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reference list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7" action="ppaction://hlinksldjump"/>
              </a:rPr>
              <a:t>příklady bibliografických citací </a:t>
            </a:r>
            <a:endParaRPr lang="en-GB" sz="3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</a:t>
            </a:r>
            <a:r>
              <a:rPr lang="en-GB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online cvičení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(úkol do 7. 4. 2024)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doporučené zdroje</a:t>
            </a:r>
            <a:endParaRPr lang="en-GB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7EB445FC-876B-4B51-B26B-C9CDA8B8F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6" y="1786823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 style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 </a:t>
            </a:r>
            <a:r>
              <a:rPr kumimoji="0" lang="cs-CZ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102" y="621158"/>
            <a:ext cx="7801247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765" y="3811560"/>
            <a:ext cx="8342811" cy="304643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dobře zpracovaný online návod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DD182-8AFA-4DCA-83DB-A3E790B5F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93" y="1274243"/>
            <a:ext cx="1876425" cy="2409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0D9D18-92A3-4577-8ADC-46E4FF62CE08}"/>
              </a:ext>
            </a:extLst>
          </p:cNvPr>
          <p:cNvSpPr txBox="1"/>
          <p:nvPr/>
        </p:nvSpPr>
        <p:spPr>
          <a:xfrm>
            <a:off x="2656114" y="1436914"/>
            <a:ext cx="626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Psychological Association. </a:t>
            </a:r>
            <a:r>
              <a:rPr lang="cs-CZ" sz="2000" dirty="0"/>
              <a:t>(</a:t>
            </a:r>
            <a:r>
              <a:rPr lang="en-US" sz="2000" dirty="0"/>
              <a:t>2020</a:t>
            </a:r>
            <a:r>
              <a:rPr lang="cs-CZ" sz="2000" dirty="0"/>
              <a:t>). </a:t>
            </a:r>
            <a:r>
              <a:rPr lang="en-US" sz="2000" i="1" dirty="0"/>
              <a:t>Publication manual of the American Psychological Association</a:t>
            </a:r>
            <a:r>
              <a:rPr lang="cs-CZ" sz="2000" i="1" dirty="0"/>
              <a:t> </a:t>
            </a:r>
            <a:r>
              <a:rPr lang="en-US" sz="2000" dirty="0"/>
              <a:t>(7th ed.).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/>
              <a:t>https://doi.org/10.1037/0000165-000</a:t>
            </a:r>
            <a:endParaRPr lang="cs-CZ" sz="2000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kniha dostupná v Knihovně FSS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signatura: B2-1537a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46" y="1260822"/>
            <a:ext cx="8367304" cy="256032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Autor-datum systém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závorce uvádíme příjmení autora, rok vydání a příp. stranu, z které citujeme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jméno autora zmiňujeme přímo v textu, tak v závorce jej již neopakujeme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záznamy v seznamu použité literatury – pokud na něco v textu odkazujeme, musí být odpovídající záznam v seznamu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563E6-4F86-4269-BA26-718D9CB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3729291"/>
            <a:ext cx="6703500" cy="28071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89C381-2CC5-4E97-8DDC-532E525FEE1C}"/>
              </a:ext>
            </a:extLst>
          </p:cNvPr>
          <p:cNvSpPr txBox="1"/>
          <p:nvPr/>
        </p:nvSpPr>
        <p:spPr>
          <a:xfrm>
            <a:off x="628650" y="6536477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44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68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FEF57A1-A7A3-41E6-BF35-B97D4B08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25538"/>
              </p:ext>
            </p:extLst>
          </p:nvPr>
        </p:nvGraphicFramePr>
        <p:xfrm>
          <a:off x="515440" y="2130753"/>
          <a:ext cx="8201842" cy="422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69">
                  <a:extLst>
                    <a:ext uri="{9D8B030D-6E8A-4147-A177-3AD203B41FA5}">
                      <a16:colId xmlns:a16="http://schemas.microsoft.com/office/drawing/2014/main" val="2672228661"/>
                    </a:ext>
                  </a:extLst>
                </a:gridCol>
                <a:gridCol w="1107079">
                  <a:extLst>
                    <a:ext uri="{9D8B030D-6E8A-4147-A177-3AD203B41FA5}">
                      <a16:colId xmlns:a16="http://schemas.microsoft.com/office/drawing/2014/main" val="212258568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4248409797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1601094073"/>
                    </a:ext>
                  </a:extLst>
                </a:gridCol>
              </a:tblGrid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Autor/Organizace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Parenthetical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Narrative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74116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Jeden autor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, 2013)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 (2013)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582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Dva autoři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, 2013)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(2013) </a:t>
                      </a:r>
                      <a:endParaRPr lang="en-GB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0440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Tři a více autorů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>
                          <a:latin typeface="+mn-lt"/>
                          <a:cs typeface="Arial" panose="020B0604020202020204" pitchFamily="34" charset="0"/>
                        </a:rPr>
                        <a:t>Wachs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et al., 2020)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Wachs</a:t>
                      </a:r>
                      <a:r>
                        <a:rPr lang="cs-CZ" dirty="0"/>
                        <a:t> et al. (2020)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146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Kolektivní autor (organizace)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(Oxford university,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Oxford university (2019)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4003"/>
                  </a:ext>
                </a:extLst>
              </a:tr>
              <a:tr h="969147">
                <a:tc>
                  <a:txBody>
                    <a:bodyPr/>
                    <a:lstStyle/>
                    <a:p>
                      <a:r>
                        <a:rPr lang="cs-CZ" dirty="0"/>
                        <a:t>Kolektivní autor (organizace) - použití zkratky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První citace</a:t>
                      </a:r>
                    </a:p>
                    <a:p>
                      <a:endParaRPr lang="cs-CZ" sz="1400" dirty="0"/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Ostatní citace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[APA],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(APA,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(APA,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APA (2019)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9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3914"/>
            <a:ext cx="7886700" cy="68580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210490"/>
            <a:ext cx="8367304" cy="55560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děl od stejného autora/autorů se stejným rokem vydání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záznamu v seznamu literatury za rok vydání doplníme písmeno (a, b, c, atd.), v citaci v textu pak bude uveden rok i s tímto písmenem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2007b)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více autorů, kde by zkrácená citace „et al.“ vypadala úplně stejně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Michelsen, A.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chubarth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citaci v textu – uvedeme tolik autorů, kolik je třeba k rozlišení děl: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Michelsen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16131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5558"/>
            <a:ext cx="7886700" cy="66947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jména autora, uvedeme v závorce název, dlouhé názvy lze zkrátit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v bibliografické citaci v seznamu název práce uveden kurzívou bude i v odkazu v textu název kurzívou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názvy, které nejsou kurzívou (např. názvy článků, kapitol), jsou v odkazu v textu uvedeny v uvozovkách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kniha bez autora: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článek/kapitola bez autora: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v případě, že je dílo podepsané „Anonym“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použijeme toto místo jméno autora, a to jak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literatury, tak v citaci v textu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(Anonym, 2019)</a:t>
            </a:r>
          </a:p>
        </p:txBody>
      </p:sp>
    </p:spTree>
    <p:extLst>
      <p:ext uri="{BB962C8B-B14F-4D97-AF65-F5344CB8AC3E}">
        <p14:creationId xmlns:p14="http://schemas.microsoft.com/office/powerpoint/2010/main" val="324517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Kolektivní autor (organizace)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organizace může být zkrácen,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APA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první citaci v textu je ale nutné uvést obě formy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[APA],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(APA, 2019)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každé další citaci už můžeme uvádět pouze zkrácenou formu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(2019)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nezkracujeme názvy organizací v seznamu použité literatury, zde uvádíme vždy celý název</a:t>
            </a:r>
          </a:p>
        </p:txBody>
      </p:sp>
    </p:spTree>
    <p:extLst>
      <p:ext uri="{BB962C8B-B14F-4D97-AF65-F5344CB8AC3E}">
        <p14:creationId xmlns:p14="http://schemas.microsoft.com/office/powerpoint/2010/main" val="139454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dokumentu není rok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použijeme zkratku „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(no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jak v textu, tak v seznamu použité literatury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GB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Organization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[WHO], 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n.d.)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případně je možné využít českou zkratku „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b.r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 (bez roku)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publikace v tisku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roku vydání uvádíme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lokaci použité informace v rámci zdroje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citujeme z konkrétní části použitého zdroje, uvádíme informaci o této části: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strany, případně rozsah stran, v česky psaném textu zpravidla používáme zkratku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anglicky psaného textu zkratku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jednu stranu a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rozsah stran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pořadí odstavce, číslo sekce, tabulky, paragraf atd.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kapitoly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časový údaj u videa, audia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1994, s. 286-292)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(Novák, 2003, tab. 1)</a:t>
            </a:r>
          </a:p>
        </p:txBody>
      </p:sp>
    </p:spTree>
    <p:extLst>
      <p:ext uri="{BB962C8B-B14F-4D97-AF65-F5344CB8AC3E}">
        <p14:creationId xmlns:p14="http://schemas.microsoft.com/office/powerpoint/2010/main" val="197781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více zdrojů v jedné závorce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seřadíme abecedně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oddělujeme středníkem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2009;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stejného autora/autorů řadíme chronologicky, jméno autora/ů uvedeme jen jednou, poté uvádíme datum vydání jednotlivých děl, oddělujeme je čárkou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2007a, 2009, 2018)</a:t>
            </a:r>
          </a:p>
        </p:txBody>
      </p:sp>
    </p:spTree>
    <p:extLst>
      <p:ext uri="{BB962C8B-B14F-4D97-AF65-F5344CB8AC3E}">
        <p14:creationId xmlns:p14="http://schemas.microsoft.com/office/powerpoint/2010/main" val="6164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8818A8-ED50-4111-A9D1-E90BB2F3094E}"/>
              </a:ext>
            </a:extLst>
          </p:cNvPr>
          <p:cNvSpPr/>
          <p:nvPr/>
        </p:nvSpPr>
        <p:spPr>
          <a:xfrm>
            <a:off x="1619671" y="370869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Cite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Your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Sources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: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When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and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Why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to Cite </a:t>
            </a:r>
            <a:endParaRPr lang="cs-CZ" altLang="cs-CZ" sz="1800" b="1" kern="1200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University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Guelph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McLaughlin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Library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lvl="0" algn="ctr" defTabSz="457200">
              <a:buClrTx/>
              <a:defRPr/>
            </a:pPr>
            <a:endParaRPr lang="cs-CZ" sz="1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2650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(a většinou to možné je!) dohledáme dle uvedených informací (odkazů) originál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19794"/>
            <a:ext cx="8254093" cy="523820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jestliže se opravdu k primárnímu zdroji nemůžeme dostat, použijeme sekundární citaci, např.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Lyon et al. (2014)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textu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1982,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seznamu bude uvedena jen práce 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Lyon et al.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Seznam použité literatury </a:t>
            </a:r>
            <a:b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(Reference list)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uvádíme celé bibliografické citace použitých zdrojů, které obsahují přesné a úplné informace o zdrojích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jednotný styl/formát u všech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je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se skládají ze 4 základních částí: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Kdo to napsal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 to bylo vydáno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to jmenuje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to mohu nalézt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inver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podoba jména – nejprve uvedeme příjmení a až poté za čárku iniciály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jména píšeme přesně tak, jak jsou uvedena v dokumentu, dodržujeme pořadí, v jakém jsou uvedeny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neuvádíme tituly, pozice, hodnost apod.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auto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oddělujeme čárkou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(&amp;)</a:t>
            </a:r>
          </a:p>
          <a:p>
            <a:pPr marL="687600" lvl="2" indent="-230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Clarke, L., &amp; Henwood, M.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3-20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uvádíme všechny autory, oddělujeme čárkou a před poslední jméno přidáme ještě ampersand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 – uvádíme prvních 19 autorů, další vynecháme (místo jejich jmen uvedeme tři tečky) a nakonec zapíšeme posledního autora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editorů, režisérů, producentů apod. se uvádí za jejich jmény role: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McGoldrick, M., Giordano, J., &amp; Garcia-Preto, N.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Forman, M.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7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- organizace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kolektivní 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korporace, vládní agentury, organizace atd.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autor a vydavatel je stejná organizace, tak ji uvádíme jen na místě autora, 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vydavatele vynecháme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bibliografické citaci v seznamu zdrojů uvádíme vždy celý název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citacích v textu můžeme uvádět zkrácenou verzi, za předpokladu, že v první citaci uvedeme obě verze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[APA],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dokumenty bez autora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začíná názvem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(2017). King James Bible Online. https://www.kingjamesbibleonline.org/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1769)</a:t>
            </a:r>
            <a:endParaRPr lang="cs-CZ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(2001). In P.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212).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je v práci přímo místo autora uvedeno „Anonym“, použijeme toto místo jména autora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(2019).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1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 vydání se zapisuje v závorce, za kterou je tečka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uvádíme celé datum, na prvním místě musí být rok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Feb. 25).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Spring).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publikací, které jsou zatím pouze v tisku, uvádíme „in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press).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data vydání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publikací, kde není znám rok vydání, uvádíme zkratku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„n.d.“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která znamená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5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1154"/>
            <a:ext cx="8245385" cy="57868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článků, které jsou zveřejněny zatím jen ve formě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early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atd.), použijeme datum, kdy byl článek zveřejněn online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již známy obě data – publikování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finální datum publikování článku v konkrétním čísle časopisu, použijeme finální datum (datum vydání čísla, do kterého byl článek zařazen)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stažení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retrieval 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dokumentu může časem měnit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pravidelně aktualizovaný dokument na webu); pokud uvádíme datum stažení, uvádíme jej před odkazem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05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</a:t>
            </a:r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quotation)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5616"/>
            <a:ext cx="7886700" cy="554238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krátké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méně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text musí být v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uvozovkách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dlouhé citace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(bez uvozovek)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odsazení 1,25 cm od levého okraje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nutné uvést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celých publikací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názvy knih, zpráv, disertací, diplomových prací, atd.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píšeme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závorce za názvem uvádíme další informace pro identifikaci dokumentu (vydání pokud je jiné než první, číslo zprávy, číslo dílu u vícesvazkových děl apod.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(3rd ed).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educational psychology handbook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 vícesvazkového díla má každý díl svůj vlastní název, uvádíme ho jako podnázev hlavního názvu, píšeme kurzívou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Europe: Vol. 1., Structures and trends in the 1980s.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8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dokumentů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(článek, kapitola v editované knize, příspěvek ve sborníku, apod.)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the changing countryside: The experience of rural Czechs.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Žádný název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dílo nemá žádný název, uvádíme místo názvu popis díla v hranaté závorce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[Map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USA]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komentářů, statusů, apod. místo názvu můžeme uvádět první slova z textu (max. 20 slov)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waves made of stone and trees, layers of mountains stretch out to the horizon from overlooks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[Status update].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pro dohledání/identifikaci dokumentu – např. vydavatel, informace o časopisu, odkaz atd.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jsou různé, zde vždy záleží na typu dokumentu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články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časopisu/novin/blogu atd.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ročník/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v rámci ročníku, rozsah stran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číslo článku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kapitoly z knih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začínají uvozením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„In“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následně uvedeme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knihy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rozsah stran kapitoly, vydavatel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z webu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celého webu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0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 URL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DOI a URL uvádíme ve formě odkazu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(http://...)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uvádět slovy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„Retrieved from“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from“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formát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https://doi.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/….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https://doi.org/10.1007/s12062-017-9217-z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URL a DOI nepíšeme tečku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dokument má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DOI, vždy ho uvádíme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i v případ, že používáme tištěnou verzi dokumentu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známe DOI i URL, uvádíme jen DOI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00" y="2673530"/>
            <a:ext cx="8328551" cy="3914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Winkler, J. (2014).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univerzita.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Brown, S. D., &amp; Lent, R. W. (Eds.). (2013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Career development and counseling: Putting theory and research to work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(2nd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d.). Wiley.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Kenski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Jamieson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 H.,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B. W. (2010).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Oxford University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Kniha s DOI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O'Conner, I., Hughes, M., Turney, D., Wilson, J., &amp;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Setterlund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D. (2006).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Social work and social care practice.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SAGE Publications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https://doi.org/10.4135/9781446279458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900" y="1224513"/>
            <a:ext cx="8018200" cy="1292264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(Datum vydání). </a:t>
            </a:r>
            <a:r>
              <a:rPr lang="cs-CZ" sz="3400" i="1" dirty="0">
                <a:latin typeface="Arial" panose="020B0604020202020204" pitchFamily="34" charset="0"/>
              </a:rPr>
              <a:t>Název knihy </a:t>
            </a:r>
            <a:r>
              <a:rPr lang="cs-CZ" sz="3400" dirty="0">
                <a:latin typeface="Arial" panose="020B0604020202020204" pitchFamily="34" charset="0"/>
              </a:rPr>
              <a:t>(vydání pokud je jiné než první, označení dílu) [formát, upřesnění typu dokumentu pokud je to nutné]. Vydavatel. DOI nebo URL pokud existuje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4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319"/>
            <a:ext cx="8018200" cy="56636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 dostupná v databázi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(název databáze se neuvádí)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uhn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E. (E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(2003).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ournalism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New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hallenges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ractices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Kyzlinková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Pojer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P., &amp;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Veverková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S. (2018).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New forms of employment in the Czech Republic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VÚPSV. http://praha.vupsv.cz/Fulltext/vz_449.pdf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databáze, kde se obměňuje/aktualizuje obsah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5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5485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 (Ed.). (2007).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(Vol. IX., SE-ST).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díla, který má vlastní název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Čech, Z.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Drsný střed Evropy: III. díl, Potlučený lev, aneb, Od monarchie k republice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Daranus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63287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knize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2795450"/>
            <a:ext cx="8087557" cy="3884023"/>
          </a:xfrm>
        </p:spPr>
        <p:txBody>
          <a:bodyPr>
            <a:noAutofit/>
          </a:bodyPr>
          <a:lstStyle/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Bystrom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Gender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Content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Holtz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-Bacha &amp; M. R. Just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Routledge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andbook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(s.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38-48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https://doi.org/10.4324/9781315694504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E., &amp;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M. R.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(2005).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In M.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McGoldrick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Giordano &amp;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Garcia-Preto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(3rd 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s. 269-289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). Guilford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Clarke, L., &amp; Henwood, M. (1997). Great Britain: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arent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as the new norm?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F.-X. Kaufmann (Ed.),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Vol. 1., Structures and trends in the 1980s.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(pp. 155-194). Clarendon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427CD29-0118-4F98-901F-BA91F1A26767}"/>
              </a:ext>
            </a:extLst>
          </p:cNvPr>
          <p:cNvSpPr txBox="1">
            <a:spLocks/>
          </p:cNvSpPr>
          <p:nvPr/>
        </p:nvSpPr>
        <p:spPr>
          <a:xfrm>
            <a:off x="550415" y="1140823"/>
            <a:ext cx="8043170" cy="156754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 kapitoly. (Datum vydání). Název kapitoly. In Editor/editoři (Ed./</a:t>
            </a:r>
            <a:r>
              <a:rPr lang="cs-CZ" sz="4200" dirty="0" err="1">
                <a:latin typeface="Arial" panose="020B0604020202020204" pitchFamily="34" charset="0"/>
              </a:rPr>
              <a:t>Eds</a:t>
            </a:r>
            <a:r>
              <a:rPr lang="cs-CZ" sz="4200" dirty="0">
                <a:latin typeface="Arial" panose="020B0604020202020204" pitchFamily="34" charset="0"/>
              </a:rPr>
              <a:t>.), </a:t>
            </a:r>
            <a:r>
              <a:rPr lang="cs-CZ" sz="4200" i="1" dirty="0">
                <a:latin typeface="Arial" panose="020B0604020202020204" pitchFamily="34" charset="0"/>
              </a:rPr>
              <a:t>Název knihy </a:t>
            </a:r>
            <a:r>
              <a:rPr lang="cs-CZ" sz="4200" dirty="0">
                <a:latin typeface="Arial" panose="020B0604020202020204" pitchFamily="34" charset="0"/>
              </a:rPr>
              <a:t>(vydání, upřesnění dílu, rozsah stran). Vydavatel. DOI nebo URL pokud existuje</a:t>
            </a: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73763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 ve slovníku/encyklopedii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7" y="1367073"/>
            <a:ext cx="8087557" cy="568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P. L. (2007).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G.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(Vol. IX., SE-ST, s. 4417-4420).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Eamand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A. (2009).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(s. 173-175).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Scarecrow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Habit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18, 2020,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http://dictionary.apa.org/habit-regression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(2023, 27. 8.).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Wikipedia.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Zobrazeno 18. září 2023 z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https://cs.wikipedia.org/w/index.php?title=Soci%C3%A1ln%C3%AD_pr%C3%A1ce&amp;oldid=23100814.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zmíněno v textu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přímo v textu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E5F39-8149-4778-816A-0542052C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91" y="1484403"/>
            <a:ext cx="30575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C3C1A-80CC-4C24-AED4-E53443B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71" y="4160792"/>
            <a:ext cx="3057525" cy="1390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CF94AB-02D7-4429-A57C-0C31C34D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04" y="4389392"/>
            <a:ext cx="3019425" cy="1162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272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7886700" cy="1494739"/>
          </a:xfrm>
          <a:solidFill>
            <a:schemeClr val="accent1">
              <a:alpha val="1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(Datum vydání). Název článku. </a:t>
            </a:r>
            <a:r>
              <a:rPr lang="cs-CZ" sz="4000" i="1" dirty="0">
                <a:latin typeface="Arial" panose="020B0604020202020204" pitchFamily="34" charset="0"/>
              </a:rPr>
              <a:t>Název časopisu, ročník </a:t>
            </a:r>
            <a:r>
              <a:rPr lang="cs-CZ" sz="4000" dirty="0">
                <a:latin typeface="Arial" panose="020B0604020202020204" pitchFamily="34" charset="0"/>
              </a:rPr>
              <a:t>(číslo), rozsah stran nebo číslo článku. DOI nebo URL pokud existuje.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22117" y="2959560"/>
            <a:ext cx="7886700" cy="375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s DOI </a:t>
            </a:r>
            <a:r>
              <a:rPr lang="cs-CZ" sz="4000" dirty="0">
                <a:latin typeface="Arial" panose="020B0604020202020204" pitchFamily="34" charset="0"/>
              </a:rPr>
              <a:t>(bez ohledu, zda máte tištěnou nebo e-verzi)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Burri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The future of public service broadcasting: Grim or bright?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(1), 65-70. https://doi.org/10.1177/0267323119898856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Hellman, H., &amp;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Jaakkola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(2012). From aesthetes to reporters: the paradigm shift in arts journalism in Finland.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(6), 783-801.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https://doi.org/10.1177/1464884911431382</a:t>
            </a: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W. (2020). How do adolescents cope with cyberhate? Psychometric properties and socio-demographic differences of a coping with cyberhate scale.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Computers In Human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(March), 1-10. https://doi.org/10.1016/j.chb.2019.106167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5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8" y="1402080"/>
            <a:ext cx="7966711" cy="5455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dirty="0">
                <a:latin typeface="Arial" panose="020B0604020202020204" pitchFamily="34" charset="0"/>
              </a:rPr>
              <a:t>Článek – </a:t>
            </a:r>
            <a:r>
              <a:rPr lang="cs-CZ" sz="4000" b="1" dirty="0">
                <a:latin typeface="Arial" panose="020B0604020202020204" pitchFamily="34" charset="0"/>
              </a:rPr>
              <a:t>více než 20 autorů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(2018). Tools and methods in participatory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Selecting the right tool for the job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Modelling &amp; Software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(November), 232-255. https://doi.org/10.1016/j.envsoft.2018.08.028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Tx/>
              <a:buNone/>
            </a:pPr>
            <a:r>
              <a:rPr lang="cs-CZ" sz="3800" dirty="0">
                <a:latin typeface="Arial" panose="020B0604020202020204" pitchFamily="34" charset="0"/>
              </a:rPr>
              <a:t>Článek – </a:t>
            </a:r>
            <a:r>
              <a:rPr lang="cs-CZ" sz="3800" b="1" dirty="0" err="1">
                <a:latin typeface="Arial" panose="020B0604020202020204" pitchFamily="34" charset="0"/>
              </a:rPr>
              <a:t>advance</a:t>
            </a:r>
            <a:r>
              <a:rPr lang="cs-CZ" sz="3800" b="1" dirty="0">
                <a:latin typeface="Arial" panose="020B0604020202020204" pitchFamily="34" charset="0"/>
              </a:rPr>
              <a:t> online </a:t>
            </a:r>
            <a:r>
              <a:rPr lang="cs-CZ" sz="3800" b="1" dirty="0" err="1">
                <a:latin typeface="Arial" panose="020B0604020202020204" pitchFamily="34" charset="0"/>
              </a:rPr>
              <a:t>publication</a:t>
            </a:r>
            <a:r>
              <a:rPr lang="cs-CZ" sz="3800" b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(není zatím znám ročník, číslo a strany)</a:t>
            </a:r>
            <a:endParaRPr lang="cs-CZ" sz="3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Smutná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cs-CZ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(2023).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 of Children With Incarcerated Parents in Their Own Voice. </a:t>
            </a:r>
            <a:r>
              <a:rPr lang="en-US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Qualitative Social Work</a:t>
            </a:r>
            <a:r>
              <a:rPr lang="cs-CZ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https://doi.org/10.1177/14733250221151030</a:t>
            </a: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tištěný časopis  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Votoupal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Konceptualizace mentálního handicapu v prostředí sociální práce.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 -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20(5), 69-87. </a:t>
            </a:r>
            <a:br>
              <a:rPr lang="cs-CZ" sz="3200" dirty="0"/>
            </a:br>
            <a:endParaRPr lang="cs-CZ"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e-časopis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Bonciu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F. (2019). Impact of the 4</a:t>
            </a:r>
            <a:r>
              <a:rPr lang="en-GB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evolution on the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rder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Romanian Journal of European Affairs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(2), 51–62. http://rjea.ier.gov.ro/wp-content/uploads/2019/11/Art.-3-Florin-Bonciu.pdf</a:t>
            </a:r>
            <a:b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v tisku (in </a:t>
            </a:r>
            <a:r>
              <a:rPr lang="cs-CZ" sz="4000" b="1" dirty="0" err="1">
                <a:latin typeface="Arial" panose="020B0604020202020204" pitchFamily="34" charset="0"/>
              </a:rPr>
              <a:t>press</a:t>
            </a:r>
            <a:r>
              <a:rPr lang="cs-CZ" sz="4000" b="1" dirty="0">
                <a:latin typeface="Arial" panose="020B0604020202020204" pitchFamily="34" charset="0"/>
              </a:rPr>
              <a:t>)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Adolescents’ perceptions of popularity and social preference pressure from parents, friends, and the media.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Youth &amp; Society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5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9" y="36860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57349" y="1056872"/>
            <a:ext cx="8271510" cy="5682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z novin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Smith, H. (2020,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18).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halts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p. 25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Šmíd, M. (2016, 28. listopadu). Média v době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postpravdivé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Hospodářské Noviny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60(229), 13.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Online článek z novin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Wollaston, S. (2020, February 18). The librarian of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Moria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– and other tales of hope from the notorious refugee camp.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The Guardian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https://www.theguardian.com/world/2020/feb/18/librarian-moria-tales-hope-refugee-camp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Článek ze zpravodajského serveru 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BBC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, CNN, Reuters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=&gt; zde se používá formát stejný jako pro příspěvek na webu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L. (2020, February 18).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Why Amazon knows so much about you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BBC News. https://bbc.co.uk/news/extra/CLQYZENMBI/amazon-data</a:t>
            </a:r>
          </a:p>
        </p:txBody>
      </p:sp>
    </p:spTree>
    <p:extLst>
      <p:ext uri="{BB962C8B-B14F-4D97-AF65-F5344CB8AC3E}">
        <p14:creationId xmlns:p14="http://schemas.microsoft.com/office/powerpoint/2010/main" val="1441330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v archívech/databázích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Janků, M. (2008). </a:t>
            </a:r>
            <a:r>
              <a:rPr lang="cs-CZ" sz="36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Magisterská práce,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Archiv závěrečných prací MUNI.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http://is.muni.cz/th/78718/fss_m_a2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Hamilton, S. D. (2013).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Integrity of family: A comparison of two cultures characteristics of family organization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Publication no. 3603869) [Dissertation, The University of the Rockies]. ProQuest Dissertation and Theses. https://search.proquest.com/docview/1471916000/abstract/2C58DA896BD04E1FPQ/10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(č. publikace, pokud je v rámci databáze uděleno) [Typ práce, Název univerzity]. Název databáze nebo archívu. URL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pouze v tištěné podobě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Zůzová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P. (2002).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[Magisterská diplomová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Iliev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V. (1995).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Vztah médií a politických stran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[Diplomová práce]. Karlova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Toland, L. (2008).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Dusting off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onuments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uniments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: Somerset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amilies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, 1610-1750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[Thesis]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Oxford.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[Typ práce]. Název univerzity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4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222170"/>
            <a:ext cx="8241466" cy="3397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Patient Protection and Affordable Care Act, Publ. L. No. 111-148, 124 Stat. 119 (2010). https://www.govinfo.gov/content/pkg/PLAW-111publ148/pdf/PLAW-111publ148.pdf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111/1998 Sb.  o vysokých školách a o změně a doplnění dalších zákonů (zákon o vysokých školách). (1998). https://www.zakonyprolidi.cz/cs/1998-111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Název zákona, číslo zákona.* (Datum vydání). URL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v případě, že číslo zákona je součástí názvu, tak se již za čárku za názvem neuvádí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Pozn.: zákony s komentáři vydané v knižní podobě se citují dle vzoru kniha</a:t>
            </a: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4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a jiné zprávy (</a:t>
            </a:r>
            <a:r>
              <a:rPr lang="cs-CZ" sz="34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022832"/>
            <a:ext cx="8241466" cy="3596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7).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baby-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https://www.who.int/nutrition/publications/infantfeeding/bfhi-national-implementation2017/en/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Polyakova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D. (2019).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disinformation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2.0.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https://www.atlanticcouncil.org/wp-content/uploads/2019/06/Democratic_Defense_Against_Disinformation_2.0.pdf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Mmasa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Mbaula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W. (2016).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case study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report 15/1]. REPOA. http://www.repoa.or.tz/documents/RR_1.16.pdf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vydání). </a:t>
            </a:r>
            <a:r>
              <a:rPr lang="cs-CZ" sz="3800" i="1" dirty="0">
                <a:latin typeface="Arial" panose="020B0604020202020204" pitchFamily="34" charset="0"/>
              </a:rPr>
              <a:t>Název zprávy</a:t>
            </a:r>
            <a:r>
              <a:rPr lang="en-GB" sz="3800" i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(číslo zprávy) [další popis pokud je nutný]. Vydavatel</a:t>
            </a:r>
            <a:r>
              <a:rPr lang="en-GB" sz="3800" dirty="0">
                <a:latin typeface="Arial" panose="020B0604020202020204" pitchFamily="34" charset="0"/>
              </a:rPr>
              <a:t>*</a:t>
            </a:r>
            <a:r>
              <a:rPr lang="cs-CZ" sz="3800" dirty="0">
                <a:latin typeface="Arial" panose="020B0604020202020204" pitchFamily="34" charset="0"/>
              </a:rPr>
              <a:t>. DOI nebo URL pokud existuje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pokud je vydavatel stejný jako autor, vynecháme vydavatele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2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webu, část webu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8" y="3428999"/>
            <a:ext cx="8154381" cy="3429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https://www.muni.cz/o-univerzite/uredni-deska/plagiatorstvi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Brusenbauch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Meislová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Kaniok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P. (2019, October 11).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Brexit scrutiny in the Czech parliament: A game-changer, or business as usual?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UK in a Changing Europe. https://ukandeu.ac.uk/brexit-scrutiny-in-the-czech-parliamnt-a-game-changer-or-business-as-usual/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https://www.who.int/about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88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62899" y="1224511"/>
            <a:ext cx="8241466" cy="2119579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Autor/autoři. (Datum vydání). </a:t>
            </a:r>
            <a:r>
              <a:rPr lang="cs-CZ" sz="4200" i="1" dirty="0">
                <a:latin typeface="Arial" panose="020B0604020202020204" pitchFamily="34" charset="0"/>
              </a:rPr>
              <a:t>Název webové stránky nebo části webu. </a:t>
            </a:r>
            <a:r>
              <a:rPr lang="cs-CZ" sz="4200" dirty="0">
                <a:latin typeface="Arial" panose="020B0604020202020204" pitchFamily="34" charset="0"/>
              </a:rPr>
              <a:t>Název celého webového sídla</a:t>
            </a:r>
            <a:r>
              <a:rPr lang="en-GB" sz="4200" dirty="0">
                <a:latin typeface="Arial" panose="020B0604020202020204" pitchFamily="34" charset="0"/>
              </a:rPr>
              <a:t>*</a:t>
            </a:r>
            <a:r>
              <a:rPr lang="cs-CZ" sz="4200" dirty="0">
                <a:latin typeface="Arial" panose="020B0604020202020204" pitchFamily="34" charset="0"/>
              </a:rPr>
              <a:t>. URL nebo  </a:t>
            </a:r>
            <a:r>
              <a:rPr lang="cs-CZ" sz="4200" dirty="0" err="1">
                <a:latin typeface="Arial" panose="020B0604020202020204" pitchFamily="34" charset="0"/>
              </a:rPr>
              <a:t>Retrieved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Month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Day</a:t>
            </a:r>
            <a:r>
              <a:rPr lang="cs-CZ" sz="4200" dirty="0">
                <a:latin typeface="Arial" panose="020B0604020202020204" pitchFamily="34" charset="0"/>
              </a:rPr>
              <a:t>, </a:t>
            </a:r>
            <a:r>
              <a:rPr lang="cs-CZ" sz="4200" dirty="0" err="1">
                <a:latin typeface="Arial" panose="020B0604020202020204" pitchFamily="34" charset="0"/>
              </a:rPr>
              <a:t>Year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from</a:t>
            </a:r>
            <a:r>
              <a:rPr lang="cs-CZ" sz="4200" dirty="0">
                <a:latin typeface="Arial" panose="020B0604020202020204" pitchFamily="34" charset="0"/>
              </a:rPr>
              <a:t> URL**</a:t>
            </a:r>
            <a:endParaRPr lang="en-GB" sz="4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pokud je autor a název webového sídla stejný, tak název celého webu neuvádíme (viz. první příklad, kdy autor je Masarykova univerzita a název celého webu je také Masarykova univerzita)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54" y="264107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638698"/>
            <a:ext cx="8577943" cy="4219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21).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[Status].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https://www.facebook.com/FSS.MUNI.CZ/posts/10162256008745024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 university.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https://www.facebook.com/MasarykUniversity/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soc. studií [@MUNI_FSS].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25).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Děkan FSS Stanislav Balík má zprávu pro všechny uchazeče o studium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[video]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https://twitter.com/MUNI_FSS/status/1232293145360191488?s=20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12).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author–date citation system to cite references in the text of your #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APAStyle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https://twitter.com/APA_Style/status/1227592306615865346?s=20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profile].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https://twitter.com/apa_style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32854" y="815209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[uživatelské jméno].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příspěvku nebo začátek textu – max. prvních 20 slov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nebo </a:t>
            </a:r>
            <a:r>
              <a:rPr lang="cs-CZ" sz="3800" dirty="0" err="1">
                <a:latin typeface="Arial" panose="020B0604020202020204" pitchFamily="34" charset="0"/>
              </a:rPr>
              <a:t>Retrieved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Month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Day</a:t>
            </a:r>
            <a:r>
              <a:rPr lang="cs-CZ" sz="3800" dirty="0">
                <a:latin typeface="Arial" panose="020B0604020202020204" pitchFamily="34" charset="0"/>
              </a:rPr>
              <a:t>, </a:t>
            </a:r>
            <a:r>
              <a:rPr lang="cs-CZ" sz="3800" dirty="0" err="1">
                <a:latin typeface="Arial" panose="020B0604020202020204" pitchFamily="34" charset="0"/>
              </a:rPr>
              <a:t>Year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from</a:t>
            </a:r>
            <a:r>
              <a:rPr lang="cs-CZ" sz="3800" dirty="0">
                <a:latin typeface="Arial" panose="020B0604020202020204" pitchFamily="34" charset="0"/>
              </a:rPr>
              <a:t> URL*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53196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fráze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172451" cy="5254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neměníme význam!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není v uvozovkách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 studijní materiál (video):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(APA, AMA)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streamovaná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2830286"/>
            <a:ext cx="8577943" cy="3117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TheInHD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(2011, May 1).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https://www.youtube.com/watch?v=j-7j5k8WUek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Sylvan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Paraphrasing and Summarizing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https://vimeo.com/115663453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06955B6A-F3D7-42EE-840C-B3A9C9548EB1}"/>
              </a:ext>
            </a:extLst>
          </p:cNvPr>
          <p:cNvSpPr txBox="1">
            <a:spLocks/>
          </p:cNvSpPr>
          <p:nvPr/>
        </p:nvSpPr>
        <p:spPr>
          <a:xfrm>
            <a:off x="496388" y="1381266"/>
            <a:ext cx="8241466" cy="865545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videa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 </a:t>
            </a:r>
            <a:endParaRPr lang="en-GB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2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248" y="51883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blogu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5" y="2656114"/>
            <a:ext cx="8577943" cy="4014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(2015,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16).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crossword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blog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York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http://wordplay.blogs.nytimes.com/2015/01/26/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Rees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G. (2019,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Hacking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-T.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https://blogs.bl.uk/digital-scholarship/2019/11/hacking-web-maps-t.html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(2019, July 27). Impakt faktor pod palbou kritiky. 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http://metodikahodnoceni.blogspot.com/2019/07/impakt-faktor-pod-palbou-kritiky.html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Komentář k příspěvku na blogu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joachimr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(2019, November 19). We are relying on APA as our university style format - the university is located in Germany (Kassel). So I [Comment on the blog post “The transition to seventh edition APA Style”].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https://apastyle.apa.org/blog/transition-seventh-edition#comment-4694866690</a:t>
            </a:r>
            <a:endParaRPr lang="cs-C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8355DD40-4C76-42BB-ABC4-CE340EFE2C08}"/>
              </a:ext>
            </a:extLst>
          </p:cNvPr>
          <p:cNvSpPr txBox="1">
            <a:spLocks/>
          </p:cNvSpPr>
          <p:nvPr/>
        </p:nvSpPr>
        <p:spPr>
          <a:xfrm>
            <a:off x="585105" y="1207095"/>
            <a:ext cx="8241466" cy="13096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Název příspěvku [Popis formátu/upřesnění pokud je nutné]. </a:t>
            </a:r>
            <a:r>
              <a:rPr lang="cs-CZ" sz="3800" i="1" dirty="0">
                <a:latin typeface="Arial" panose="020B0604020202020204" pitchFamily="34" charset="0"/>
              </a:rPr>
              <a:t>Název blogu/webu</a:t>
            </a:r>
            <a:r>
              <a:rPr lang="cs-CZ" sz="3800" dirty="0">
                <a:latin typeface="Arial" panose="020B0604020202020204" pitchFamily="34" charset="0"/>
              </a:rPr>
              <a:t>. URL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87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09420"/>
            <a:ext cx="7958001" cy="55485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 err="1">
                <a:latin typeface="Arial" panose="020B0604020202020204" pitchFamily="34" charset="0"/>
              </a:rPr>
              <a:t>formá</a:t>
            </a:r>
            <a:r>
              <a:rPr lang="en-GB" sz="3600" dirty="0">
                <a:latin typeface="Arial" panose="020B0604020202020204" pitchFamily="34" charset="0"/>
              </a:rPr>
              <a:t>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seznam vždy začíná na nové stránce</a:t>
            </a:r>
            <a:endParaRPr lang="en-GB" sz="32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doporučeno dvojité řádkování a předsazení prvního řádku o 1,25 cm</a:t>
            </a:r>
            <a:endParaRPr lang="en-GB" sz="3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  <a:endParaRPr lang="cs-CZ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práce bez roku vydání (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.) se řadí před práce s rokem vydání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děl od jednoho autora předchází citacím děl od více autorů, kde je stejný první autor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díla od více autorů, u kterých je stejný první autor, se řadí abecedně dle příjmení dalšího autora</a:t>
            </a:r>
            <a:endParaRPr lang="en-GB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díla od stejného autora/autorů, vydaná ve stejném roce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pro rozlišení děl přidáváme za rok vydání malé písmeno (a, b, c ….), tyto písmena za rokem vydání se vkládají i do citací v textu</a:t>
            </a:r>
            <a:endParaRPr lang="en-GB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398944-6762-4F20-AD39-1034D15A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9901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175657"/>
            <a:ext cx="8010253" cy="5482594"/>
          </a:xfrm>
        </p:spPr>
        <p:txBody>
          <a:bodyPr>
            <a:noAutofit/>
          </a:bodyPr>
          <a:lstStyle/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(2007a).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protiváha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globálním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Nová ekonomie světové politiky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(2007b).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 teorii reflexivní modernizace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(2009).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(2018).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Blok, A.,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&amp; Zhang, J. Y. (2013). Cosmopolitan communities of climate risk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1–21. https://doi.org/10.1111/glob.12001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Grande, E., &amp; Cronin, C. (2007).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 Europe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4C1B7A1-1F13-4577-8E96-300E0633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2547366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65048ECC-B4A0-47A7-8F05-5F8D61765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" y="565353"/>
            <a:ext cx="7048836" cy="4728657"/>
          </a:xfrm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8C5147ED-E5B3-4EE2-8353-F2635F40600C}"/>
              </a:ext>
            </a:extLst>
          </p:cNvPr>
          <p:cNvSpPr txBox="1"/>
          <p:nvPr/>
        </p:nvSpPr>
        <p:spPr>
          <a:xfrm>
            <a:off x="683568" y="564512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12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Souce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University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South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Australia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Library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(2017,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February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9).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 Your References: Tools to Help You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[video]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https://media.unisa.edu.au/Play/24409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94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269</a:t>
            </a:r>
            <a:r>
              <a:rPr lang="en-GB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83236-7DE9-4423-A7B9-2E65DF14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1" y="2401729"/>
            <a:ext cx="6294557" cy="767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60C902-B486-4545-954C-A07AA3CC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4625613"/>
            <a:ext cx="6572292" cy="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65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Wordu,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6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20783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8182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56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zdrojů, které nemají DOI,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18953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(Reference list)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2174"/>
            <a:ext cx="7886700" cy="4865676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na konci práce je seznam použité literatury (Reference list)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seznam obsahuje celé bibliografické citace použitých zdrojů –&gt; přesné a úplné informace o dokumentu, podle kterých je možno dokument dohledat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97A0-2EAB-4300-BC17-71A51078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cvičení – volitelné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7449E-F281-44A5-8D57-CED01E09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 otázek (celkem 42 bodů)</a:t>
            </a:r>
          </a:p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7. 4. 2024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30     bodů (70%)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36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6"/>
            <a:ext cx="7886700" cy="963802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k APA stylu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341121"/>
            <a:ext cx="8516982" cy="532964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APA Style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https://apastyle.apa.org/style-grammar-guidelines/references/examples/index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University (Indiana, USA): návody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University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APA 7th.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https://libguides.csudh.edu/citation/apa-7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5"/>
            <a:ext cx="7886700" cy="112926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- video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515291"/>
            <a:ext cx="8516982" cy="51554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https://www.youtube.com/watch?v=zeSIXD6y3WQ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APA in-text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https://www.youtube.com/watch?v=hhD4xaGAcRs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29).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APA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https://www.youtube.com/watch?v=_fVv2Jt0o18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Wordvice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(APA, AMA).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https://www.youtube.com/watch?v=1VACN6X2eF0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64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3B4F2F62-A07E-4922-ABB3-CF6AAAA20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1"/>
            <a:ext cx="8018961" cy="51262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(n.d.).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 March 26, 2020,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(7th ed.).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https://doi.org/10.1037/0000165-000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(2018, Nov 8).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5"/>
              </a:rPr>
              <a:t>https://www.youtube.com/watch?v=Hm0TboOcAuM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 </a:t>
            </a:r>
            <a:r>
              <a:rPr lang="cs-CZ" dirty="0">
                <a:latin typeface="Arial" panose="020B0604020202020204" pitchFamily="34" charset="0"/>
                <a:hlinkClick r:id="rId6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https://www.youtube.com/watch?v=Gv6_HuCYExM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University.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20, 2020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https://owl.purdue.edu/owl/research_and_citation/apa_style/apa_style_introduction.html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https://www.youtube.com/watch?v=zeSIXD6y3WQ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Guelph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(2022,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9).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why to cite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https://www.youtube.com/watch?v=rsN_EQ3awF0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South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Australia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Library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 (2017,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February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9).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Manage Your References: Tools to Help You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[video]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11"/>
              </a:rPr>
              <a:t>https://media.unisa.edu.au/Play/24409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identifikované a dohledání zdroje, 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polemiky s jinými autory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56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7550</Words>
  <Application>Microsoft Office PowerPoint</Application>
  <PresentationFormat>Předvádění na obrazovce (4:3)</PresentationFormat>
  <Paragraphs>559</Paragraphs>
  <Slides>84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84</vt:i4>
      </vt:variant>
    </vt:vector>
  </HeadingPairs>
  <TitlesOfParts>
    <vt:vector size="91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Prezentace aplikace PowerPoint</vt:lpstr>
      <vt:lpstr>Obsah</vt:lpstr>
      <vt:lpstr>Prezentace aplikace PowerPoint</vt:lpstr>
      <vt:lpstr>Přímá citace (direct quotation)</vt:lpstr>
      <vt:lpstr>Přímá citace – příklady </vt:lpstr>
      <vt:lpstr>Parafráze</vt:lpstr>
      <vt:lpstr>Parafráze – příklady </vt:lpstr>
      <vt:lpstr>Seznam použité literatury (Reference list)</vt:lpstr>
      <vt:lpstr>Proč citujeme?</vt:lpstr>
      <vt:lpstr>Co nemusíme citovat</vt:lpstr>
      <vt:lpstr>Prezentace aplikace PowerPoint</vt:lpstr>
      <vt:lpstr>Plagiátorství</vt:lpstr>
      <vt:lpstr>Formy plagiátorství</vt:lpstr>
      <vt:lpstr>Formy plagiátorství</vt:lpstr>
      <vt:lpstr>A co použití ChatGPT?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APA style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Sekundární citace</vt:lpstr>
      <vt:lpstr>Sekundární citace</vt:lpstr>
      <vt:lpstr>Prezentace aplikace PowerPoint</vt:lpstr>
      <vt:lpstr>Reference list</vt:lpstr>
      <vt:lpstr>Autor – způsob zápisu jmen autorů</vt:lpstr>
      <vt:lpstr>Autor – způsob zápisu jmen autorů</vt:lpstr>
      <vt:lpstr>Autor - organizace </vt:lpstr>
      <vt:lpstr>Autor – dokumenty bez autora</vt:lpstr>
      <vt:lpstr>Datum</vt:lpstr>
      <vt:lpstr>Datum</vt:lpstr>
      <vt:lpstr>Název</vt:lpstr>
      <vt:lpstr>Název</vt:lpstr>
      <vt:lpstr>Zdroj </vt:lpstr>
      <vt:lpstr>DOI a URL</vt:lpstr>
      <vt:lpstr>Prezentace aplikace PowerPoint</vt:lpstr>
      <vt:lpstr>Knihy</vt:lpstr>
      <vt:lpstr>Knihy</vt:lpstr>
      <vt:lpstr>Knihy</vt:lpstr>
      <vt:lpstr>Kapitola v editované knize</vt:lpstr>
      <vt:lpstr>Heslo ve slovníku/encyklopedii</vt:lpstr>
      <vt:lpstr>Článek v časopise</vt:lpstr>
      <vt:lpstr>Článek v časopise</vt:lpstr>
      <vt:lpstr>Článek v časopise</vt:lpstr>
      <vt:lpstr>Článek</vt:lpstr>
      <vt:lpstr>Disertace, diplomové práce – dostupné v archívech/databázích</vt:lpstr>
      <vt:lpstr>Disertace, diplomové práce – dostupné pouze v tištěné podobě</vt:lpstr>
      <vt:lpstr>Zákony</vt:lpstr>
      <vt:lpstr>Výzkumné a jiné zprávy (reports)</vt:lpstr>
      <vt:lpstr>Příspěvek na webu, část webu</vt:lpstr>
      <vt:lpstr>Sociální média</vt:lpstr>
      <vt:lpstr>YouTube, streamovaná videa</vt:lpstr>
      <vt:lpstr>Příspěvek na blogu</vt:lpstr>
      <vt:lpstr>Prezentace aplikace PowerPoint</vt:lpstr>
      <vt:lpstr>Seznam použité literatury</vt:lpstr>
      <vt:lpstr>Seznam použité literatury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Kontrola importovaných citací</vt:lpstr>
      <vt:lpstr>Online cvičení – volitelné</vt:lpstr>
      <vt:lpstr>Doporučené zdroje k APA stylu</vt:lpstr>
      <vt:lpstr>Doporučené zdroje - video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Blanka Farkašová</dc:creator>
  <cp:lastModifiedBy>Blanka Farkašová</cp:lastModifiedBy>
  <cp:revision>542</cp:revision>
  <dcterms:created xsi:type="dcterms:W3CDTF">2019-07-22T10:37:01Z</dcterms:created>
  <dcterms:modified xsi:type="dcterms:W3CDTF">2024-02-27T18:20:22Z</dcterms:modified>
</cp:coreProperties>
</file>