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257" r:id="rId5"/>
    <p:sldId id="489" r:id="rId6"/>
    <p:sldId id="490" r:id="rId7"/>
    <p:sldId id="491" r:id="rId8"/>
    <p:sldId id="492" r:id="rId9"/>
    <p:sldId id="493" r:id="rId10"/>
    <p:sldId id="494" r:id="rId11"/>
    <p:sldId id="496" r:id="rId12"/>
    <p:sldId id="495" r:id="rId13"/>
    <p:sldId id="428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969696"/>
    <a:srgbClr val="008C78"/>
    <a:srgbClr val="4BC8FF"/>
    <a:srgbClr val="0000DC"/>
    <a:srgbClr val="9100DC"/>
    <a:srgbClr val="5AC8AF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46779E-F05A-46CE-94DA-B6B203989146}" v="2" dt="2024-05-08T20:24:28.1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29" autoAdjust="0"/>
    <p:restoredTop sz="95448" autoAdjust="0"/>
  </p:normalViewPr>
  <p:slideViewPr>
    <p:cSldViewPr snapToGrid="0">
      <p:cViewPr varScale="1">
        <p:scale>
          <a:sx n="60" d="100"/>
          <a:sy n="60" d="100"/>
        </p:scale>
        <p:origin x="98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ína Urbániková" userId="d7ebdd4e-8e39-424f-9732-5d391e85bff4" providerId="ADAL" clId="{E8020124-A14B-4DBB-8BC3-FDA824AF48A1}"/>
    <pc:docChg chg="modSld">
      <pc:chgData name="Marína Urbániková" userId="d7ebdd4e-8e39-424f-9732-5d391e85bff4" providerId="ADAL" clId="{E8020124-A14B-4DBB-8BC3-FDA824AF48A1}" dt="2022-05-12T06:35:37.170" v="56" actId="1076"/>
      <pc:docMkLst>
        <pc:docMk/>
      </pc:docMkLst>
      <pc:sldChg chg="modSp mod">
        <pc:chgData name="Marína Urbániková" userId="d7ebdd4e-8e39-424f-9732-5d391e85bff4" providerId="ADAL" clId="{E8020124-A14B-4DBB-8BC3-FDA824AF48A1}" dt="2022-05-12T06:35:37.170" v="56" actId="1076"/>
        <pc:sldMkLst>
          <pc:docMk/>
          <pc:sldMk cId="3176231122" sldId="495"/>
        </pc:sldMkLst>
        <pc:spChg chg="mod">
          <ac:chgData name="Marína Urbániková" userId="d7ebdd4e-8e39-424f-9732-5d391e85bff4" providerId="ADAL" clId="{E8020124-A14B-4DBB-8BC3-FDA824AF48A1}" dt="2022-05-12T06:35:37.170" v="56" actId="1076"/>
          <ac:spMkLst>
            <pc:docMk/>
            <pc:sldMk cId="3176231122" sldId="495"/>
            <ac:spMk id="5" creationId="{749BBA5A-CEE2-F323-371D-37D3818266F8}"/>
          </ac:spMkLst>
        </pc:spChg>
      </pc:sldChg>
    </pc:docChg>
  </pc:docChgLst>
  <pc:docChgLst>
    <pc:chgData name="Marína Urbániková" userId="d7ebdd4e-8e39-424f-9732-5d391e85bff4" providerId="ADAL" clId="{ED46779E-F05A-46CE-94DA-B6B203989146}"/>
    <pc:docChg chg="undo redo custSel addSld modSld">
      <pc:chgData name="Marína Urbániková" userId="d7ebdd4e-8e39-424f-9732-5d391e85bff4" providerId="ADAL" clId="{ED46779E-F05A-46CE-94DA-B6B203989146}" dt="2024-05-08T20:31:00.259" v="418" actId="20577"/>
      <pc:docMkLst>
        <pc:docMk/>
      </pc:docMkLst>
      <pc:sldChg chg="modSp mod">
        <pc:chgData name="Marína Urbániková" userId="d7ebdd4e-8e39-424f-9732-5d391e85bff4" providerId="ADAL" clId="{ED46779E-F05A-46CE-94DA-B6B203989146}" dt="2024-05-08T20:20:06.457" v="17" actId="20577"/>
        <pc:sldMkLst>
          <pc:docMk/>
          <pc:sldMk cId="3586560246" sldId="489"/>
        </pc:sldMkLst>
        <pc:spChg chg="mod">
          <ac:chgData name="Marína Urbániková" userId="d7ebdd4e-8e39-424f-9732-5d391e85bff4" providerId="ADAL" clId="{ED46779E-F05A-46CE-94DA-B6B203989146}" dt="2024-05-08T20:20:06.457" v="17" actId="20577"/>
          <ac:spMkLst>
            <pc:docMk/>
            <pc:sldMk cId="3586560246" sldId="489"/>
            <ac:spMk id="5" creationId="{84F097A7-8C64-D58D-3D48-901B1B3FEF83}"/>
          </ac:spMkLst>
        </pc:spChg>
      </pc:sldChg>
      <pc:sldChg chg="modSp mod">
        <pc:chgData name="Marína Urbániková" userId="d7ebdd4e-8e39-424f-9732-5d391e85bff4" providerId="ADAL" clId="{ED46779E-F05A-46CE-94DA-B6B203989146}" dt="2024-05-08T20:21:18.280" v="27" actId="207"/>
        <pc:sldMkLst>
          <pc:docMk/>
          <pc:sldMk cId="2449643069" sldId="490"/>
        </pc:sldMkLst>
        <pc:spChg chg="mod">
          <ac:chgData name="Marína Urbániková" userId="d7ebdd4e-8e39-424f-9732-5d391e85bff4" providerId="ADAL" clId="{ED46779E-F05A-46CE-94DA-B6B203989146}" dt="2024-05-08T20:21:18.280" v="27" actId="207"/>
          <ac:spMkLst>
            <pc:docMk/>
            <pc:sldMk cId="2449643069" sldId="490"/>
            <ac:spMk id="5" creationId="{749BBA5A-CEE2-F323-371D-37D3818266F8}"/>
          </ac:spMkLst>
        </pc:spChg>
      </pc:sldChg>
      <pc:sldChg chg="modSp mod">
        <pc:chgData name="Marína Urbániková" userId="d7ebdd4e-8e39-424f-9732-5d391e85bff4" providerId="ADAL" clId="{ED46779E-F05A-46CE-94DA-B6B203989146}" dt="2024-05-08T20:22:48.786" v="78" actId="20577"/>
        <pc:sldMkLst>
          <pc:docMk/>
          <pc:sldMk cId="1121549494" sldId="491"/>
        </pc:sldMkLst>
        <pc:spChg chg="mod">
          <ac:chgData name="Marína Urbániková" userId="d7ebdd4e-8e39-424f-9732-5d391e85bff4" providerId="ADAL" clId="{ED46779E-F05A-46CE-94DA-B6B203989146}" dt="2024-05-08T20:22:28.643" v="56" actId="14100"/>
          <ac:spMkLst>
            <pc:docMk/>
            <pc:sldMk cId="1121549494" sldId="491"/>
            <ac:spMk id="4" creationId="{FB72259C-440E-5D98-BDF5-275CFFD5DA23}"/>
          </ac:spMkLst>
        </pc:spChg>
        <pc:spChg chg="mod">
          <ac:chgData name="Marína Urbániková" userId="d7ebdd4e-8e39-424f-9732-5d391e85bff4" providerId="ADAL" clId="{ED46779E-F05A-46CE-94DA-B6B203989146}" dt="2024-05-08T20:22:48.786" v="78" actId="20577"/>
          <ac:spMkLst>
            <pc:docMk/>
            <pc:sldMk cId="1121549494" sldId="491"/>
            <ac:spMk id="5" creationId="{749BBA5A-CEE2-F323-371D-37D3818266F8}"/>
          </ac:spMkLst>
        </pc:spChg>
      </pc:sldChg>
      <pc:sldChg chg="modSp mod">
        <pc:chgData name="Marína Urbániková" userId="d7ebdd4e-8e39-424f-9732-5d391e85bff4" providerId="ADAL" clId="{ED46779E-F05A-46CE-94DA-B6B203989146}" dt="2024-05-08T20:23:45.452" v="110" actId="20577"/>
        <pc:sldMkLst>
          <pc:docMk/>
          <pc:sldMk cId="2005034269" sldId="493"/>
        </pc:sldMkLst>
        <pc:spChg chg="mod">
          <ac:chgData name="Marína Urbániková" userId="d7ebdd4e-8e39-424f-9732-5d391e85bff4" providerId="ADAL" clId="{ED46779E-F05A-46CE-94DA-B6B203989146}" dt="2024-05-08T20:23:45.452" v="110" actId="20577"/>
          <ac:spMkLst>
            <pc:docMk/>
            <pc:sldMk cId="2005034269" sldId="493"/>
            <ac:spMk id="5" creationId="{749BBA5A-CEE2-F323-371D-37D3818266F8}"/>
          </ac:spMkLst>
        </pc:spChg>
      </pc:sldChg>
      <pc:sldChg chg="modSp mod">
        <pc:chgData name="Marína Urbániková" userId="d7ebdd4e-8e39-424f-9732-5d391e85bff4" providerId="ADAL" clId="{ED46779E-F05A-46CE-94DA-B6B203989146}" dt="2024-05-08T20:30:44.546" v="414" actId="179"/>
        <pc:sldMkLst>
          <pc:docMk/>
          <pc:sldMk cId="3904601262" sldId="494"/>
        </pc:sldMkLst>
        <pc:spChg chg="mod">
          <ac:chgData name="Marína Urbániková" userId="d7ebdd4e-8e39-424f-9732-5d391e85bff4" providerId="ADAL" clId="{ED46779E-F05A-46CE-94DA-B6B203989146}" dt="2024-05-08T20:30:44.546" v="414" actId="179"/>
          <ac:spMkLst>
            <pc:docMk/>
            <pc:sldMk cId="3904601262" sldId="494"/>
            <ac:spMk id="5" creationId="{749BBA5A-CEE2-F323-371D-37D3818266F8}"/>
          </ac:spMkLst>
        </pc:spChg>
      </pc:sldChg>
      <pc:sldChg chg="modSp mod">
        <pc:chgData name="Marína Urbániková" userId="d7ebdd4e-8e39-424f-9732-5d391e85bff4" providerId="ADAL" clId="{ED46779E-F05A-46CE-94DA-B6B203989146}" dt="2024-05-08T20:31:00.259" v="418" actId="20577"/>
        <pc:sldMkLst>
          <pc:docMk/>
          <pc:sldMk cId="3176231122" sldId="495"/>
        </pc:sldMkLst>
        <pc:spChg chg="mod">
          <ac:chgData name="Marína Urbániková" userId="d7ebdd4e-8e39-424f-9732-5d391e85bff4" providerId="ADAL" clId="{ED46779E-F05A-46CE-94DA-B6B203989146}" dt="2024-05-08T20:31:00.259" v="418" actId="20577"/>
          <ac:spMkLst>
            <pc:docMk/>
            <pc:sldMk cId="3176231122" sldId="495"/>
            <ac:spMk id="5" creationId="{749BBA5A-CEE2-F323-371D-37D3818266F8}"/>
          </ac:spMkLst>
        </pc:spChg>
      </pc:sldChg>
      <pc:sldChg chg="modSp add mod">
        <pc:chgData name="Marína Urbániková" userId="d7ebdd4e-8e39-424f-9732-5d391e85bff4" providerId="ADAL" clId="{ED46779E-F05A-46CE-94DA-B6B203989146}" dt="2024-05-08T20:24:51.390" v="127" actId="20577"/>
        <pc:sldMkLst>
          <pc:docMk/>
          <pc:sldMk cId="588836543" sldId="496"/>
        </pc:sldMkLst>
        <pc:spChg chg="mod">
          <ac:chgData name="Marína Urbániková" userId="d7ebdd4e-8e39-424f-9732-5d391e85bff4" providerId="ADAL" clId="{ED46779E-F05A-46CE-94DA-B6B203989146}" dt="2024-05-08T20:24:51.390" v="127" actId="20577"/>
          <ac:spMkLst>
            <pc:docMk/>
            <pc:sldMk cId="588836543" sldId="496"/>
            <ac:spMk id="5" creationId="{749BBA5A-CEE2-F323-371D-37D3818266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04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2869989-EB00-4EE7-BCB5-25BDC5BB29F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02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8502" y="2534605"/>
            <a:ext cx="11361600" cy="1171580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Jak napsat závěrečnou esej</a:t>
            </a:r>
          </a:p>
        </p:txBody>
      </p:sp>
    </p:spTree>
    <p:extLst>
      <p:ext uri="{BB962C8B-B14F-4D97-AF65-F5344CB8AC3E}">
        <p14:creationId xmlns:p14="http://schemas.microsoft.com/office/powerpoint/2010/main" val="7475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992" y="784008"/>
            <a:ext cx="10947744" cy="451576"/>
          </a:xfrm>
        </p:spPr>
        <p:txBody>
          <a:bodyPr rtlCol="0"/>
          <a:lstStyle/>
          <a:p>
            <a:pPr rtl="0"/>
            <a:r>
              <a:rPr lang="cs-CZ" dirty="0"/>
              <a:t>Dotazy?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1DD27A47-2842-45AE-9D0D-00C292E66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1647" y="1345882"/>
            <a:ext cx="7591425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31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9D2AB5-48DC-CE5B-B3DC-2285FFC6A9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7FD3D9-735C-D68F-5C89-3DFF638A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4F097A7-8C64-D58D-3D48-901B1B3FE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Úkol: srovnat vybranou oblast českého mediálního systému s jedním nebo vícero zahraničními mediálními systémy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Téma eseje je třeba předem (v dostatečném předstihu) konzultovat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Jedna z podmínek pro absolvování kurzu; 0 až 50 bodů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Ve trojicích</a:t>
            </a:r>
          </a:p>
          <a:p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Deadline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 vložit do Odevzdávárny v 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2. 6. 2024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(neděle)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Rozsah eseje se má pohybovat od 4 500 do 5 500 slov (včetně seznamu literatury, poznámek pod čarou apod.)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560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Smysl - ukázat, že: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85677"/>
            <a:ext cx="11092772" cy="4139998"/>
          </a:xfrm>
        </p:spPr>
        <p:txBody>
          <a:bodyPr/>
          <a:lstStyle/>
          <a:p>
            <a:r>
              <a:rPr lang="cs-CZ" sz="2400" dirty="0"/>
              <a:t>Umíte si zvolit relevantní téma,</a:t>
            </a:r>
          </a:p>
          <a:p>
            <a:r>
              <a:rPr lang="cs-CZ" sz="2400" dirty="0"/>
              <a:t>Umíte jasně formulovat cíl komparace a zdůvodnit její přínos, </a:t>
            </a:r>
          </a:p>
          <a:p>
            <a:r>
              <a:rPr lang="cs-CZ" sz="2400" dirty="0"/>
              <a:t>Máte o tématu dobrý přehled,</a:t>
            </a:r>
          </a:p>
          <a:p>
            <a:r>
              <a:rPr lang="cs-CZ" sz="2400" dirty="0"/>
              <a:t>Umíte zvolit patřičný teoretický rámec pro komparaci a korektně jej aplikovat,</a:t>
            </a:r>
          </a:p>
          <a:p>
            <a:r>
              <a:rPr lang="cs-CZ" sz="2400" dirty="0"/>
              <a:t>Umíte svojí analýzu metodologicky zařadit pod určitý přístup ke komparativnímu výzkumu + identifikovat vhodné případy pro komparaci (a výběr zdůvodnit),</a:t>
            </a:r>
          </a:p>
          <a:p>
            <a:r>
              <a:rPr lang="cs-CZ" sz="2400" dirty="0"/>
              <a:t>Umíte analyzovat podobnosti a odlišnosti, syntetizovat je a vysvětlit,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Umíte tato zjištění zasadit zpětně do zvoleného teoretického rámce, odvodit z nich implikace pro teorii a případně i pro praxi </a:t>
            </a:r>
          </a:p>
        </p:txBody>
      </p:sp>
    </p:spTree>
    <p:extLst>
      <p:ext uri="{BB962C8B-B14F-4D97-AF65-F5344CB8AC3E}">
        <p14:creationId xmlns:p14="http://schemas.microsoft.com/office/powerpoint/2010/main" val="2449643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1472000" cy="451576"/>
          </a:xfrm>
        </p:spPr>
        <p:txBody>
          <a:bodyPr/>
          <a:lstStyle/>
          <a:p>
            <a:r>
              <a:rPr lang="cs-CZ" dirty="0"/>
              <a:t>Struktura (závazná – doporučuji nespekulovat)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85677"/>
            <a:ext cx="11092772" cy="4139998"/>
          </a:xfrm>
        </p:spPr>
        <p:txBody>
          <a:bodyPr/>
          <a:lstStyle/>
          <a:p>
            <a:pPr marL="529200" indent="-45720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Název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dirty="0">
                <a:solidFill>
                  <a:schemeClr val="tx2"/>
                </a:solidFill>
              </a:rPr>
              <a:t>Úvod </a:t>
            </a:r>
          </a:p>
          <a:p>
            <a:pPr marL="627063" indent="-361950"/>
            <a:r>
              <a:rPr lang="cs-CZ" sz="2400" dirty="0"/>
              <a:t>popis tématu a explicitní zdůvodnění jeho důležitosti/významu (akademického i společenského); </a:t>
            </a:r>
          </a:p>
          <a:p>
            <a:pPr marL="627063" indent="-361950"/>
            <a:r>
              <a:rPr lang="cs-CZ" sz="2400" dirty="0"/>
              <a:t>jednoznačné a explicitní stanovení cíle eseje, případně i výzkumné otázky, kterou chcete v eseji zodpovědět (ta ale není povinná); </a:t>
            </a:r>
          </a:p>
          <a:p>
            <a:pPr marL="627063" indent="-361950"/>
            <a:r>
              <a:rPr lang="cs-CZ" sz="2400" dirty="0"/>
              <a:t>popis struktury výkladu;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1549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(závazná)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79351"/>
            <a:ext cx="11092772" cy="4139998"/>
          </a:xfrm>
        </p:spPr>
        <p:txBody>
          <a:bodyPr/>
          <a:lstStyle/>
          <a:p>
            <a:pPr marL="529200" indent="-457200">
              <a:buFont typeface="+mj-lt"/>
              <a:buAutoNum type="arabicPeriod" startAt="3"/>
            </a:pPr>
            <a:r>
              <a:rPr lang="cs-CZ" sz="2400" dirty="0">
                <a:solidFill>
                  <a:schemeClr val="tx2"/>
                </a:solidFill>
              </a:rPr>
              <a:t>Teoreticko-metodologické ukotvení: co, proč a jak srovnáváte?</a:t>
            </a:r>
          </a:p>
          <a:p>
            <a:r>
              <a:rPr lang="cs-CZ" sz="2200" dirty="0"/>
              <a:t>jasná a konkrétní identifikace teoretického rámce (vč. patřičných odkazů na klíčové autory); poučená a v odborné literatuře ukotvená definice klíčových pojmů (např. mediální systém; žurnalistická kultura; nezávislost; svoboda médií; diverzita;…);</a:t>
            </a:r>
          </a:p>
          <a:p>
            <a:r>
              <a:rPr lang="cs-CZ" sz="2200" dirty="0"/>
              <a:t>jasné a věcně korektní metodologické zařazení analýzy pod jeden z designů komparativní analýzy (popis toho, o jaký typ komparativního výzkumu jde); </a:t>
            </a:r>
          </a:p>
          <a:p>
            <a:r>
              <a:rPr lang="cs-CZ" sz="2200" dirty="0"/>
              <a:t>adekvátní výběr komparovaných zemí/systémů/kultur a jeho jasné přesvědčivé zdůvodnění; </a:t>
            </a:r>
          </a:p>
          <a:p>
            <a:r>
              <a:rPr lang="cs-CZ" sz="2200" dirty="0"/>
              <a:t>jasná a přesvědčivá identifikace a definice hlavních kritérií/indikátorů/oblastí srovnávání a zdůvodnění jejich výběru;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4828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(závazná)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85677"/>
            <a:ext cx="11092772" cy="4139998"/>
          </a:xfrm>
        </p:spPr>
        <p:txBody>
          <a:bodyPr/>
          <a:lstStyle/>
          <a:p>
            <a:pPr marL="529200" indent="-457200">
              <a:buFont typeface="+mj-lt"/>
              <a:buAutoNum type="arabicPeriod" startAt="4"/>
            </a:pPr>
            <a:r>
              <a:rPr lang="cs-CZ" sz="2400" dirty="0">
                <a:solidFill>
                  <a:schemeClr val="tx2"/>
                </a:solidFill>
              </a:rPr>
              <a:t>Popis a analýza (hlavní část/jádro eseje): </a:t>
            </a:r>
          </a:p>
          <a:p>
            <a:r>
              <a:rPr lang="cs-CZ" sz="2400" dirty="0"/>
              <a:t>jasný, strukturovaný a přesvědčivý popis hlavních podobností a odlišností ve zvolených oblastech, resp. dle zvolených indikátorů a kritérií; </a:t>
            </a:r>
          </a:p>
          <a:p>
            <a:r>
              <a:rPr lang="cs-CZ" sz="2400" dirty="0"/>
              <a:t>pozor: </a:t>
            </a:r>
            <a:r>
              <a:rPr lang="cs-CZ" sz="2400" dirty="0">
                <a:solidFill>
                  <a:schemeClr val="accent2"/>
                </a:solidFill>
              </a:rPr>
              <a:t>není účelem za sebou řadit individuální popisy srovnávaných zemí</a:t>
            </a:r>
            <a:r>
              <a:rPr lang="cs-CZ" sz="2400" dirty="0"/>
              <a:t>, snažte se text od začátku stavět komparativně a srovnávat průběžně, dle stanovených indikátorů</a:t>
            </a:r>
          </a:p>
          <a:p>
            <a:r>
              <a:rPr lang="cs-CZ" sz="2400" dirty="0"/>
              <a:t>samotná </a:t>
            </a:r>
            <a:r>
              <a:rPr lang="cs-CZ" sz="2400" dirty="0">
                <a:solidFill>
                  <a:schemeClr val="accent2"/>
                </a:solidFill>
              </a:rPr>
              <a:t>komparace musí být jádrem textu</a:t>
            </a:r>
            <a:r>
              <a:rPr lang="cs-CZ" sz="2400" dirty="0"/>
              <a:t>, ne ornamentem na konci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5034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(závazná)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85677"/>
            <a:ext cx="11092772" cy="4139998"/>
          </a:xfrm>
        </p:spPr>
        <p:txBody>
          <a:bodyPr/>
          <a:lstStyle/>
          <a:p>
            <a:pPr marL="529200" indent="-457200">
              <a:buFont typeface="+mj-lt"/>
              <a:buAutoNum type="arabicPeriod" startAt="5"/>
            </a:pPr>
            <a:r>
              <a:rPr lang="cs-CZ" sz="2400" dirty="0">
                <a:solidFill>
                  <a:schemeClr val="tx2"/>
                </a:solidFill>
              </a:rPr>
              <a:t>Závěrečné shrnutí hlavních bodů a zjištění: </a:t>
            </a:r>
          </a:p>
          <a:p>
            <a:pPr marL="989013" indent="-446088">
              <a:buFont typeface="+mj-lt"/>
              <a:buAutoNum type="alphaUcPeriod"/>
            </a:pPr>
            <a:r>
              <a:rPr lang="cs-CZ" sz="2400" dirty="0"/>
              <a:t>pokus o </a:t>
            </a:r>
            <a:r>
              <a:rPr lang="cs-CZ" sz="2400" dirty="0">
                <a:solidFill>
                  <a:srgbClr val="FF0000"/>
                </a:solidFill>
              </a:rPr>
              <a:t>vysvětlení</a:t>
            </a:r>
            <a:r>
              <a:rPr lang="cs-CZ" sz="2400" dirty="0"/>
              <a:t> identifikovaných podobností a odlišností; </a:t>
            </a:r>
          </a:p>
          <a:p>
            <a:pPr marL="989013" indent="-446088">
              <a:buFont typeface="+mj-lt"/>
              <a:buAutoNum type="alphaUcPeriod"/>
            </a:pPr>
            <a:r>
              <a:rPr lang="cs-CZ" sz="2400" dirty="0"/>
              <a:t>interpretace zjištění z pohledu výchozího teoretického rámce + implikace pro tento </a:t>
            </a:r>
            <a:r>
              <a:rPr lang="cs-CZ" sz="2400" dirty="0">
                <a:solidFill>
                  <a:srgbClr val="FF0000"/>
                </a:solidFill>
              </a:rPr>
              <a:t>teoretický rámec </a:t>
            </a:r>
            <a:r>
              <a:rPr lang="cs-CZ" sz="2400" dirty="0"/>
              <a:t>(co pro něj z Vaší práce vyplývá? funguje, nefunguje, v čem, proč asi, jak jej navrhujete změnit?)</a:t>
            </a:r>
          </a:p>
          <a:p>
            <a:pPr marL="989013" indent="-446088">
              <a:buNone/>
              <a:tabLst>
                <a:tab pos="542925" algn="l"/>
              </a:tabLst>
            </a:pPr>
            <a:r>
              <a:rPr lang="cs-CZ" sz="2400" dirty="0"/>
              <a:t>	</a:t>
            </a:r>
            <a:r>
              <a:rPr lang="cs-CZ" sz="2400" u="sng" dirty="0"/>
              <a:t>A/NEBO </a:t>
            </a:r>
          </a:p>
          <a:p>
            <a:pPr marL="989013" indent="-446088">
              <a:buNone/>
              <a:tabLst>
                <a:tab pos="542925" algn="l"/>
              </a:tabLst>
            </a:pPr>
            <a:r>
              <a:rPr lang="cs-CZ" sz="2400" dirty="0">
                <a:solidFill>
                  <a:srgbClr val="FF0000"/>
                </a:solidFill>
              </a:rPr>
              <a:t>	implikace pro praxi </a:t>
            </a:r>
            <a:r>
              <a:rPr lang="cs-CZ" sz="2400" dirty="0"/>
              <a:t>(doporučení, návrh změn)</a:t>
            </a:r>
          </a:p>
          <a:p>
            <a:pPr marL="989013" indent="-446088">
              <a:buFont typeface="+mj-lt"/>
              <a:buAutoNum type="alphaUcPeriod" startAt="3"/>
            </a:pPr>
            <a:r>
              <a:rPr lang="cs-CZ" sz="2400" dirty="0"/>
              <a:t>případně otázky a náměty na další výzkum (nepovinné)</a:t>
            </a:r>
          </a:p>
        </p:txBody>
      </p:sp>
    </p:spTree>
    <p:extLst>
      <p:ext uri="{BB962C8B-B14F-4D97-AF65-F5344CB8AC3E}">
        <p14:creationId xmlns:p14="http://schemas.microsoft.com/office/powerpoint/2010/main" val="3904601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(závazná)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85677"/>
            <a:ext cx="11092772" cy="4139998"/>
          </a:xfrm>
        </p:spPr>
        <p:txBody>
          <a:bodyPr/>
          <a:lstStyle/>
          <a:p>
            <a:pPr marL="529200" indent="-457200">
              <a:buFont typeface="+mj-lt"/>
              <a:buAutoNum type="arabicPeriod" startAt="6"/>
            </a:pPr>
            <a:r>
              <a:rPr lang="cs-CZ" sz="2400" dirty="0">
                <a:solidFill>
                  <a:schemeClr val="tx2"/>
                </a:solidFill>
              </a:rPr>
              <a:t>Seznam zdrojů a literatury</a:t>
            </a:r>
          </a:p>
          <a:p>
            <a:r>
              <a:rPr lang="cs-CZ" sz="2400" dirty="0"/>
              <a:t>akademické zdroje (knihy, vědecké články atd.)! </a:t>
            </a:r>
          </a:p>
          <a:p>
            <a:r>
              <a:rPr lang="cs-CZ" sz="2400" dirty="0"/>
              <a:t>odkazy na běžnou žurnalistickou produkci (články, rozhovory), Wikipedii apod. (bez adekvátního zdůvodnění) se důrazně nedoporučují (poznámky z přednášek výjimečně) </a:t>
            </a:r>
          </a:p>
          <a:p>
            <a:r>
              <a:rPr lang="cs-CZ" sz="2400" dirty="0"/>
              <a:t>korektní citace a odkazy na literaturu </a:t>
            </a:r>
          </a:p>
        </p:txBody>
      </p:sp>
    </p:spTree>
    <p:extLst>
      <p:ext uri="{BB962C8B-B14F-4D97-AF65-F5344CB8AC3E}">
        <p14:creationId xmlns:p14="http://schemas.microsoft.com/office/powerpoint/2010/main" val="588836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72BFD-5F6E-56FE-74D6-A913BC31EB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72259C-440E-5D98-BDF5-275CFFD5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problémy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49BBA5A-CEE2-F323-371D-37D38182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68719"/>
            <a:ext cx="11327526" cy="4139998"/>
          </a:xfrm>
        </p:spPr>
        <p:txBody>
          <a:bodyPr/>
          <a:lstStyle/>
          <a:p>
            <a:r>
              <a:rPr lang="cs-CZ" sz="2200" dirty="0"/>
              <a:t>Nerespektování zadání (vlastní struktura, vynechané části…)</a:t>
            </a:r>
          </a:p>
          <a:p>
            <a:r>
              <a:rPr lang="cs-CZ" sz="2200" dirty="0"/>
              <a:t>Slabé/nelogické teoretické a metodologické ukotvení; styl „povinná jízda“</a:t>
            </a:r>
          </a:p>
          <a:p>
            <a:r>
              <a:rPr lang="cs-CZ" sz="2200" dirty="0"/>
              <a:t>Zdlouhavé popisy + málo analýzy a komparace + malá snaha o vysvětlení zjištění</a:t>
            </a:r>
          </a:p>
          <a:p>
            <a:r>
              <a:rPr lang="cs-CZ" sz="2200" b="1" dirty="0">
                <a:solidFill>
                  <a:srgbClr val="FF0000"/>
                </a:solidFill>
              </a:rPr>
              <a:t>Chybějící závěrečná koncovka: co jste zjistili, k čemu je to dobré, jaký to má širší význam?   </a:t>
            </a:r>
          </a:p>
          <a:p>
            <a:r>
              <a:rPr lang="cs-CZ" sz="2200" dirty="0"/>
              <a:t>Slabá práce se zdroji a daty – základem je důkladná rešerše!</a:t>
            </a:r>
          </a:p>
          <a:p>
            <a:r>
              <a:rPr lang="cs-CZ" sz="2200" dirty="0"/>
              <a:t>Používání zdrojů, které nelze považovat za odborné</a:t>
            </a:r>
          </a:p>
          <a:p>
            <a:r>
              <a:rPr lang="cs-CZ" sz="2200" dirty="0"/>
              <a:t>Nedbalé odkazování na zdroje; zmíním autora/výzkum/studii, příp. napíšu, že „výzkumy ukazují“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→ musí následovat odkaz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Nedbalé zdůvodňování/</a:t>
            </a:r>
            <a:r>
              <a:rPr 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zdrojování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faktických nebo hodnotících tvrzení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762311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22F48A-5061-4090-AFEA-27377F7667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636D4E-5DFC-4BF2-93FD-FE904F475B09}">
  <ds:schemaRefs>
    <ds:schemaRef ds:uri="http://purl.org/dc/terms/"/>
    <ds:schemaRef ds:uri="http://schemas.openxmlformats.org/package/2006/metadata/core-properties"/>
    <ds:schemaRef ds:uri="317fa241-dc0d-4a19-bd23-9d6e79d0e5e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D0E0EF-E5BC-453B-AD23-C93BA9660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1799</TotalTime>
  <Words>663</Words>
  <Application>Microsoft Office PowerPoint</Application>
  <PresentationFormat>Širokoúhlá obrazovka</PresentationFormat>
  <Paragraphs>65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Jak napsat závěrečnou esej</vt:lpstr>
      <vt:lpstr>Zadání v ISu</vt:lpstr>
      <vt:lpstr>Smysl - ukázat, že:</vt:lpstr>
      <vt:lpstr>Struktura (závazná – doporučuji nespekulovat)</vt:lpstr>
      <vt:lpstr>Struktura (závazná)</vt:lpstr>
      <vt:lpstr>Struktura (závazná)</vt:lpstr>
      <vt:lpstr>Struktura (závazná)</vt:lpstr>
      <vt:lpstr>Struktura (závazná)</vt:lpstr>
      <vt:lpstr>Nejčastější problémy</vt:lpstr>
      <vt:lpstr>Dotazy?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Marína Urbániková</cp:lastModifiedBy>
  <cp:revision>173</cp:revision>
  <cp:lastPrinted>1601-01-01T00:00:00Z</cp:lastPrinted>
  <dcterms:created xsi:type="dcterms:W3CDTF">2019-03-14T22:52:21Z</dcterms:created>
  <dcterms:modified xsi:type="dcterms:W3CDTF">2024-05-08T20:31:06Z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