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7" r:id="rId5"/>
    <p:sldId id="431" r:id="rId6"/>
    <p:sldId id="327" r:id="rId7"/>
    <p:sldId id="424" r:id="rId8"/>
    <p:sldId id="425" r:id="rId9"/>
    <p:sldId id="426" r:id="rId10"/>
    <p:sldId id="429" r:id="rId11"/>
    <p:sldId id="366" r:id="rId12"/>
    <p:sldId id="427" r:id="rId13"/>
    <p:sldId id="430" r:id="rId14"/>
    <p:sldId id="428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969696"/>
    <a:srgbClr val="008C78"/>
    <a:srgbClr val="4BC8FF"/>
    <a:srgbClr val="0000DC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A5704-A76C-4A8F-A957-8A6F3444ADE1}" v="1" dt="2024-02-20T16:53:19.6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448" autoAdjust="0"/>
  </p:normalViewPr>
  <p:slideViewPr>
    <p:cSldViewPr snapToGrid="0">
      <p:cViewPr varScale="1">
        <p:scale>
          <a:sx n="60" d="100"/>
          <a:sy n="60" d="100"/>
        </p:scale>
        <p:origin x="98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na Urbániková" userId="d7ebdd4e-8e39-424f-9732-5d391e85bff4" providerId="ADAL" clId="{2F7A5704-A76C-4A8F-A957-8A6F3444ADE1}"/>
    <pc:docChg chg="custSel addSld delSld modSld">
      <pc:chgData name="Marína Urbániková" userId="d7ebdd4e-8e39-424f-9732-5d391e85bff4" providerId="ADAL" clId="{2F7A5704-A76C-4A8F-A957-8A6F3444ADE1}" dt="2024-02-22T07:46:21.251" v="246" actId="20577"/>
      <pc:docMkLst>
        <pc:docMk/>
      </pc:docMkLst>
      <pc:sldChg chg="modSp mod">
        <pc:chgData name="Marína Urbániková" userId="d7ebdd4e-8e39-424f-9732-5d391e85bff4" providerId="ADAL" clId="{2F7A5704-A76C-4A8F-A957-8A6F3444ADE1}" dt="2024-02-20T17:00:01.706" v="143" actId="20577"/>
        <pc:sldMkLst>
          <pc:docMk/>
          <pc:sldMk cId="1428222606" sldId="327"/>
        </pc:sldMkLst>
        <pc:spChg chg="mod">
          <ac:chgData name="Marína Urbániková" userId="d7ebdd4e-8e39-424f-9732-5d391e85bff4" providerId="ADAL" clId="{2F7A5704-A76C-4A8F-A957-8A6F3444ADE1}" dt="2024-02-20T17:00:01.706" v="143" actId="20577"/>
          <ac:spMkLst>
            <pc:docMk/>
            <pc:sldMk cId="1428222606" sldId="327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2F7A5704-A76C-4A8F-A957-8A6F3444ADE1}" dt="2024-02-20T17:01:15.759" v="163"/>
        <pc:sldMkLst>
          <pc:docMk/>
          <pc:sldMk cId="814366137" sldId="366"/>
        </pc:sldMkLst>
        <pc:spChg chg="mod">
          <ac:chgData name="Marína Urbániková" userId="d7ebdd4e-8e39-424f-9732-5d391e85bff4" providerId="ADAL" clId="{2F7A5704-A76C-4A8F-A957-8A6F3444ADE1}" dt="2024-02-20T17:01:15.759" v="163"/>
          <ac:spMkLst>
            <pc:docMk/>
            <pc:sldMk cId="814366137" sldId="366"/>
            <ac:spMk id="3" creationId="{00000000-0000-0000-0000-000000000000}"/>
          </ac:spMkLst>
        </pc:spChg>
      </pc:sldChg>
      <pc:sldChg chg="del">
        <pc:chgData name="Marína Urbániková" userId="d7ebdd4e-8e39-424f-9732-5d391e85bff4" providerId="ADAL" clId="{2F7A5704-A76C-4A8F-A957-8A6F3444ADE1}" dt="2024-02-20T16:53:42.445" v="7" actId="47"/>
        <pc:sldMkLst>
          <pc:docMk/>
          <pc:sldMk cId="1117966594" sldId="393"/>
        </pc:sldMkLst>
      </pc:sldChg>
      <pc:sldChg chg="modSp mod">
        <pc:chgData name="Marína Urbániková" userId="d7ebdd4e-8e39-424f-9732-5d391e85bff4" providerId="ADAL" clId="{2F7A5704-A76C-4A8F-A957-8A6F3444ADE1}" dt="2024-02-20T16:55:04.362" v="21" actId="20577"/>
        <pc:sldMkLst>
          <pc:docMk/>
          <pc:sldMk cId="3136498392" sldId="424"/>
        </pc:sldMkLst>
        <pc:spChg chg="mod">
          <ac:chgData name="Marína Urbániková" userId="d7ebdd4e-8e39-424f-9732-5d391e85bff4" providerId="ADAL" clId="{2F7A5704-A76C-4A8F-A957-8A6F3444ADE1}" dt="2024-02-20T16:55:04.362" v="21" actId="20577"/>
          <ac:spMkLst>
            <pc:docMk/>
            <pc:sldMk cId="3136498392" sldId="424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2F7A5704-A76C-4A8F-A957-8A6F3444ADE1}" dt="2024-02-20T16:56:41.255" v="53" actId="790"/>
        <pc:sldMkLst>
          <pc:docMk/>
          <pc:sldMk cId="3781274964" sldId="425"/>
        </pc:sldMkLst>
        <pc:spChg chg="mod">
          <ac:chgData name="Marína Urbániková" userId="d7ebdd4e-8e39-424f-9732-5d391e85bff4" providerId="ADAL" clId="{2F7A5704-A76C-4A8F-A957-8A6F3444ADE1}" dt="2024-02-20T16:56:41.255" v="53" actId="790"/>
          <ac:spMkLst>
            <pc:docMk/>
            <pc:sldMk cId="3781274964" sldId="425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2F7A5704-A76C-4A8F-A957-8A6F3444ADE1}" dt="2024-02-20T16:58:02.786" v="73" actId="21"/>
        <pc:sldMkLst>
          <pc:docMk/>
          <pc:sldMk cId="3572485170" sldId="426"/>
        </pc:sldMkLst>
        <pc:spChg chg="mod">
          <ac:chgData name="Marína Urbániková" userId="d7ebdd4e-8e39-424f-9732-5d391e85bff4" providerId="ADAL" clId="{2F7A5704-A76C-4A8F-A957-8A6F3444ADE1}" dt="2024-02-20T16:58:02.786" v="73" actId="21"/>
          <ac:spMkLst>
            <pc:docMk/>
            <pc:sldMk cId="3572485170" sldId="426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2F7A5704-A76C-4A8F-A957-8A6F3444ADE1}" dt="2024-02-20T17:01:50.457" v="174" actId="5793"/>
        <pc:sldMkLst>
          <pc:docMk/>
          <pc:sldMk cId="2410073013" sldId="427"/>
        </pc:sldMkLst>
        <pc:spChg chg="mod">
          <ac:chgData name="Marína Urbániková" userId="d7ebdd4e-8e39-424f-9732-5d391e85bff4" providerId="ADAL" clId="{2F7A5704-A76C-4A8F-A957-8A6F3444ADE1}" dt="2024-02-20T17:01:50.457" v="174" actId="5793"/>
          <ac:spMkLst>
            <pc:docMk/>
            <pc:sldMk cId="2410073013" sldId="427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2F7A5704-A76C-4A8F-A957-8A6F3444ADE1}" dt="2024-02-22T07:46:21.251" v="246" actId="20577"/>
        <pc:sldMkLst>
          <pc:docMk/>
          <pc:sldMk cId="922821527" sldId="429"/>
        </pc:sldMkLst>
        <pc:spChg chg="mod">
          <ac:chgData name="Marína Urbániková" userId="d7ebdd4e-8e39-424f-9732-5d391e85bff4" providerId="ADAL" clId="{2F7A5704-A76C-4A8F-A957-8A6F3444ADE1}" dt="2024-02-22T07:46:21.251" v="246" actId="20577"/>
          <ac:spMkLst>
            <pc:docMk/>
            <pc:sldMk cId="922821527" sldId="429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2F7A5704-A76C-4A8F-A957-8A6F3444ADE1}" dt="2024-02-20T17:08:58.136" v="209" actId="20577"/>
        <pc:sldMkLst>
          <pc:docMk/>
          <pc:sldMk cId="2073962953" sldId="430"/>
        </pc:sldMkLst>
        <pc:spChg chg="mod">
          <ac:chgData name="Marína Urbániková" userId="d7ebdd4e-8e39-424f-9732-5d391e85bff4" providerId="ADAL" clId="{2F7A5704-A76C-4A8F-A957-8A6F3444ADE1}" dt="2024-02-20T17:08:58.136" v="209" actId="20577"/>
          <ac:spMkLst>
            <pc:docMk/>
            <pc:sldMk cId="2073962953" sldId="430"/>
            <ac:spMk id="2" creationId="{00000000-0000-0000-0000-000000000000}"/>
          </ac:spMkLst>
        </pc:spChg>
        <pc:spChg chg="mod">
          <ac:chgData name="Marína Urbániková" userId="d7ebdd4e-8e39-424f-9732-5d391e85bff4" providerId="ADAL" clId="{2F7A5704-A76C-4A8F-A957-8A6F3444ADE1}" dt="2024-02-20T17:06:16.050" v="178" actId="20577"/>
          <ac:spMkLst>
            <pc:docMk/>
            <pc:sldMk cId="2073962953" sldId="430"/>
            <ac:spMk id="3" creationId="{00000000-0000-0000-0000-000000000000}"/>
          </ac:spMkLst>
        </pc:spChg>
      </pc:sldChg>
      <pc:sldChg chg="modSp add mod">
        <pc:chgData name="Marína Urbániková" userId="d7ebdd4e-8e39-424f-9732-5d391e85bff4" providerId="ADAL" clId="{2F7A5704-A76C-4A8F-A957-8A6F3444ADE1}" dt="2024-02-20T16:53:38.414" v="6" actId="27636"/>
        <pc:sldMkLst>
          <pc:docMk/>
          <pc:sldMk cId="1005919475" sldId="431"/>
        </pc:sldMkLst>
        <pc:spChg chg="mod">
          <ac:chgData name="Marína Urbániková" userId="d7ebdd4e-8e39-424f-9732-5d391e85bff4" providerId="ADAL" clId="{2F7A5704-A76C-4A8F-A957-8A6F3444ADE1}" dt="2024-02-20T16:53:24.564" v="4" actId="20577"/>
          <ac:spMkLst>
            <pc:docMk/>
            <pc:sldMk cId="1005919475" sldId="431"/>
            <ac:spMk id="2" creationId="{5D5BF0A7-9FFA-8273-5011-47142AC2BFF8}"/>
          </ac:spMkLst>
        </pc:spChg>
        <pc:spChg chg="mod">
          <ac:chgData name="Marína Urbániková" userId="d7ebdd4e-8e39-424f-9732-5d391e85bff4" providerId="ADAL" clId="{2F7A5704-A76C-4A8F-A957-8A6F3444ADE1}" dt="2024-02-20T16:53:38.414" v="6" actId="27636"/>
          <ac:spMkLst>
            <pc:docMk/>
            <pc:sldMk cId="1005919475" sldId="431"/>
            <ac:spMk id="3" creationId="{8FC827D3-A705-67B2-F273-A10A515260E8}"/>
          </ac:spMkLst>
        </pc:spChg>
      </pc:sldChg>
    </pc:docChg>
  </pc:docChgLst>
  <pc:docChgLst>
    <pc:chgData name="Marína Urbániková" userId="d7ebdd4e-8e39-424f-9732-5d391e85bff4" providerId="ADAL" clId="{4A58D1D1-42D6-4321-A0AA-961C88972CE0}"/>
    <pc:docChg chg="custSel addSld modSld">
      <pc:chgData name="Marína Urbániková" userId="d7ebdd4e-8e39-424f-9732-5d391e85bff4" providerId="ADAL" clId="{4A58D1D1-42D6-4321-A0AA-961C88972CE0}" dt="2023-02-16T10:04:04.802" v="711" actId="14100"/>
      <pc:docMkLst>
        <pc:docMk/>
      </pc:docMkLst>
      <pc:sldChg chg="modSp mod">
        <pc:chgData name="Marína Urbániková" userId="d7ebdd4e-8e39-424f-9732-5d391e85bff4" providerId="ADAL" clId="{4A58D1D1-42D6-4321-A0AA-961C88972CE0}" dt="2023-02-16T10:04:04.802" v="711" actId="14100"/>
        <pc:sldMkLst>
          <pc:docMk/>
          <pc:sldMk cId="814366137" sldId="366"/>
        </pc:sldMkLst>
        <pc:spChg chg="mod">
          <ac:chgData name="Marína Urbániková" userId="d7ebdd4e-8e39-424f-9732-5d391e85bff4" providerId="ADAL" clId="{4A58D1D1-42D6-4321-A0AA-961C88972CE0}" dt="2023-02-16T10:04:04.802" v="711" actId="14100"/>
          <ac:spMkLst>
            <pc:docMk/>
            <pc:sldMk cId="814366137" sldId="366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4A58D1D1-42D6-4321-A0AA-961C88972CE0}" dt="2023-02-16T09:47:57.197" v="127" actId="255"/>
        <pc:sldMkLst>
          <pc:docMk/>
          <pc:sldMk cId="3136498392" sldId="424"/>
        </pc:sldMkLst>
        <pc:spChg chg="mod">
          <ac:chgData name="Marína Urbániková" userId="d7ebdd4e-8e39-424f-9732-5d391e85bff4" providerId="ADAL" clId="{4A58D1D1-42D6-4321-A0AA-961C88972CE0}" dt="2023-02-16T09:47:57.197" v="127" actId="255"/>
          <ac:spMkLst>
            <pc:docMk/>
            <pc:sldMk cId="3136498392" sldId="424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4A58D1D1-42D6-4321-A0AA-961C88972CE0}" dt="2023-02-16T09:48:03.936" v="128" actId="14100"/>
        <pc:sldMkLst>
          <pc:docMk/>
          <pc:sldMk cId="3781274964" sldId="425"/>
        </pc:sldMkLst>
        <pc:spChg chg="mod">
          <ac:chgData name="Marína Urbániková" userId="d7ebdd4e-8e39-424f-9732-5d391e85bff4" providerId="ADAL" clId="{4A58D1D1-42D6-4321-A0AA-961C88972CE0}" dt="2023-02-16T09:48:03.936" v="128" actId="14100"/>
          <ac:spMkLst>
            <pc:docMk/>
            <pc:sldMk cId="3781274964" sldId="425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4A58D1D1-42D6-4321-A0AA-961C88972CE0}" dt="2023-02-16T09:52:06.605" v="277" actId="20577"/>
        <pc:sldMkLst>
          <pc:docMk/>
          <pc:sldMk cId="3572485170" sldId="426"/>
        </pc:sldMkLst>
        <pc:spChg chg="mod">
          <ac:chgData name="Marína Urbániková" userId="d7ebdd4e-8e39-424f-9732-5d391e85bff4" providerId="ADAL" clId="{4A58D1D1-42D6-4321-A0AA-961C88972CE0}" dt="2023-02-16T09:52:06.605" v="277" actId="20577"/>
          <ac:spMkLst>
            <pc:docMk/>
            <pc:sldMk cId="3572485170" sldId="426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4A58D1D1-42D6-4321-A0AA-961C88972CE0}" dt="2023-02-16T09:40:57.266" v="57" actId="113"/>
        <pc:sldMkLst>
          <pc:docMk/>
          <pc:sldMk cId="2410073013" sldId="427"/>
        </pc:sldMkLst>
        <pc:spChg chg="mod">
          <ac:chgData name="Marína Urbániková" userId="d7ebdd4e-8e39-424f-9732-5d391e85bff4" providerId="ADAL" clId="{4A58D1D1-42D6-4321-A0AA-961C88972CE0}" dt="2023-02-16T09:40:57.266" v="57" actId="113"/>
          <ac:spMkLst>
            <pc:docMk/>
            <pc:sldMk cId="2410073013" sldId="427"/>
            <ac:spMk id="3" creationId="{00000000-0000-0000-0000-000000000000}"/>
          </ac:spMkLst>
        </pc:spChg>
      </pc:sldChg>
      <pc:sldChg chg="modSp add mod">
        <pc:chgData name="Marína Urbániková" userId="d7ebdd4e-8e39-424f-9732-5d391e85bff4" providerId="ADAL" clId="{4A58D1D1-42D6-4321-A0AA-961C88972CE0}" dt="2023-02-16T09:52:25.218" v="335" actId="20577"/>
        <pc:sldMkLst>
          <pc:docMk/>
          <pc:sldMk cId="922821527" sldId="429"/>
        </pc:sldMkLst>
        <pc:spChg chg="mod">
          <ac:chgData name="Marína Urbániková" userId="d7ebdd4e-8e39-424f-9732-5d391e85bff4" providerId="ADAL" clId="{4A58D1D1-42D6-4321-A0AA-961C88972CE0}" dt="2023-02-16T09:52:25.218" v="335" actId="20577"/>
          <ac:spMkLst>
            <pc:docMk/>
            <pc:sldMk cId="922821527" sldId="429"/>
            <ac:spMk id="3" creationId="{00000000-0000-0000-0000-000000000000}"/>
          </ac:spMkLst>
        </pc:spChg>
      </pc:sldChg>
      <pc:sldChg chg="modSp add mod">
        <pc:chgData name="Marína Urbániková" userId="d7ebdd4e-8e39-424f-9732-5d391e85bff4" providerId="ADAL" clId="{4A58D1D1-42D6-4321-A0AA-961C88972CE0}" dt="2023-02-16T10:02:45.472" v="710" actId="207"/>
        <pc:sldMkLst>
          <pc:docMk/>
          <pc:sldMk cId="2073962953" sldId="430"/>
        </pc:sldMkLst>
        <pc:spChg chg="mod">
          <ac:chgData name="Marína Urbániková" userId="d7ebdd4e-8e39-424f-9732-5d391e85bff4" providerId="ADAL" clId="{4A58D1D1-42D6-4321-A0AA-961C88972CE0}" dt="2023-02-16T09:54:24.811" v="364" actId="20577"/>
          <ac:spMkLst>
            <pc:docMk/>
            <pc:sldMk cId="2073962953" sldId="430"/>
            <ac:spMk id="2" creationId="{00000000-0000-0000-0000-000000000000}"/>
          </ac:spMkLst>
        </pc:spChg>
        <pc:spChg chg="mod">
          <ac:chgData name="Marína Urbániková" userId="d7ebdd4e-8e39-424f-9732-5d391e85bff4" providerId="ADAL" clId="{4A58D1D1-42D6-4321-A0AA-961C88972CE0}" dt="2023-02-16T10:02:45.472" v="710" actId="207"/>
          <ac:spMkLst>
            <pc:docMk/>
            <pc:sldMk cId="2073962953" sldId="43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048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79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27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08ADF-680F-3BAD-CE49-0FE4A92F7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>
            <a:extLst>
              <a:ext uri="{FF2B5EF4-FFF2-40B4-BE49-F238E27FC236}">
                <a16:creationId xmlns:a16="http://schemas.microsoft.com/office/drawing/2014/main" id="{99B0DF21-0AB4-C195-82E8-E8D10903B2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C8EBE4B-A23A-EB1E-1F22-DD3A197174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5D58BE-04E2-0965-7901-2003AF1A56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878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748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04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880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638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391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331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67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502" y="2534605"/>
            <a:ext cx="11361600" cy="1171580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ZURn4104 Český mediální systém v mezinárodní komparativní perspektivě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502" y="3867912"/>
            <a:ext cx="11361600" cy="2313432"/>
          </a:xfrm>
        </p:spPr>
        <p:txBody>
          <a:bodyPr rtlCol="0"/>
          <a:lstStyle/>
          <a:p>
            <a:pPr rtl="0"/>
            <a:r>
              <a:rPr lang="cs-CZ" sz="3200" dirty="0"/>
              <a:t>Marína Urbániková</a:t>
            </a:r>
          </a:p>
          <a:p>
            <a:pPr rtl="0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475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992" y="784008"/>
            <a:ext cx="10947744" cy="451576"/>
          </a:xfrm>
        </p:spPr>
        <p:txBody>
          <a:bodyPr rtlCol="0"/>
          <a:lstStyle/>
          <a:p>
            <a:pPr rtl="0"/>
            <a:r>
              <a:rPr lang="cs-CZ" dirty="0"/>
              <a:t>Tolik práce za 4 kredity?!.....Jo!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240" y="1573075"/>
            <a:ext cx="11441520" cy="489204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buNone/>
              <a:tabLst>
                <a:tab pos="457200" algn="l"/>
              </a:tabLst>
            </a:pPr>
            <a:r>
              <a:rPr lang="cs-CZ" dirty="0">
                <a:solidFill>
                  <a:schemeClr val="tx2"/>
                </a:solidFill>
                <a:ea typeface="Times New Roman" panose="02020603050405020304" pitchFamily="18" charset="0"/>
              </a:rPr>
              <a:t>4 </a:t>
            </a:r>
            <a:r>
              <a:rPr lang="cs-CZ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ECTS = 120 hodin práce</a:t>
            </a:r>
          </a:p>
          <a:p>
            <a:pPr marL="45720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cs-CZ" dirty="0">
                <a:ea typeface="Times New Roman" panose="02020603050405020304" pitchFamily="18" charset="0"/>
              </a:rPr>
              <a:t>Kontaktní výuka = 20 hodin</a:t>
            </a:r>
          </a:p>
          <a:p>
            <a:pPr marL="45720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cs-CZ" dirty="0">
                <a:ea typeface="Times New Roman" panose="02020603050405020304" pitchFamily="18" charset="0"/>
              </a:rPr>
              <a:t>Čtení literatury = AJ (19 + 19 + 24 + 15 + 13 + cca 120) + ČJ (38 stran) = 25 hodin (cca 10 stran/hodina)</a:t>
            </a:r>
          </a:p>
          <a:p>
            <a:pPr marL="45720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cs-CZ" dirty="0">
                <a:ea typeface="Times New Roman" panose="02020603050405020304" pitchFamily="18" charset="0"/>
              </a:rPr>
              <a:t>Příprava na průběžný test = 20 hodin</a:t>
            </a:r>
          </a:p>
          <a:p>
            <a:pPr marL="45720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cs-CZ" dirty="0">
                <a:effectLst/>
                <a:ea typeface="Times New Roman" panose="02020603050405020304" pitchFamily="18" charset="0"/>
              </a:rPr>
              <a:t>Tvorba prezentace = 15 hodin</a:t>
            </a:r>
          </a:p>
          <a:p>
            <a:pPr marL="45720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cs-CZ" dirty="0">
                <a:ea typeface="Times New Roman" panose="02020603050405020304" pitchFamily="18" charset="0"/>
              </a:rPr>
              <a:t>Psaní závěrečné eseje = 40 hodin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 startAt="4"/>
              <a:tabLst>
                <a:tab pos="457200" algn="l"/>
              </a:tabLst>
            </a:pPr>
            <a:endParaRPr lang="sk-SK" sz="2000" dirty="0">
              <a:effectLst/>
              <a:ea typeface="Times New Roman" panose="02020603050405020304" pitchFamily="18" charset="0"/>
            </a:endParaRPr>
          </a:p>
          <a:p>
            <a:pPr marL="71755" indent="0">
              <a:lnSpc>
                <a:spcPct val="100000"/>
              </a:lnSpc>
              <a:buNone/>
            </a:pPr>
            <a:endParaRPr lang="sk-SK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396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992" y="784008"/>
            <a:ext cx="10947744" cy="451576"/>
          </a:xfrm>
        </p:spPr>
        <p:txBody>
          <a:bodyPr rtlCol="0"/>
          <a:lstStyle/>
          <a:p>
            <a:pPr rtl="0"/>
            <a:r>
              <a:rPr lang="cs-CZ" dirty="0"/>
              <a:t>Dotazy?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1DD27A47-2842-45AE-9D0D-00C292E66B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647" y="1345882"/>
            <a:ext cx="7591425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3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DAB3B-0565-E299-B209-0DE65E1C1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BF0A7-9FFA-8273-5011-47142AC2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Cíle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C827D3-A705-67B2-F273-A10A51526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57200" indent="-457200"/>
            <a:r>
              <a:rPr lang="cs-CZ" dirty="0"/>
              <a:t>Představit možnosti komparativního výzkumu komunikace a základy systémového myšlení o médiích </a:t>
            </a:r>
          </a:p>
          <a:p>
            <a:pPr marL="457200" indent="-457200"/>
            <a:r>
              <a:rPr lang="cs-CZ" dirty="0"/>
              <a:t>Jak a proč se různé národní mediální systémy liší, jak se tyto odlišnosti a podobnosti vyvíjí, jak je lze zkoumat a jaké jsou v této srovnávací perspektivě vybrané hlavní rysy českého mediálního systému? </a:t>
            </a:r>
          </a:p>
          <a:p>
            <a:pPr marL="457200" indent="-457200"/>
            <a:r>
              <a:rPr lang="cs-CZ" dirty="0"/>
              <a:t>Klíčová dovednost: analyzovat a kriticky reflektovat pozici českého mediálního systému v rámci mezinárodního prostředí </a:t>
            </a:r>
          </a:p>
          <a:p>
            <a:pPr marL="457200" indent="-457200"/>
            <a:r>
              <a:rPr lang="cs-CZ" dirty="0"/>
              <a:t>Mediální politika a regulace médií</a:t>
            </a:r>
          </a:p>
          <a:p>
            <a:pPr marL="0" indent="0">
              <a:buNone/>
            </a:pPr>
            <a:endParaRPr lang="sk-SK" dirty="0"/>
          </a:p>
          <a:p>
            <a:pPr marL="45720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91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Organizace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/>
            <a:r>
              <a:rPr lang="cs-CZ" dirty="0"/>
              <a:t>Pravidelné přednášky; nutná osobní aktivní účast </a:t>
            </a:r>
          </a:p>
          <a:p>
            <a:pPr marL="457200" indent="-457200"/>
            <a:r>
              <a:rPr lang="cs-CZ" dirty="0"/>
              <a:t>Studijní materiály (včetně povinné literatury a prezentací) v </a:t>
            </a:r>
            <a:r>
              <a:rPr lang="cs-CZ" dirty="0" err="1"/>
              <a:t>ISu</a:t>
            </a:r>
            <a:endParaRPr lang="cs-CZ" dirty="0"/>
          </a:p>
          <a:p>
            <a:pPr marL="457200" indent="-457200"/>
            <a:r>
              <a:rPr lang="cs-CZ" dirty="0"/>
              <a:t>Dotazy a interakce: 	</a:t>
            </a:r>
            <a:r>
              <a:rPr lang="cs-CZ" u="sng" dirty="0"/>
              <a:t>osobně v průběhu výuky (nebo před/po)</a:t>
            </a:r>
            <a:r>
              <a:rPr lang="cs-CZ" dirty="0"/>
              <a:t>; e-mailem; v průběhu konzultačních hodin (po předchozí domluvě)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45720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22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Obsah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61961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chemeClr val="accent1"/>
                </a:solidFill>
              </a:rPr>
              <a:t>BLOK A Teoretická a metodologická východiska komparativního výzkumu komunikace</a:t>
            </a:r>
            <a:endParaRPr lang="sk-SK" sz="2200" b="1" dirty="0">
              <a:solidFill>
                <a:schemeClr val="accent1"/>
              </a:solidFill>
            </a:endParaRPr>
          </a:p>
          <a:p>
            <a:pPr marL="263525" indent="-263525"/>
            <a:r>
              <a:rPr lang="cs-CZ" sz="2200" dirty="0"/>
              <a:t>Komparativní výzkum komunikace: proč, co a jak srovnávat? </a:t>
            </a:r>
            <a:endParaRPr lang="sk-SK" sz="2200" dirty="0"/>
          </a:p>
          <a:p>
            <a:pPr marL="263525" indent="-263525"/>
            <a:r>
              <a:rPr lang="cs-CZ" sz="2200" dirty="0"/>
              <a:t>Mediální systém, pole nebo kultura? Funkcionalizmus, systémová teorie, teorie polí. Kde najít data? Řebříčky, benchmarking, národní zprávy a komparativní statistiky. Právní regulace. </a:t>
            </a:r>
          </a:p>
          <a:p>
            <a:pPr marL="45720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49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Obsah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399" y="1626781"/>
            <a:ext cx="10912619" cy="4869712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chemeClr val="accent1"/>
                </a:solidFill>
              </a:rPr>
              <a:t>BLOK B Srovnávání mediálních systémů a žurnalistických kultur</a:t>
            </a:r>
            <a:endParaRPr lang="sk-SK" sz="2200" b="1" dirty="0">
              <a:solidFill>
                <a:schemeClr val="accent1"/>
              </a:solidFill>
            </a:endParaRPr>
          </a:p>
          <a:p>
            <a:pPr marL="263525" indent="-263525"/>
            <a:r>
              <a:rPr lang="cs-CZ" sz="2200" dirty="0"/>
              <a:t>Kategorizace mediálních systémů: Od čtyř teorií tisku od </a:t>
            </a:r>
            <a:r>
              <a:rPr lang="cs-CZ" sz="2200" dirty="0" err="1"/>
              <a:t>Sieberta</a:t>
            </a:r>
            <a:r>
              <a:rPr lang="cs-CZ" sz="2200" dirty="0"/>
              <a:t>, </a:t>
            </a:r>
            <a:r>
              <a:rPr lang="cs-CZ" sz="2200" dirty="0" err="1"/>
              <a:t>Petersona</a:t>
            </a:r>
            <a:r>
              <a:rPr lang="cs-CZ" sz="2200" dirty="0"/>
              <a:t> a </a:t>
            </a:r>
            <a:r>
              <a:rPr lang="cs-CZ" sz="2200" dirty="0" err="1"/>
              <a:t>Schramma</a:t>
            </a:r>
            <a:r>
              <a:rPr lang="cs-CZ" sz="2200" dirty="0"/>
              <a:t> až ke třem modelům </a:t>
            </a:r>
            <a:r>
              <a:rPr lang="cs-CZ" sz="2200" dirty="0" err="1"/>
              <a:t>Hallina</a:t>
            </a:r>
            <a:r>
              <a:rPr lang="cs-CZ" sz="2200" dirty="0"/>
              <a:t> a </a:t>
            </a:r>
            <a:r>
              <a:rPr lang="cs-CZ" sz="2200" dirty="0" err="1"/>
              <a:t>Manciniho</a:t>
            </a:r>
            <a:r>
              <a:rPr lang="cs-CZ" sz="2200" dirty="0"/>
              <a:t>. Kam zařadit mediální systémy postkomunistických zemí?</a:t>
            </a:r>
            <a:endParaRPr lang="cs-CZ" sz="2200" b="1" dirty="0"/>
          </a:p>
          <a:p>
            <a:pPr marL="263525" indent="-263525"/>
            <a:r>
              <a:rPr lang="cs-CZ" sz="2200" b="1" dirty="0">
                <a:solidFill>
                  <a:srgbClr val="FF0000"/>
                </a:solidFill>
              </a:rPr>
              <a:t>Živá lekce se nekoná (21/3). </a:t>
            </a:r>
            <a:r>
              <a:rPr lang="en-GB" sz="2200" dirty="0"/>
              <a:t>Exploring the Worlds of Journalism: Insights from a global study of journalistic cultures. </a:t>
            </a:r>
            <a:r>
              <a:rPr lang="cs-CZ" sz="2200" dirty="0"/>
              <a:t>Přednáška</a:t>
            </a:r>
            <a:r>
              <a:rPr lang="en-GB" sz="2200" dirty="0"/>
              <a:t> prof. </a:t>
            </a:r>
            <a:r>
              <a:rPr lang="en-GB" sz="2200" dirty="0" err="1"/>
              <a:t>Folkera</a:t>
            </a:r>
            <a:r>
              <a:rPr lang="en-GB" sz="2200" dirty="0"/>
              <a:t> </a:t>
            </a:r>
            <a:r>
              <a:rPr lang="en-GB" sz="2200" dirty="0" err="1"/>
              <a:t>Hanusche</a:t>
            </a:r>
            <a:r>
              <a:rPr lang="en-GB" sz="2200" dirty="0"/>
              <a:t> (Uni Wien)</a:t>
            </a:r>
            <a:endParaRPr lang="en-GB" sz="2200" b="1" dirty="0"/>
          </a:p>
          <a:p>
            <a:pPr marL="263525" indent="-263525"/>
            <a:r>
              <a:rPr lang="cs-CZ" sz="2200" b="1" dirty="0">
                <a:solidFill>
                  <a:srgbClr val="FF0000"/>
                </a:solidFill>
              </a:rPr>
              <a:t>Průběžný test (28/3) 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78127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Obsah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722474"/>
            <a:ext cx="11005240" cy="4211223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chemeClr val="accent1"/>
                </a:solidFill>
              </a:rPr>
              <a:t>BLOK C Vybraná témata komparativních mediálních studií </a:t>
            </a:r>
          </a:p>
          <a:p>
            <a:pPr algn="just"/>
            <a:r>
              <a:rPr lang="sv-SE" sz="2200" dirty="0"/>
              <a:t>Média veřejné služby v komparativní perspektivě</a:t>
            </a:r>
            <a:r>
              <a:rPr lang="sv-SE" sz="2200" b="1" dirty="0"/>
              <a:t>.</a:t>
            </a:r>
            <a:endParaRPr lang="cs-CZ" sz="2200" b="1" dirty="0"/>
          </a:p>
          <a:p>
            <a:pPr algn="just"/>
            <a:r>
              <a:rPr lang="cs-CZ" sz="2200" dirty="0"/>
              <a:t>Americký mediální systém a americká žurnalistická kultura (Prezentace I) +</a:t>
            </a:r>
            <a:r>
              <a:rPr lang="sk-SK" sz="2200" dirty="0"/>
              <a:t> </a:t>
            </a:r>
            <a:r>
              <a:rPr lang="cs-CZ" sz="2200" dirty="0"/>
              <a:t>Ruský mediální systém a ruská žurnalistická kultura (Prezentace II)</a:t>
            </a:r>
          </a:p>
          <a:p>
            <a:pPr algn="just"/>
            <a:r>
              <a:rPr lang="cs-CZ" sz="2200" dirty="0"/>
              <a:t>Gender a žurnalistika v komparativní perspektivě. Vyučující: Mgr. Petra </a:t>
            </a:r>
            <a:r>
              <a:rPr lang="cs-CZ" sz="2200" dirty="0" err="1"/>
              <a:t>Pichaničová</a:t>
            </a:r>
            <a:endParaRPr lang="cs-CZ" sz="2200" dirty="0"/>
          </a:p>
          <a:p>
            <a:pPr algn="just"/>
            <a:r>
              <a:rPr lang="cs-CZ" sz="2200" dirty="0"/>
              <a:t>Britský mediální systém a britská žurnalistická kultura (Prezentace III) +</a:t>
            </a:r>
            <a:r>
              <a:rPr lang="sk-SK" sz="2200" dirty="0"/>
              <a:t> </a:t>
            </a:r>
            <a:r>
              <a:rPr lang="cs-CZ" sz="2200" dirty="0"/>
              <a:t>Německý mediální systém a německá žurnalistická kultura (Prezentace IV)</a:t>
            </a:r>
          </a:p>
          <a:p>
            <a:pPr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7248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Obsah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754372"/>
            <a:ext cx="11005240" cy="3668962"/>
          </a:xfrm>
        </p:spPr>
        <p:txBody>
          <a:bodyPr rtlCol="0">
            <a:noAutofit/>
          </a:bodyPr>
          <a:lstStyle/>
          <a:p>
            <a:pPr algn="just"/>
            <a:r>
              <a:rPr lang="cs-CZ" sz="2200" dirty="0"/>
              <a:t>Diverzita v redakcích a jak ji zvýšit (Prezentace V) + Vzdělávání budoucích novinářů a novinářek v komparativní perspektivě (Prezentace VI) </a:t>
            </a:r>
          </a:p>
          <a:p>
            <a:pPr algn="just"/>
            <a:r>
              <a:rPr lang="cs-CZ" sz="2200" dirty="0"/>
              <a:t>Profesionalizace novinářů (od řemesla k povolání) a česká novinářská kultura v komparativní perspektivě. Jak napsat závěrečnou esej – instrukce a diskuse.</a:t>
            </a:r>
          </a:p>
          <a:p>
            <a:pPr algn="just"/>
            <a:r>
              <a:rPr lang="cs-CZ" sz="2200" b="1" dirty="0">
                <a:solidFill>
                  <a:srgbClr val="FF0000"/>
                </a:solidFill>
              </a:rPr>
              <a:t>Den fakulty; lekce se nekoná (16/5)</a:t>
            </a:r>
          </a:p>
        </p:txBody>
      </p:sp>
    </p:spTree>
    <p:extLst>
      <p:ext uri="{BB962C8B-B14F-4D97-AF65-F5344CB8AC3E}">
        <p14:creationId xmlns:p14="http://schemas.microsoft.com/office/powerpoint/2010/main" val="92282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992" y="784008"/>
            <a:ext cx="10947744" cy="451576"/>
          </a:xfrm>
        </p:spPr>
        <p:txBody>
          <a:bodyPr rtlCol="0"/>
          <a:lstStyle/>
          <a:p>
            <a:pPr rtl="0"/>
            <a:r>
              <a:rPr lang="cs-CZ" dirty="0"/>
              <a:t>Podmínky ukončení a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240" y="1786270"/>
            <a:ext cx="11441520" cy="4608434"/>
          </a:xfrm>
        </p:spPr>
        <p:txBody>
          <a:bodyPr vert="horz" lIns="0" tIns="0" rIns="0" bIns="0" rtlCol="0" anchor="t">
            <a:noAutofit/>
          </a:bodyPr>
          <a:lstStyle/>
          <a:p>
            <a:pPr marL="538163" lvl="0" indent="-538163" algn="just"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Aktivní a informovaná participace v hodinách</a:t>
            </a:r>
            <a:endParaRPr lang="sk-SK" sz="20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marL="720725" indent="-365125" algn="just">
              <a:spcBef>
                <a:spcPts val="600"/>
              </a:spcBef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kurz počítá s aktivní účastí a důkladnou domácí přípravou</a:t>
            </a:r>
            <a:endParaRPr lang="sk-SK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725" indent="-365125" algn="just">
              <a:spcAft>
                <a:spcPts val="60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absence a jejich omluvy se řídí pravidly uvedenými ve studijním řádu; dvě absence bez omluvy jsou akceptovány  </a:t>
            </a:r>
            <a:endParaRPr lang="sk-SK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8163" indent="-538163" algn="just">
              <a:buFont typeface="+mj-lt"/>
              <a:buAutoNum type="arabicPeriod" startAt="2"/>
              <a:tabLst>
                <a:tab pos="457200" algn="l"/>
              </a:tabLst>
            </a:pPr>
            <a:r>
              <a:rPr lang="cs-CZ" sz="2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Průběžný test 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(osobně na hodině; max. 30 bodů; kombinace uzavřených a otevřených otázek; minimum potřebné pro absolvování není stanoveno); termín: </a:t>
            </a:r>
            <a:r>
              <a:rPr lang="cs-CZ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28.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cs-CZ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2024</a:t>
            </a:r>
          </a:p>
          <a:p>
            <a:pPr marL="538163" indent="-538163" algn="just">
              <a:buFont typeface="+mj-lt"/>
              <a:buAutoNum type="arabicPeriod" startAt="2"/>
              <a:tabLst>
                <a:tab pos="4572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Vypracování </a:t>
            </a:r>
            <a:r>
              <a:rPr lang="cs-CZ" sz="20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skupinové prezentace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na zadané téma (na 30 min., v cca šestičlenných skupinách); prezentaci je nutné osobně odprezentovat a text prezentace a literaturu k tématu ještě před lekcí vložit do studijních materiálů kurzu; max. 20 bodů</a:t>
            </a:r>
            <a:endParaRPr lang="sk-SK" sz="2000" dirty="0">
              <a:effectLst/>
              <a:ea typeface="Times New Roman" panose="02020603050405020304" pitchFamily="18" charset="0"/>
            </a:endParaRPr>
          </a:p>
          <a:p>
            <a:pPr marL="538163" indent="-538163" algn="just">
              <a:buFont typeface="+mj-lt"/>
              <a:buAutoNum type="arabicPeriod" startAt="2"/>
              <a:tabLst>
                <a:tab pos="457200" algn="l"/>
              </a:tabLst>
            </a:pPr>
            <a:endParaRPr lang="sk-SK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8163" lvl="0" indent="-538163" algn="just">
              <a:buFont typeface="+mj-lt"/>
              <a:buAutoNum type="arabicPeriod" startAt="2"/>
              <a:tabLst>
                <a:tab pos="457200" algn="l"/>
              </a:tabLst>
            </a:pPr>
            <a:endParaRPr lang="sk-SK" sz="2000" dirty="0">
              <a:effectLst/>
              <a:ea typeface="Times New Roman" panose="02020603050405020304" pitchFamily="18" charset="0"/>
            </a:endParaRPr>
          </a:p>
          <a:p>
            <a:pPr marL="71755" indent="0">
              <a:lnSpc>
                <a:spcPct val="100000"/>
              </a:lnSpc>
              <a:buNone/>
            </a:pPr>
            <a:endParaRPr lang="sk-SK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436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992" y="784008"/>
            <a:ext cx="10947744" cy="451576"/>
          </a:xfrm>
        </p:spPr>
        <p:txBody>
          <a:bodyPr rtlCol="0"/>
          <a:lstStyle/>
          <a:p>
            <a:pPr rtl="0"/>
            <a:r>
              <a:rPr lang="cs-CZ" dirty="0"/>
              <a:t>Podmínky ukončení a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240" y="1573075"/>
            <a:ext cx="11441520" cy="4892040"/>
          </a:xfrm>
        </p:spPr>
        <p:txBody>
          <a:bodyPr vert="horz" lIns="0" tIns="0" rIns="0" bIns="0" rtlCol="0" anchor="t">
            <a:noAutofit/>
          </a:bodyPr>
          <a:lstStyle/>
          <a:p>
            <a:pPr marL="457200" lvl="0" indent="-457200" algn="just">
              <a:lnSpc>
                <a:spcPct val="150000"/>
              </a:lnSpc>
              <a:buFont typeface="+mj-lt"/>
              <a:buAutoNum type="arabicPeriod" startAt="4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S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kupinové (</a:t>
            </a:r>
            <a:r>
              <a:rPr lang="cs-CZ" sz="2000" u="sng" dirty="0">
                <a:effectLst/>
                <a:ea typeface="Times New Roman" panose="02020603050405020304" pitchFamily="18" charset="0"/>
              </a:rPr>
              <a:t>ve </a:t>
            </a:r>
            <a:r>
              <a:rPr lang="cs-CZ" sz="2000" u="sng" dirty="0">
                <a:ea typeface="Times New Roman" panose="02020603050405020304" pitchFamily="18" charset="0"/>
              </a:rPr>
              <a:t>tro</a:t>
            </a:r>
            <a:r>
              <a:rPr lang="cs-CZ" sz="2000" u="sng" dirty="0">
                <a:effectLst/>
                <a:ea typeface="Times New Roman" panose="02020603050405020304" pitchFamily="18" charset="0"/>
              </a:rPr>
              <a:t>jicích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) vypracování </a:t>
            </a:r>
            <a:r>
              <a:rPr lang="cs-CZ" sz="20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závěrečné eseje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v rozsahu 4 500 až 5 500 slov (včetně seznamu literatury a poznámkového aparátu) na vybrané téma (obecně: úkolem je srovnat vybranou oblast českého mediálního systému s jedním nebo vícero zahraničními mediálními systémy); téma je třeba předem konzultovat s vyučující; max. 50 bodů; termín: </a:t>
            </a:r>
            <a:r>
              <a:rPr lang="cs-CZ" sz="20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2. 6. 2024</a:t>
            </a:r>
          </a:p>
          <a:p>
            <a:pPr marL="0" lv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endParaRPr lang="cs-CZ" sz="20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446088" indent="0" algn="just">
              <a:lnSpc>
                <a:spcPct val="115000"/>
              </a:lnSpc>
              <a:buNone/>
            </a:pPr>
            <a:r>
              <a:rPr lang="cs-CZ" sz="2000" b="1" dirty="0">
                <a:solidFill>
                  <a:srgbClr val="0000DC"/>
                </a:solidFill>
                <a:effectLst/>
                <a:ea typeface="Times New Roman" panose="02020603050405020304" pitchFamily="18" charset="0"/>
              </a:rPr>
              <a:t>Hodnocení:</a:t>
            </a:r>
            <a:r>
              <a:rPr lang="sk-SK" sz="2000" b="1" dirty="0">
                <a:solidFill>
                  <a:srgbClr val="0000DC"/>
                </a:solidFill>
                <a:ea typeface="Times New Roman" panose="02020603050405020304" pitchFamily="18" charset="0"/>
              </a:rPr>
              <a:t> </a:t>
            </a:r>
          </a:p>
          <a:p>
            <a:pPr marL="712788" indent="-266700" algn="just">
              <a:lnSpc>
                <a:spcPct val="115000"/>
              </a:lnSpc>
            </a:pPr>
            <a:r>
              <a:rPr lang="cs-CZ" sz="2000" dirty="0">
                <a:effectLst/>
                <a:ea typeface="Times New Roman" panose="02020603050405020304" pitchFamily="18" charset="0"/>
              </a:rPr>
              <a:t>A = 92 a více bodů</a:t>
            </a:r>
            <a:r>
              <a:rPr lang="sk-SK" sz="2000" dirty="0">
                <a:ea typeface="Times New Roman" panose="02020603050405020304" pitchFamily="18" charset="0"/>
              </a:rPr>
              <a:t>; </a:t>
            </a:r>
          </a:p>
          <a:p>
            <a:pPr marL="712788" indent="-266700" algn="just">
              <a:lnSpc>
                <a:spcPct val="115000"/>
              </a:lnSpc>
            </a:pPr>
            <a:r>
              <a:rPr lang="cs-CZ" sz="2000" dirty="0">
                <a:effectLst/>
                <a:ea typeface="Times New Roman" panose="02020603050405020304" pitchFamily="18" charset="0"/>
              </a:rPr>
              <a:t>B = 91-84 bodů</a:t>
            </a:r>
            <a:r>
              <a:rPr lang="sk-SK" sz="2000" dirty="0">
                <a:ea typeface="Times New Roman" panose="02020603050405020304" pitchFamily="18" charset="0"/>
              </a:rPr>
              <a:t>; </a:t>
            </a:r>
          </a:p>
          <a:p>
            <a:pPr marL="712788" indent="-266700" algn="just">
              <a:lnSpc>
                <a:spcPct val="115000"/>
              </a:lnSpc>
            </a:pPr>
            <a:r>
              <a:rPr lang="cs-CZ" sz="2000" dirty="0">
                <a:effectLst/>
                <a:ea typeface="Times New Roman" panose="02020603050405020304" pitchFamily="18" charset="0"/>
              </a:rPr>
              <a:t>C = 83-76 bodů</a:t>
            </a:r>
            <a:r>
              <a:rPr lang="sk-SK" sz="2000" dirty="0">
                <a:ea typeface="Times New Roman" panose="02020603050405020304" pitchFamily="18" charset="0"/>
              </a:rPr>
              <a:t>; </a:t>
            </a:r>
          </a:p>
          <a:p>
            <a:pPr marL="712788" indent="-266700" algn="just">
              <a:lnSpc>
                <a:spcPct val="115000"/>
              </a:lnSpc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 = 75-68 bodů</a:t>
            </a:r>
            <a:r>
              <a:rPr lang="sk-SK" sz="2000" dirty="0">
                <a:ea typeface="Times New Roman" panose="02020603050405020304" pitchFamily="18" charset="0"/>
              </a:rPr>
              <a:t>; </a:t>
            </a:r>
          </a:p>
          <a:p>
            <a:pPr marL="712788" indent="-266700" algn="just">
              <a:lnSpc>
                <a:spcPct val="115000"/>
              </a:lnSpc>
            </a:pPr>
            <a:r>
              <a:rPr lang="cs-CZ" sz="2000" dirty="0">
                <a:effectLst/>
                <a:ea typeface="Times New Roman" panose="02020603050405020304" pitchFamily="18" charset="0"/>
              </a:rPr>
              <a:t>E = 67-60 bodů</a:t>
            </a:r>
            <a:r>
              <a:rPr lang="sk-SK" sz="2000" dirty="0">
                <a:ea typeface="Times New Roman" panose="02020603050405020304" pitchFamily="18" charset="0"/>
              </a:rPr>
              <a:t>; </a:t>
            </a:r>
          </a:p>
          <a:p>
            <a:pPr marL="712788" indent="-266700" algn="just">
              <a:lnSpc>
                <a:spcPct val="115000"/>
              </a:lnSpc>
            </a:pPr>
            <a:r>
              <a:rPr lang="cs-CZ" sz="2000" dirty="0">
                <a:effectLst/>
                <a:ea typeface="Times New Roman" panose="02020603050405020304" pitchFamily="18" charset="0"/>
              </a:rPr>
              <a:t>F = 59 a méně bodů</a:t>
            </a:r>
            <a:endParaRPr lang="sk-SK" sz="2000" dirty="0">
              <a:effectLst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 startAt="4"/>
              <a:tabLst>
                <a:tab pos="457200" algn="l"/>
              </a:tabLst>
            </a:pPr>
            <a:endParaRPr lang="sk-SK" sz="2000" dirty="0">
              <a:effectLst/>
              <a:ea typeface="Times New Roman" panose="02020603050405020304" pitchFamily="18" charset="0"/>
            </a:endParaRPr>
          </a:p>
          <a:p>
            <a:pPr marL="71755" indent="0">
              <a:lnSpc>
                <a:spcPct val="100000"/>
              </a:lnSpc>
              <a:buNone/>
            </a:pPr>
            <a:endParaRPr lang="sk-SK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007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7" ma:contentTypeDescription="Vytvoří nový dokument" ma:contentTypeScope="" ma:versionID="4756a69e07430529814893565aa66baf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b1a463adcedc5f4d8cd6d725ed00e132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22F48A-5061-4090-AFEA-27377F7667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D0E0EF-E5BC-453B-AD23-C93BA9660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636D4E-5DFC-4BF2-93FD-FE904F475B09}">
  <ds:schemaRefs>
    <ds:schemaRef ds:uri="http://purl.org/dc/terms/"/>
    <ds:schemaRef ds:uri="http://schemas.openxmlformats.org/package/2006/metadata/core-properties"/>
    <ds:schemaRef ds:uri="317fa241-dc0d-4a19-bd23-9d6e79d0e5e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1779</TotalTime>
  <Words>687</Words>
  <Application>Microsoft Office PowerPoint</Application>
  <PresentationFormat>Širokoúhlá obrazovka</PresentationFormat>
  <Paragraphs>66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Tahoma</vt:lpstr>
      <vt:lpstr>Times New Roman</vt:lpstr>
      <vt:lpstr>Wingdings</vt:lpstr>
      <vt:lpstr>Prezentace_MU_CZ</vt:lpstr>
      <vt:lpstr>ZURn4104 Český mediální systém v mezinárodní komparativní perspektivě </vt:lpstr>
      <vt:lpstr>Cíle</vt:lpstr>
      <vt:lpstr>Organizace kurzu</vt:lpstr>
      <vt:lpstr>Obsah kurzu</vt:lpstr>
      <vt:lpstr>Obsah kurzu</vt:lpstr>
      <vt:lpstr>Obsah kurzu</vt:lpstr>
      <vt:lpstr>Obsah kurzu</vt:lpstr>
      <vt:lpstr>Podmínky ukončení a hodnocení</vt:lpstr>
      <vt:lpstr>Podmínky ukončení a hodnocení</vt:lpstr>
      <vt:lpstr>Tolik práce za 4 kredity?!.....Jo!</vt:lpstr>
      <vt:lpstr>Dotazy?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Marína Urbániková</cp:lastModifiedBy>
  <cp:revision>173</cp:revision>
  <cp:lastPrinted>1601-01-01T00:00:00Z</cp:lastPrinted>
  <dcterms:created xsi:type="dcterms:W3CDTF">2019-03-14T22:52:21Z</dcterms:created>
  <dcterms:modified xsi:type="dcterms:W3CDTF">2024-02-22T07:46:24Z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