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ihr+azCrUS1nLK05iwffnTJmeD7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38"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theme" Target="theme/theme1.xml"/><Relationship Id="rId5" Type="http://schemas.openxmlformats.org/officeDocument/2006/relationships/slide" Target="slides/slide4.xml"/><Relationship Id="rId36"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3"/>
        <p:cNvGrpSpPr/>
        <p:nvPr/>
      </p:nvGrpSpPr>
      <p:grpSpPr>
        <a:xfrm>
          <a:off x="0" y="0"/>
          <a:ext cx="0" cy="0"/>
          <a:chOff x="0" y="0"/>
          <a:chExt cx="0" cy="0"/>
        </a:xfrm>
      </p:grpSpPr>
      <p:sp>
        <p:nvSpPr>
          <p:cNvPr id="24" name="Google Shape;2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2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4"/>
          <p:cNvSpPr>
            <a:spLocks noGrp="1"/>
          </p:cNvSpPr>
          <p:nvPr>
            <p:ph type="pic" idx="2"/>
          </p:nvPr>
        </p:nvSpPr>
        <p:spPr>
          <a:xfrm>
            <a:off x="5183188" y="987425"/>
            <a:ext cx="6172200" cy="4873625"/>
          </a:xfrm>
          <a:prstGeom prst="rect">
            <a:avLst/>
          </a:prstGeom>
          <a:noFill/>
          <a:ln>
            <a:noFill/>
          </a:ln>
        </p:spPr>
      </p:sp>
      <p:sp>
        <p:nvSpPr>
          <p:cNvPr id="64" name="Google Shape;64;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mkcr.cz/kulturni-a-kreativni-prumysly-1157.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c.europa.eu/culture/sectors/cultural-and-creative-secto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ec.europa.eu/eurostat/statistics-explained/index.php/Culture_statistics_-_cultural_employmen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pD_BRI6mzW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bbc.co.uk/news/av/business-38919403" TargetMode="External"/><Relationship Id="rId4" Type="http://schemas.openxmlformats.org/officeDocument/2006/relationships/hyperlink" Target="https://www.televizeseznam.cz/video/byznys-finance-a-podnikani-v-kostce/facebook-jako-vase-prace-tipy-jak-vydelavat-penize-online-6405673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b="1"/>
              <a:t>Politická ekonomie médií</a:t>
            </a:r>
            <a:endParaRPr/>
          </a:p>
        </p:txBody>
      </p:sp>
      <p:sp>
        <p:nvSpPr>
          <p:cNvPr id="85" name="Google Shape;8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Monika Metykova</a:t>
            </a:r>
            <a:endParaRPr/>
          </a:p>
          <a:p>
            <a:pPr marL="0" lvl="0" indent="0" algn="ctr" rtl="0">
              <a:lnSpc>
                <a:spcPct val="90000"/>
              </a:lnSpc>
              <a:spcBef>
                <a:spcPts val="1000"/>
              </a:spcBef>
              <a:spcAft>
                <a:spcPts val="0"/>
              </a:spcAft>
              <a:buClr>
                <a:schemeClr val="dk1"/>
              </a:buClr>
              <a:buSzPts val="2400"/>
              <a:buNone/>
            </a:pPr>
            <a:r>
              <a:rPr lang="en-US"/>
              <a:t>m.metykova@sussex.ac.uk; 32153@mail.muni.cz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Vysílání jako nevylučitelný, nerivalitní veřejný statek</a:t>
            </a:r>
            <a:endParaRPr/>
          </a:p>
        </p:txBody>
      </p:sp>
      <p:sp>
        <p:nvSpPr>
          <p:cNvPr id="136" name="Google Shape;136;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b="1"/>
              <a:t>Charakteristiky statků</a:t>
            </a:r>
            <a:endParaRPr b="1"/>
          </a:p>
          <a:p>
            <a:pPr marL="0" lvl="0" indent="0" algn="l" rtl="0">
              <a:lnSpc>
                <a:spcPct val="90000"/>
              </a:lnSpc>
              <a:spcBef>
                <a:spcPts val="1000"/>
              </a:spcBef>
              <a:spcAft>
                <a:spcPts val="0"/>
              </a:spcAft>
              <a:buClr>
                <a:schemeClr val="dk1"/>
              </a:buClr>
              <a:buSzPts val="2800"/>
              <a:buNone/>
            </a:pPr>
            <a:r>
              <a:rPr lang="en-US"/>
              <a:t>Vylučitelné a nevylučitelné, vyloučit ze spotřeby statku lze, pokud jde subjektu (technicky) zabránit v jeho spotřebě.</a:t>
            </a:r>
            <a:endParaRPr/>
          </a:p>
          <a:p>
            <a:pPr marL="228600" lvl="0" indent="-228600" algn="l" rtl="0">
              <a:lnSpc>
                <a:spcPct val="90000"/>
              </a:lnSpc>
              <a:spcBef>
                <a:spcPts val="1000"/>
              </a:spcBef>
              <a:spcAft>
                <a:spcPts val="0"/>
              </a:spcAft>
              <a:buClr>
                <a:schemeClr val="dk1"/>
              </a:buClr>
              <a:buSzPts val="2800"/>
              <a:buChar char="•"/>
            </a:pPr>
            <a:r>
              <a:rPr lang="en-US"/>
              <a:t>vylučitelné statky: koblihy, WiFi připojení k internetu</a:t>
            </a:r>
            <a:endParaRPr i="1"/>
          </a:p>
          <a:p>
            <a:pPr marL="228600" lvl="0" indent="-228600" algn="l" rtl="0">
              <a:lnSpc>
                <a:spcPct val="90000"/>
              </a:lnSpc>
              <a:spcBef>
                <a:spcPts val="1000"/>
              </a:spcBef>
              <a:spcAft>
                <a:spcPts val="0"/>
              </a:spcAft>
              <a:buClr>
                <a:schemeClr val="dk1"/>
              </a:buClr>
              <a:buSzPts val="2800"/>
              <a:buChar char="•"/>
            </a:pPr>
            <a:r>
              <a:rPr lang="en-US"/>
              <a:t>nevylučitelné statky: rozhlasové vysílání, národní obrana</a:t>
            </a:r>
            <a:endParaRPr i="1"/>
          </a:p>
          <a:p>
            <a:pPr marL="0" lvl="0" indent="0" algn="l" rtl="0">
              <a:lnSpc>
                <a:spcPct val="90000"/>
              </a:lnSpc>
              <a:spcBef>
                <a:spcPts val="1000"/>
              </a:spcBef>
              <a:spcAft>
                <a:spcPts val="0"/>
              </a:spcAft>
              <a:buClr>
                <a:schemeClr val="dk1"/>
              </a:buClr>
              <a:buSzPts val="2800"/>
              <a:buNone/>
            </a:pPr>
            <a:r>
              <a:rPr lang="en-US"/>
              <a:t>Statek je rivalitní (ve spotřebě), pokud jeho spotřeba jedním subjektem snižuje spotřebu jiného.</a:t>
            </a:r>
            <a:endParaRPr/>
          </a:p>
          <a:p>
            <a:pPr marL="228600" lvl="0" indent="-228600" algn="l" rtl="0">
              <a:lnSpc>
                <a:spcPct val="90000"/>
              </a:lnSpc>
              <a:spcBef>
                <a:spcPts val="1000"/>
              </a:spcBef>
              <a:spcAft>
                <a:spcPts val="0"/>
              </a:spcAft>
              <a:buClr>
                <a:schemeClr val="dk1"/>
              </a:buClr>
              <a:buSzPts val="2800"/>
              <a:buChar char="•"/>
            </a:pPr>
            <a:r>
              <a:rPr lang="en-US"/>
              <a:t>rivalitní statky: koblihy, oblečení, léky</a:t>
            </a:r>
            <a:endParaRPr i="1"/>
          </a:p>
          <a:p>
            <a:pPr marL="228600" lvl="0" indent="-228600" algn="l" rtl="0">
              <a:lnSpc>
                <a:spcPct val="90000"/>
              </a:lnSpc>
              <a:spcBef>
                <a:spcPts val="1000"/>
              </a:spcBef>
              <a:spcAft>
                <a:spcPts val="0"/>
              </a:spcAft>
              <a:buClr>
                <a:schemeClr val="dk1"/>
              </a:buClr>
              <a:buSzPts val="2800"/>
              <a:buChar char="•"/>
            </a:pPr>
            <a:r>
              <a:rPr lang="en-US"/>
              <a:t>nerivalitní statky: MP3 soubor s hudbou, film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1"/>
          <p:cNvSpPr txBox="1">
            <a:spLocks noGrp="1"/>
          </p:cNvSpPr>
          <p:nvPr>
            <p:ph type="body" idx="4294967295"/>
          </p:nvPr>
        </p:nvSpPr>
        <p:spPr>
          <a:xfrm>
            <a:off x="838200" y="942975"/>
            <a:ext cx="10515600" cy="591502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b="1"/>
              <a:t>Typy statků podle těchto charakteristik</a:t>
            </a:r>
            <a:endParaRPr/>
          </a:p>
          <a:p>
            <a:pPr marL="228600" lvl="0" indent="-228600" algn="l" rtl="0">
              <a:lnSpc>
                <a:spcPct val="90000"/>
              </a:lnSpc>
              <a:spcBef>
                <a:spcPts val="1000"/>
              </a:spcBef>
              <a:spcAft>
                <a:spcPts val="0"/>
              </a:spcAft>
              <a:buClr>
                <a:schemeClr val="dk1"/>
              </a:buClr>
              <a:buSzPts val="2800"/>
              <a:buChar char="•"/>
            </a:pPr>
            <a:r>
              <a:rPr lang="en-US"/>
              <a:t>Soukromé statky jsou vylučitelné a rivalitní.</a:t>
            </a:r>
            <a:endParaRPr/>
          </a:p>
          <a:p>
            <a:pPr marL="0" lvl="0" indent="0" algn="l" rtl="0">
              <a:lnSpc>
                <a:spcPct val="90000"/>
              </a:lnSpc>
              <a:spcBef>
                <a:spcPts val="1000"/>
              </a:spcBef>
              <a:spcAft>
                <a:spcPts val="0"/>
              </a:spcAft>
              <a:buClr>
                <a:schemeClr val="dk1"/>
              </a:buClr>
              <a:buSzPts val="2800"/>
              <a:buNone/>
            </a:pPr>
            <a:r>
              <a:rPr lang="en-US"/>
              <a:t>jídlo, oblečení, léky, bydlení</a:t>
            </a:r>
            <a:endParaRPr/>
          </a:p>
          <a:p>
            <a:pPr marL="228600" lvl="0" indent="-228600" algn="l" rtl="0">
              <a:lnSpc>
                <a:spcPct val="90000"/>
              </a:lnSpc>
              <a:spcBef>
                <a:spcPts val="1000"/>
              </a:spcBef>
              <a:spcAft>
                <a:spcPts val="0"/>
              </a:spcAft>
              <a:buClr>
                <a:schemeClr val="dk1"/>
              </a:buClr>
              <a:buSzPts val="2800"/>
              <a:buChar char="•"/>
            </a:pPr>
            <a:r>
              <a:rPr lang="en-US"/>
              <a:t>Veřejné statky jsou nevylučitelné a nerivalitní.</a:t>
            </a:r>
            <a:endParaRPr/>
          </a:p>
          <a:p>
            <a:pPr marL="0" lvl="0" indent="0" algn="l" rtl="0">
              <a:lnSpc>
                <a:spcPct val="90000"/>
              </a:lnSpc>
              <a:spcBef>
                <a:spcPts val="1000"/>
              </a:spcBef>
              <a:spcAft>
                <a:spcPts val="0"/>
              </a:spcAft>
              <a:buClr>
                <a:schemeClr val="dk1"/>
              </a:buClr>
              <a:buSzPts val="2800"/>
              <a:buNone/>
            </a:pPr>
            <a:r>
              <a:rPr lang="en-US"/>
              <a:t>národní obrana, televizní vysílání veřejné služby</a:t>
            </a:r>
            <a:endParaRPr/>
          </a:p>
          <a:p>
            <a:pPr marL="228600" lvl="0" indent="-228600" algn="l" rtl="0">
              <a:lnSpc>
                <a:spcPct val="90000"/>
              </a:lnSpc>
              <a:spcBef>
                <a:spcPts val="1000"/>
              </a:spcBef>
              <a:spcAft>
                <a:spcPts val="0"/>
              </a:spcAft>
              <a:buClr>
                <a:schemeClr val="dk1"/>
              </a:buClr>
              <a:buSzPts val="2800"/>
              <a:buChar char="•"/>
            </a:pPr>
            <a:r>
              <a:rPr lang="en-US"/>
              <a:t>Společné zdroje jsou rivalitní, ale nevylučitelné.</a:t>
            </a:r>
            <a:endParaRPr/>
          </a:p>
          <a:p>
            <a:pPr marL="228600" lvl="0" indent="-228600" algn="l" rtl="0">
              <a:lnSpc>
                <a:spcPct val="90000"/>
              </a:lnSpc>
              <a:spcBef>
                <a:spcPts val="1000"/>
              </a:spcBef>
              <a:spcAft>
                <a:spcPts val="0"/>
              </a:spcAft>
              <a:buClr>
                <a:schemeClr val="dk1"/>
              </a:buClr>
              <a:buSzPts val="2800"/>
              <a:buChar char="•"/>
            </a:pPr>
            <a:r>
              <a:rPr lang="en-US"/>
              <a:t>ryby v oceáně, čistý vzduch</a:t>
            </a:r>
            <a:endParaRPr/>
          </a:p>
          <a:p>
            <a:pPr marL="0" lvl="0" indent="0" algn="l" rtl="0">
              <a:lnSpc>
                <a:spcPct val="90000"/>
              </a:lnSpc>
              <a:spcBef>
                <a:spcPts val="1000"/>
              </a:spcBef>
              <a:spcAft>
                <a:spcPts val="0"/>
              </a:spcAft>
              <a:buClr>
                <a:schemeClr val="dk1"/>
              </a:buClr>
              <a:buSzPts val="2800"/>
              <a:buNone/>
            </a:pPr>
            <a:r>
              <a:rPr lang="en-US"/>
              <a:t>ALE Statky, které jsou vylučitelné ze spotřeby, ale nerivalitní, jsou obvykle přirozené monopoly.</a:t>
            </a:r>
            <a:endParaRPr/>
          </a:p>
          <a:p>
            <a:pPr marL="0" lvl="0" indent="0" algn="l" rtl="0">
              <a:lnSpc>
                <a:spcPct val="90000"/>
              </a:lnSpc>
              <a:spcBef>
                <a:spcPts val="1000"/>
              </a:spcBef>
              <a:spcAft>
                <a:spcPts val="0"/>
              </a:spcAft>
              <a:buClr>
                <a:schemeClr val="dk1"/>
              </a:buClr>
              <a:buSzPts val="2800"/>
              <a:buNone/>
            </a:pPr>
            <a:r>
              <a:rPr lang="en-US"/>
              <a:t>Netflix, Facebook, Google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Mediální průmysl – definice, termíny</a:t>
            </a:r>
            <a:endParaRPr/>
          </a:p>
        </p:txBody>
      </p:sp>
      <p:sp>
        <p:nvSpPr>
          <p:cNvPr id="91" name="Google Shape;9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74009" algn="l" rtl="0">
              <a:lnSpc>
                <a:spcPct val="90000"/>
              </a:lnSpc>
              <a:spcBef>
                <a:spcPts val="0"/>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 Kulturní a kreativní průmysly </a:t>
            </a:r>
            <a:endParaRPr/>
          </a:p>
          <a:p>
            <a:pPr marL="0" lvl="0" indent="0" algn="l" rtl="0">
              <a:lnSpc>
                <a:spcPct val="90000"/>
              </a:lnSpc>
              <a:spcBef>
                <a:spcPts val="573"/>
              </a:spcBef>
              <a:spcAft>
                <a:spcPts val="0"/>
              </a:spcAft>
              <a:buClr>
                <a:srgbClr val="000000"/>
              </a:buClr>
              <a:buSzPct val="45000"/>
              <a:buNone/>
            </a:pPr>
            <a:r>
              <a:rPr lang="en-US" u="sng">
                <a:solidFill>
                  <a:srgbClr val="000000"/>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https://www.mkcr.cz/kulturni-a-kreativni-prumysly-1157.html</a:t>
            </a:r>
            <a:r>
              <a:rPr lang="en-US">
                <a:solidFill>
                  <a:srgbClr val="000000"/>
                </a:solidFill>
                <a:latin typeface="Arial"/>
                <a:ea typeface="Arial"/>
                <a:cs typeface="Arial"/>
                <a:sym typeface="Arial"/>
              </a:rPr>
              <a:t> </a:t>
            </a:r>
            <a:endParaRPr/>
          </a:p>
          <a:p>
            <a:pPr marL="0" lvl="0" indent="0" algn="l" rtl="0">
              <a:lnSpc>
                <a:spcPct val="90000"/>
              </a:lnSpc>
              <a:spcBef>
                <a:spcPts val="573"/>
              </a:spcBef>
              <a:spcAft>
                <a:spcPts val="0"/>
              </a:spcAft>
              <a:buClr>
                <a:srgbClr val="000000"/>
              </a:buClr>
              <a:buSzPct val="45000"/>
              <a:buNone/>
            </a:pPr>
            <a:endParaRPr>
              <a:solidFill>
                <a:srgbClr val="000000"/>
              </a:solidFill>
              <a:latin typeface="Arial"/>
              <a:ea typeface="Arial"/>
              <a:cs typeface="Arial"/>
              <a:sym typeface="Arial"/>
            </a:endParaRPr>
          </a:p>
          <a:p>
            <a:pPr marL="0" lvl="0" indent="-74009" algn="l" rtl="0">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Industrial production and circulation of texts (not restricted to written texts)</a:t>
            </a:r>
            <a:endParaRPr/>
          </a:p>
          <a:p>
            <a:pPr marL="0" lvl="0" indent="-74009" algn="l" rtl="0">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David Hesmondhalgh: The Cultural Industries:</a:t>
            </a:r>
            <a:endParaRPr/>
          </a:p>
          <a:p>
            <a:pPr marL="0" lvl="0" indent="-74009" algn="l" rtl="0">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Core cultural industries: broadcasting; film industries; content aspects of the Internet industry; music industries; print and electronic publishing; video and computer games; advertising and marketing</a:t>
            </a:r>
            <a:endParaRPr/>
          </a:p>
          <a:p>
            <a:pPr marL="0" lvl="0" indent="-74009" algn="l" rtl="0">
              <a:lnSpc>
                <a:spcPct val="90000"/>
              </a:lnSpc>
              <a:spcBef>
                <a:spcPts val="573"/>
              </a:spcBef>
              <a:spcAft>
                <a:spcPts val="0"/>
              </a:spcAft>
              <a:buClr>
                <a:srgbClr val="000000"/>
              </a:buClr>
              <a:buSzPct val="45000"/>
              <a:buFont typeface="Noto Sans Symbols"/>
              <a:buChar char="●"/>
            </a:pPr>
            <a:r>
              <a:rPr lang="en-US">
                <a:solidFill>
                  <a:srgbClr val="000000"/>
                </a:solidFill>
                <a:latin typeface="Arial"/>
                <a:ea typeface="Arial"/>
                <a:cs typeface="Arial"/>
                <a:sym typeface="Arial"/>
              </a:rPr>
              <a:t>These interact/interconnect with each other in complex ways, mainly because they compete for the same resources: disposable consumer income; advertising revenue; consumption time; creative and technical labour   </a:t>
            </a:r>
            <a:endParaRPr/>
          </a:p>
          <a:p>
            <a:pPr marL="228600" lvl="0" indent="-64135" algn="l" rtl="0">
              <a:lnSpc>
                <a:spcPct val="90000"/>
              </a:lnSpc>
              <a:spcBef>
                <a:spcPts val="1000"/>
              </a:spcBef>
              <a:spcAft>
                <a:spcPts val="0"/>
              </a:spcAft>
              <a:buClr>
                <a:schemeClr val="dk1"/>
              </a:buClr>
              <a:buSzPct val="1000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Strategické dokumenty</a:t>
            </a:r>
            <a:endParaRPr/>
          </a:p>
        </p:txBody>
      </p:sp>
      <p:sp>
        <p:nvSpPr>
          <p:cNvPr id="97" name="Google Shape;9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err="1"/>
              <a:t>Česká</a:t>
            </a:r>
            <a:r>
              <a:rPr lang="en-US" dirty="0"/>
              <a:t> </a:t>
            </a:r>
            <a:r>
              <a:rPr lang="en-US" dirty="0" err="1"/>
              <a:t>republika</a:t>
            </a:r>
            <a:r>
              <a:rPr lang="en-US" dirty="0"/>
              <a:t>: </a:t>
            </a:r>
            <a:endParaRPr dirty="0"/>
          </a:p>
          <a:p>
            <a:pPr marL="228600" lvl="0" indent="-228600" algn="l" rtl="0">
              <a:lnSpc>
                <a:spcPct val="90000"/>
              </a:lnSpc>
              <a:spcBef>
                <a:spcPts val="1000"/>
              </a:spcBef>
              <a:spcAft>
                <a:spcPts val="0"/>
              </a:spcAft>
              <a:buClr>
                <a:schemeClr val="dk1"/>
              </a:buClr>
              <a:buSzPts val="2800"/>
              <a:buChar char="•"/>
            </a:pPr>
            <a:r>
              <a:rPr lang="en-US" dirty="0" err="1"/>
              <a:t>Kulturní</a:t>
            </a:r>
            <a:r>
              <a:rPr lang="en-US" dirty="0"/>
              <a:t> a </a:t>
            </a:r>
            <a:r>
              <a:rPr lang="en-US" dirty="0" err="1"/>
              <a:t>kreativní</a:t>
            </a:r>
            <a:r>
              <a:rPr lang="en-US" dirty="0"/>
              <a:t> </a:t>
            </a:r>
            <a:r>
              <a:rPr lang="en-US" dirty="0" err="1"/>
              <a:t>průmysly</a:t>
            </a:r>
            <a:r>
              <a:rPr lang="en-US" dirty="0"/>
              <a:t> </a:t>
            </a:r>
            <a:r>
              <a:rPr lang="en-US" dirty="0" err="1"/>
              <a:t>ve</a:t>
            </a:r>
            <a:r>
              <a:rPr lang="en-US" dirty="0"/>
              <a:t> </a:t>
            </a:r>
            <a:r>
              <a:rPr lang="en-US" dirty="0" err="1"/>
              <a:t>vybraných</a:t>
            </a:r>
            <a:r>
              <a:rPr lang="en-US" dirty="0"/>
              <a:t> </a:t>
            </a:r>
            <a:r>
              <a:rPr lang="en-US" dirty="0" err="1"/>
              <a:t>zemích</a:t>
            </a:r>
            <a:r>
              <a:rPr lang="en-US" dirty="0"/>
              <a:t> </a:t>
            </a:r>
            <a:r>
              <a:rPr lang="en-US" dirty="0" err="1"/>
              <a:t>Evropské</a:t>
            </a:r>
            <a:r>
              <a:rPr lang="en-US" dirty="0"/>
              <a:t> </a:t>
            </a:r>
            <a:r>
              <a:rPr lang="en-US" dirty="0" err="1"/>
              <a:t>unie</a:t>
            </a:r>
            <a:r>
              <a:rPr lang="en-US" dirty="0"/>
              <a:t>: </a:t>
            </a:r>
            <a:r>
              <a:rPr lang="en-US" dirty="0" err="1"/>
              <a:t>Vymezení</a:t>
            </a:r>
            <a:r>
              <a:rPr lang="en-US" dirty="0"/>
              <a:t>, </a:t>
            </a:r>
            <a:r>
              <a:rPr lang="en-US" dirty="0" err="1"/>
              <a:t>ekonomický</a:t>
            </a:r>
            <a:r>
              <a:rPr lang="en-US" dirty="0"/>
              <a:t> </a:t>
            </a:r>
            <a:r>
              <a:rPr lang="en-US" dirty="0" err="1"/>
              <a:t>přínos</a:t>
            </a:r>
            <a:r>
              <a:rPr lang="en-US" dirty="0"/>
              <a:t>, </a:t>
            </a:r>
            <a:r>
              <a:rPr lang="en-US" dirty="0" err="1"/>
              <a:t>strategická</a:t>
            </a:r>
            <a:r>
              <a:rPr lang="en-US" dirty="0"/>
              <a:t> </a:t>
            </a:r>
            <a:r>
              <a:rPr lang="en-US" dirty="0" err="1"/>
              <a:t>podpora</a:t>
            </a:r>
            <a:r>
              <a:rPr lang="en-US" dirty="0"/>
              <a:t> (2014)</a:t>
            </a:r>
            <a:endParaRPr dirty="0"/>
          </a:p>
          <a:p>
            <a:pPr marL="228600" lvl="0" indent="-228600" algn="l" rtl="0">
              <a:lnSpc>
                <a:spcPct val="90000"/>
              </a:lnSpc>
              <a:spcBef>
                <a:spcPts val="1000"/>
              </a:spcBef>
              <a:spcAft>
                <a:spcPts val="0"/>
              </a:spcAft>
              <a:buClr>
                <a:schemeClr val="dk1"/>
              </a:buClr>
              <a:buSzPts val="2800"/>
              <a:buChar char="•"/>
            </a:pPr>
            <a:r>
              <a:rPr lang="en-US" dirty="0" err="1"/>
              <a:t>Evropská</a:t>
            </a:r>
            <a:r>
              <a:rPr lang="en-US" dirty="0"/>
              <a:t> </a:t>
            </a:r>
            <a:r>
              <a:rPr lang="en-US" dirty="0" err="1"/>
              <a:t>unie</a:t>
            </a:r>
            <a:r>
              <a:rPr lang="en-US" dirty="0"/>
              <a:t>:</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3"/>
              </a:rPr>
              <a:t>https://ec.europa.eu/culture/sectors/cultural-and-creative-sectors</a:t>
            </a:r>
            <a:endParaRPr dirty="0"/>
          </a:p>
          <a:p>
            <a:pPr marL="228600" lvl="0" indent="-228600" algn="l" rtl="0">
              <a:lnSpc>
                <a:spcPct val="90000"/>
              </a:lnSpc>
              <a:spcBef>
                <a:spcPts val="1000"/>
              </a:spcBef>
              <a:spcAft>
                <a:spcPts val="0"/>
              </a:spcAft>
              <a:buClr>
                <a:schemeClr val="dk1"/>
              </a:buClr>
              <a:buSzPts val="2800"/>
              <a:buChar char="•"/>
            </a:pPr>
            <a:r>
              <a:rPr lang="en-US" dirty="0"/>
              <a:t>Data z </a:t>
            </a:r>
            <a:r>
              <a:rPr lang="en-US" dirty="0" err="1"/>
              <a:t>roku</a:t>
            </a:r>
            <a:r>
              <a:rPr lang="en-US" dirty="0"/>
              <a:t> 2021, </a:t>
            </a:r>
            <a:r>
              <a:rPr lang="en-US" dirty="0" err="1"/>
              <a:t>celkově</a:t>
            </a:r>
            <a:r>
              <a:rPr lang="en-US" dirty="0"/>
              <a:t> v EU 3.7 </a:t>
            </a:r>
            <a:r>
              <a:rPr lang="en-US" dirty="0" err="1"/>
              <a:t>procent</a:t>
            </a:r>
            <a:r>
              <a:rPr lang="en-US" dirty="0"/>
              <a:t> </a:t>
            </a:r>
            <a:r>
              <a:rPr lang="en-US" dirty="0" err="1"/>
              <a:t>všech</a:t>
            </a:r>
            <a:r>
              <a:rPr lang="en-US" dirty="0"/>
              <a:t> </a:t>
            </a:r>
            <a:r>
              <a:rPr lang="en-US" dirty="0" err="1"/>
              <a:t>zaměstnaných</a:t>
            </a:r>
            <a:r>
              <a:rPr lang="en-US" dirty="0"/>
              <a:t>, v ČR 3.6 </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4"/>
              </a:rPr>
              <a:t>https://ec.europa.eu/eurostat/statistics-explained/index.php/Culture_statistics_-_cultural_employment</a:t>
            </a:r>
            <a:r>
              <a:rPr lang="en-US" dirty="0"/>
              <a:t>  </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Kapitola 1 in Doyle, G. </a:t>
            </a:r>
            <a:r>
              <a:rPr lang="en-US" i="1"/>
              <a:t>Understanding media economics.</a:t>
            </a:r>
            <a:r>
              <a:rPr lang="en-US"/>
              <a:t> </a:t>
            </a:r>
            <a:endParaRPr/>
          </a:p>
        </p:txBody>
      </p:sp>
      <p:sp>
        <p:nvSpPr>
          <p:cNvPr id="103" name="Google Shape;103;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Doyle píše, že tradičně se pro studium médií a komunikace používali ne-ekonomické přístupy – politická ekonomie je v tomto smyslu výjimkou a je také pravdou, že od publikace textu Doyle se výrazně rozvinulo studium kulturního a kreativního průmyslu respektive průmyslů, ve kterém se uplatňují ekonomické přístupy. </a:t>
            </a:r>
            <a:endParaRPr/>
          </a:p>
          <a:p>
            <a:pPr marL="0" lvl="0" indent="0" algn="l" rtl="0">
              <a:lnSpc>
                <a:spcPct val="90000"/>
              </a:lnSpc>
              <a:spcBef>
                <a:spcPts val="1000"/>
              </a:spcBef>
              <a:spcAft>
                <a:spcPts val="0"/>
              </a:spcAft>
              <a:buClr>
                <a:schemeClr val="dk1"/>
              </a:buClr>
              <a:buSzPts val="2800"/>
              <a:buNone/>
            </a:pPr>
            <a:r>
              <a:rPr lang="en-US"/>
              <a:t>Ekonomické mechanismy určují co se produkuje, jak, kdy a kde a pro koho. O těchto mechanismech rozhodují tři typy ekonomických aktérů: konzumenti, firmy a vlády. A tyto mechanismy jsou koordinované na trzích. Ekonomie se spoléhá na určité předpoklady o tom jakým způsobem tito aktéři činí svá rozhodnutí.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body" idx="4294967295"/>
          </p:nvPr>
        </p:nvSpPr>
        <p:spPr>
          <a:xfrm>
            <a:off x="733777" y="899936"/>
            <a:ext cx="10515600" cy="435133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a:t>Produkce je přeměna zdrojů – práce, pozemků a kapitálu – ve zdroje a služby. Firmy jsou zřízení ve kterých probíhá produkce a průmysly zahrnují množství firem, které produkují komodity pro stejný trh. </a:t>
            </a:r>
            <a:endParaRPr/>
          </a:p>
          <a:p>
            <a:pPr marL="0" lvl="0" indent="0" algn="l" rtl="0">
              <a:lnSpc>
                <a:spcPct val="90000"/>
              </a:lnSpc>
              <a:spcBef>
                <a:spcPts val="1000"/>
              </a:spcBef>
              <a:spcAft>
                <a:spcPts val="0"/>
              </a:spcAft>
              <a:buClr>
                <a:schemeClr val="dk1"/>
              </a:buClr>
              <a:buSzPts val="2800"/>
              <a:buNone/>
            </a:pPr>
            <a:r>
              <a:rPr lang="en-US"/>
              <a:t>Ne všechny mediální firmy jsou komerční organizace a předpoklad, že každé rozhodnutí komerční firmy se řídí maximalizací zisku je příliš zjednodušující. Také je zjednodušující předpokládat, že se všechny firmy budou chovat stejným způsobem bez ohledu na velikost a organizační strukturu.</a:t>
            </a:r>
            <a:endParaRPr/>
          </a:p>
          <a:p>
            <a:pPr marL="0" lvl="0" indent="0" algn="l" rtl="0">
              <a:lnSpc>
                <a:spcPct val="90000"/>
              </a:lnSpc>
              <a:spcBef>
                <a:spcPts val="1000"/>
              </a:spcBef>
              <a:spcAft>
                <a:spcPts val="0"/>
              </a:spcAft>
              <a:buClr>
                <a:schemeClr val="dk1"/>
              </a:buClr>
              <a:buSzPts val="2800"/>
              <a:buNone/>
            </a:pPr>
            <a:r>
              <a:rPr lang="en-US"/>
              <a:t>Vlády hrají roli ve vytváření regulačního prostředí, které zajišťuje, že cíle mediálních firem nejsou na úkor společenského blaha (příklad regulace mediálních obsahů).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6"/>
          <p:cNvSpPr txBox="1">
            <a:spLocks noGrp="1"/>
          </p:cNvSpPr>
          <p:nvPr>
            <p:ph type="body" idx="4294967295"/>
          </p:nvPr>
        </p:nvSpPr>
        <p:spPr>
          <a:xfrm>
            <a:off x="1049867" y="1091847"/>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Proč je ekonomie médií zvláštní?</a:t>
            </a:r>
            <a:endParaRPr/>
          </a:p>
          <a:p>
            <a:pPr marL="0" lvl="0" indent="0" algn="l" rtl="0">
              <a:lnSpc>
                <a:spcPct val="90000"/>
              </a:lnSpc>
              <a:spcBef>
                <a:spcPts val="1000"/>
              </a:spcBef>
              <a:spcAft>
                <a:spcPts val="0"/>
              </a:spcAft>
              <a:buClr>
                <a:schemeClr val="dk1"/>
              </a:buClr>
              <a:buSzPts val="2800"/>
              <a:buNone/>
            </a:pPr>
            <a:r>
              <a:rPr lang="en-US"/>
              <a:t>Média a kulturní produkty mají zvláštní charakteristiky a mediální produkty navenek negují základ na kterém jsou postavené ekonomické teze – nedostatek. Je jedno kolik konzumujeme film nebo píseň, nemůžeme je zcela zkonzumovat. </a:t>
            </a:r>
            <a:endParaRPr/>
          </a:p>
          <a:p>
            <a:pPr marL="0" lvl="0" indent="0" algn="l" rtl="0">
              <a:lnSpc>
                <a:spcPct val="90000"/>
              </a:lnSpc>
              <a:spcBef>
                <a:spcPts val="1000"/>
              </a:spcBef>
              <a:spcAft>
                <a:spcPts val="0"/>
              </a:spcAft>
              <a:buClr>
                <a:schemeClr val="dk1"/>
              </a:buClr>
              <a:buSzPts val="2800"/>
              <a:buNone/>
            </a:pPr>
            <a:r>
              <a:rPr lang="en-US"/>
              <a:t>Hodně mediálních firem se řídí principem maximalizace zisku, ale některé organizace mají jiné motivace (např. média veřejné služby). </a:t>
            </a:r>
            <a:endParaRPr/>
          </a:p>
          <a:p>
            <a:pPr marL="0" lvl="0" indent="0" algn="l" rtl="0">
              <a:lnSpc>
                <a:spcPct val="90000"/>
              </a:lnSpc>
              <a:spcBef>
                <a:spcPts val="1000"/>
              </a:spcBef>
              <a:spcAft>
                <a:spcPts val="0"/>
              </a:spcAft>
              <a:buClr>
                <a:schemeClr val="dk1"/>
              </a:buClr>
              <a:buSzPts val="2800"/>
              <a:buNone/>
            </a:pPr>
            <a:r>
              <a:rPr lang="en-US"/>
              <a:t>Většina rozhodnutí o přidělení zdrojů se řídí cenovým systémem. Konzumenti ale často neplatí za mediální produkty přímo. Plynou z toho otázky ohledně účinosti produkce a přidělování zdrojů.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7"/>
          <p:cNvSpPr txBox="1">
            <a:spLocks noGrp="1"/>
          </p:cNvSpPr>
          <p:nvPr>
            <p:ph type="body" idx="4294967295"/>
          </p:nvPr>
        </p:nvSpPr>
        <p:spPr>
          <a:xfrm>
            <a:off x="745067" y="1253331"/>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a:t>Jaké jsou základní ekonomické charakteristiky médií?</a:t>
            </a:r>
            <a:endParaRPr/>
          </a:p>
          <a:p>
            <a:pPr marL="0" lvl="0" indent="0" algn="l" rtl="0">
              <a:lnSpc>
                <a:spcPct val="90000"/>
              </a:lnSpc>
              <a:spcBef>
                <a:spcPts val="1000"/>
              </a:spcBef>
              <a:spcAft>
                <a:spcPts val="0"/>
              </a:spcAft>
              <a:buClr>
                <a:schemeClr val="dk1"/>
              </a:buClr>
              <a:buSzPct val="100000"/>
              <a:buNone/>
            </a:pPr>
            <a:r>
              <a:rPr lang="en-US"/>
              <a:t>Média fungují na trhu s duálním produktem: jeden produkt je mediální obsah a druhý produkt je publikum (publikum přináší příjem z inzerce). </a:t>
            </a:r>
            <a:endParaRPr/>
          </a:p>
          <a:p>
            <a:pPr marL="0" lvl="0" indent="0" algn="l" rtl="0">
              <a:lnSpc>
                <a:spcPct val="90000"/>
              </a:lnSpc>
              <a:spcBef>
                <a:spcPts val="1000"/>
              </a:spcBef>
              <a:spcAft>
                <a:spcPts val="0"/>
              </a:spcAft>
              <a:buClr>
                <a:schemeClr val="dk1"/>
              </a:buClr>
              <a:buSzPct val="100000"/>
              <a:buNone/>
            </a:pPr>
            <a:r>
              <a:rPr lang="en-US"/>
              <a:t>Mediální obsah je zvláštním produktem, pro publikum má hodnotu nehmotný produkt (informace, vyprávění atd.) a ne materiální produkt, který je nosičem. </a:t>
            </a:r>
            <a:endParaRPr/>
          </a:p>
          <a:p>
            <a:pPr marL="0" lvl="0" indent="0" algn="l" rtl="0">
              <a:lnSpc>
                <a:spcPct val="90000"/>
              </a:lnSpc>
              <a:spcBef>
                <a:spcPts val="1000"/>
              </a:spcBef>
              <a:spcAft>
                <a:spcPts val="0"/>
              </a:spcAft>
              <a:buClr>
                <a:schemeClr val="dk1"/>
              </a:buClr>
              <a:buSzPct val="100000"/>
              <a:buNone/>
            </a:pPr>
            <a:r>
              <a:rPr lang="en-US"/>
              <a:t>Mediální obsah má taky charakter veřejného zboží, tím, že jeden z nás konzumuje film nebo píseň, neubere možnost jiným tento produkt konzumovat (jinak je tomu se sklenkou vína nebo chlebem). Z toho ale také plyne, že když ubývá publika, mediální organizace mají málo možností ušetřit (náklady na výrobu filmu jsou stejné bez ohledu na to jestli se na film dívá deset nebo tisíc diváků).</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Úkol v malých skupinách</a:t>
            </a:r>
            <a:endParaRPr/>
          </a:p>
        </p:txBody>
      </p:sp>
      <p:sp>
        <p:nvSpPr>
          <p:cNvPr id="124" name="Google Shape;124;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Co produkují a jak vydělávají mediální firmy? Je firma komerční, nevýdělečná, soukromě vlastněná atd.? (zdroj informací může být výroční zpráva)</a:t>
            </a:r>
            <a:endParaRPr/>
          </a:p>
          <a:p>
            <a:pPr marL="228600" lvl="0" indent="-228600" algn="l" rtl="0">
              <a:lnSpc>
                <a:spcPct val="90000"/>
              </a:lnSpc>
              <a:spcBef>
                <a:spcPts val="1000"/>
              </a:spcBef>
              <a:spcAft>
                <a:spcPts val="0"/>
              </a:spcAft>
              <a:buClr>
                <a:schemeClr val="dk1"/>
              </a:buClr>
              <a:buSzPts val="2800"/>
              <a:buChar char="•"/>
            </a:pPr>
            <a:r>
              <a:rPr lang="en-US"/>
              <a:t>New York Times</a:t>
            </a:r>
            <a:endParaRPr/>
          </a:p>
          <a:p>
            <a:pPr marL="228600" lvl="0" indent="-228600" algn="l" rtl="0">
              <a:lnSpc>
                <a:spcPct val="90000"/>
              </a:lnSpc>
              <a:spcBef>
                <a:spcPts val="1000"/>
              </a:spcBef>
              <a:spcAft>
                <a:spcPts val="0"/>
              </a:spcAft>
              <a:buClr>
                <a:schemeClr val="dk1"/>
              </a:buClr>
              <a:buSzPts val="2800"/>
              <a:buChar char="•"/>
            </a:pPr>
            <a:r>
              <a:rPr lang="en-US"/>
              <a:t>Česká televize</a:t>
            </a:r>
            <a:endParaRPr/>
          </a:p>
          <a:p>
            <a:pPr marL="228600" lvl="0" indent="-228600" algn="l" rtl="0">
              <a:lnSpc>
                <a:spcPct val="90000"/>
              </a:lnSpc>
              <a:spcBef>
                <a:spcPts val="1000"/>
              </a:spcBef>
              <a:spcAft>
                <a:spcPts val="0"/>
              </a:spcAft>
              <a:buClr>
                <a:schemeClr val="dk1"/>
              </a:buClr>
              <a:buSzPts val="2800"/>
              <a:buChar char="•"/>
            </a:pPr>
            <a:r>
              <a:rPr lang="en-US"/>
              <a:t>TV Nova</a:t>
            </a:r>
            <a:endParaRPr/>
          </a:p>
          <a:p>
            <a:pPr marL="228600" lvl="0" indent="-228600" algn="l" rtl="0">
              <a:lnSpc>
                <a:spcPct val="90000"/>
              </a:lnSpc>
              <a:spcBef>
                <a:spcPts val="1000"/>
              </a:spcBef>
              <a:spcAft>
                <a:spcPts val="0"/>
              </a:spcAft>
              <a:buClr>
                <a:schemeClr val="dk1"/>
              </a:buClr>
              <a:buSzPts val="2800"/>
              <a:buChar char="•"/>
            </a:pPr>
            <a:r>
              <a:rPr lang="en-US"/>
              <a:t>Netflix </a:t>
            </a:r>
            <a:endParaRPr/>
          </a:p>
          <a:p>
            <a:pPr marL="228600" lvl="0" indent="-228600" algn="l" rtl="0">
              <a:lnSpc>
                <a:spcPct val="90000"/>
              </a:lnSpc>
              <a:spcBef>
                <a:spcPts val="1000"/>
              </a:spcBef>
              <a:spcAft>
                <a:spcPts val="0"/>
              </a:spcAft>
              <a:buClr>
                <a:schemeClr val="dk1"/>
              </a:buClr>
              <a:buSzPts val="2800"/>
              <a:buChar char="•"/>
            </a:pPr>
            <a:r>
              <a:rPr lang="en-US"/>
              <a:t>Nakladatelství Grada</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Jak vydělávají Google a Facebook?</a:t>
            </a:r>
            <a:endParaRPr/>
          </a:p>
        </p:txBody>
      </p:sp>
      <p:sp>
        <p:nvSpPr>
          <p:cNvPr id="130" name="Google Shape;130;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u="sng" dirty="0">
                <a:solidFill>
                  <a:schemeClr val="hlink"/>
                </a:solidFill>
                <a:hlinkClick r:id="rId3"/>
              </a:rPr>
              <a:t>https://www.youtube.com/watch?v=pD_BRI6mzWA</a:t>
            </a:r>
            <a:r>
              <a:rPr lang="en-US" dirty="0"/>
              <a:t> </a:t>
            </a:r>
            <a:endParaRPr dirty="0"/>
          </a:p>
          <a:p>
            <a:pPr marL="0" lvl="0" indent="0" algn="l" rtl="0">
              <a:lnSpc>
                <a:spcPct val="90000"/>
              </a:lnSpc>
              <a:spcBef>
                <a:spcPts val="1000"/>
              </a:spcBef>
              <a:spcAft>
                <a:spcPts val="0"/>
              </a:spcAft>
              <a:buClr>
                <a:schemeClr val="dk1"/>
              </a:buClr>
              <a:buSzPts val="2800"/>
              <a:buNone/>
            </a:pPr>
            <a:r>
              <a:rPr lang="en-US" dirty="0" err="1"/>
              <a:t>Jiné</a:t>
            </a:r>
            <a:r>
              <a:rPr lang="en-US" dirty="0"/>
              <a:t> </a:t>
            </a:r>
            <a:r>
              <a:rPr lang="en-US" dirty="0" err="1"/>
              <a:t>krátké</a:t>
            </a:r>
            <a:r>
              <a:rPr lang="en-US" dirty="0"/>
              <a:t> </a:t>
            </a:r>
            <a:r>
              <a:rPr lang="en-US" dirty="0" err="1"/>
              <a:t>videa</a:t>
            </a:r>
            <a:r>
              <a:rPr lang="en-US" dirty="0"/>
              <a:t> </a:t>
            </a:r>
            <a:r>
              <a:rPr lang="en-US" dirty="0" err="1"/>
              <a:t>na</a:t>
            </a:r>
            <a:r>
              <a:rPr lang="en-US" dirty="0"/>
              <a:t> </a:t>
            </a:r>
            <a:r>
              <a:rPr lang="en-US" dirty="0" err="1"/>
              <a:t>podobné</a:t>
            </a:r>
            <a:r>
              <a:rPr lang="en-US" dirty="0"/>
              <a:t> </a:t>
            </a:r>
            <a:r>
              <a:rPr lang="en-US" dirty="0" err="1"/>
              <a:t>téma</a:t>
            </a:r>
            <a:r>
              <a:rPr lang="en-US" dirty="0"/>
              <a:t>:</a:t>
            </a: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4"/>
              </a:rPr>
              <a:t>https://www.televizeseznam.cz/video/byznys-finance-a-podnikani-v-kostce/facebook-jako-vase-prace-tipy-jak-vydelavat-penize-online-64056736</a:t>
            </a:r>
            <a:r>
              <a:rPr lang="en-US" dirty="0"/>
              <a:t> (</a:t>
            </a:r>
            <a:r>
              <a:rPr lang="en-US" dirty="0" err="1"/>
              <a:t>firma</a:t>
            </a:r>
            <a:r>
              <a:rPr lang="en-US" dirty="0"/>
              <a:t> </a:t>
            </a:r>
            <a:r>
              <a:rPr lang="en-US" dirty="0" err="1"/>
              <a:t>Pracujeme</a:t>
            </a:r>
            <a:r>
              <a:rPr lang="en-US" dirty="0"/>
              <a:t> </a:t>
            </a:r>
            <a:r>
              <a:rPr lang="en-US" dirty="0" err="1"/>
              <a:t>na</a:t>
            </a:r>
            <a:r>
              <a:rPr lang="en-US" dirty="0"/>
              <a:t> </a:t>
            </a:r>
            <a:r>
              <a:rPr lang="en-US" dirty="0" err="1"/>
              <a:t>dálku</a:t>
            </a:r>
            <a:r>
              <a:rPr lang="en-US" dirty="0"/>
              <a:t>)</a:t>
            </a:r>
            <a:endParaRPr dirty="0"/>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r>
              <a:rPr lang="en-US" u="sng" dirty="0">
                <a:solidFill>
                  <a:schemeClr val="hlink"/>
                </a:solidFill>
                <a:hlinkClick r:id="rId5"/>
              </a:rPr>
              <a:t>https://www.bbc.co.uk/news/av/business-38919403</a:t>
            </a:r>
            <a:r>
              <a:rPr lang="en-US" dirty="0"/>
              <a:t>  (BBC How do fake news sites make money?)</a:t>
            </a:r>
            <a:endParaRPr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918</Words>
  <Application>Microsoft Office PowerPoint</Application>
  <PresentationFormat>Widescreen</PresentationFormat>
  <Paragraphs>62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Noto Sans Symbols</vt:lpstr>
      <vt:lpstr>Office Theme</vt:lpstr>
      <vt:lpstr>Politická ekonomie médií</vt:lpstr>
      <vt:lpstr>Mediální průmysl – definice, termíny</vt:lpstr>
      <vt:lpstr>Strategické dokumenty</vt:lpstr>
      <vt:lpstr>Kapitola 1 in Doyle, G. Understanding media economics. </vt:lpstr>
      <vt:lpstr>PowerPoint Presentation</vt:lpstr>
      <vt:lpstr>PowerPoint Presentation</vt:lpstr>
      <vt:lpstr>PowerPoint Presentation</vt:lpstr>
      <vt:lpstr>Úkol v malých skupinách</vt:lpstr>
      <vt:lpstr>Jak vydělávají Google a Facebook?</vt:lpstr>
      <vt:lpstr>Vysílání jako nevylučitelný, nerivalitní veřejný statek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Politická ekonomie médií</dc:title>
  <dc:creator>Monika Metykova</dc:creator>
  <cp:lastModifiedBy>Monika Metykova</cp:lastModifiedBy>
  <cp:revision>7</cp:revision>
  <dcterms:created xsi:type="dcterms:W3CDTF">2020-05-12T17:10:26Z</dcterms:created>
  <dcterms:modified xsi:type="dcterms:W3CDTF">2024-03-29T19:59:09Z</dcterms:modified>
</cp:coreProperties>
</file>