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313" r:id="rId4"/>
    <p:sldId id="314" r:id="rId5"/>
    <p:sldId id="316" r:id="rId6"/>
    <p:sldId id="319" r:id="rId7"/>
    <p:sldId id="328" r:id="rId8"/>
    <p:sldId id="329" r:id="rId9"/>
    <p:sldId id="326" r:id="rId10"/>
    <p:sldId id="330" r:id="rId11"/>
    <p:sldId id="331" r:id="rId12"/>
    <p:sldId id="332" r:id="rId13"/>
    <p:sldId id="333" r:id="rId14"/>
    <p:sldId id="334" r:id="rId15"/>
    <p:sldId id="354" r:id="rId16"/>
    <p:sldId id="335" r:id="rId17"/>
    <p:sldId id="355" r:id="rId18"/>
    <p:sldId id="356" r:id="rId19"/>
    <p:sldId id="357" r:id="rId20"/>
    <p:sldId id="358" r:id="rId21"/>
    <p:sldId id="336" r:id="rId22"/>
    <p:sldId id="346" r:id="rId23"/>
    <p:sldId id="337" r:id="rId24"/>
    <p:sldId id="347" r:id="rId25"/>
    <p:sldId id="348" r:id="rId26"/>
    <p:sldId id="351" r:id="rId27"/>
    <p:sldId id="352" r:id="rId28"/>
    <p:sldId id="349" r:id="rId29"/>
    <p:sldId id="350" r:id="rId30"/>
    <p:sldId id="338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00287D"/>
    <a:srgbClr val="9100DC"/>
    <a:srgbClr val="0000DC"/>
    <a:srgbClr val="F01928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3903" autoAdjust="0"/>
  </p:normalViewPr>
  <p:slideViewPr>
    <p:cSldViewPr snapToGrid="0">
      <p:cViewPr varScale="1">
        <p:scale>
          <a:sx n="65" d="100"/>
          <a:sy n="65" d="100"/>
        </p:scale>
        <p:origin x="640" y="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4DF8077B-D306-406E-8E85-F06AEAD9F5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1295403-E0ED-4388-A469-E5FCBE487E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392469FF-8559-4580-A2EB-3A087993F97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E7C4004D-D56C-4B6F-8FEE-36ED56BB619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0DC243-4C30-4689-B9C8-9C4222E4B2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D5DDADEC-CE1C-4DAC-841A-9BE684986D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3A4F6FC-2C0B-42EA-ACBB-667CAA1453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D138E8B9-8A83-4717-A279-1B4454DB2A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ECE87888-70B3-41B6-804C-73543248E5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55CE7D81-74E2-426C-8056-653AFEA214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55CF5B64-1024-44DD-BB38-F2D42B03A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4A4F28-495A-4FB1-94CB-ED594DA908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DD336C9F-2861-4A88-8831-F729BD419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C4B41FA4-3D2E-477F-BE52-50693255D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1F8D7490-E0E0-4071-A2B4-7D3782ECD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9AA3183-E9E2-4066-9364-0BDDA15D192B}" type="slidenum">
              <a:rPr lang="cs-CZ" altLang="cs-CZ" sz="1200" smtClean="0">
                <a:latin typeface="Arial" panose="020B0604020202020204" pitchFamily="34" charset="0"/>
              </a:rPr>
              <a:pPr/>
              <a:t>1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F2CDF973-B4B9-4DD4-81B3-38EFFFE4F9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E8B50F3B-16B7-4FA3-A636-6972753AB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C1D693BB-3527-4074-B7A6-7C5C484C3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333FC40-2E65-4945-9467-F7BB6B92A269}" type="slidenum">
              <a:rPr lang="cs-CZ" altLang="cs-CZ" sz="1200" smtClean="0">
                <a:latin typeface="Arial" panose="020B0604020202020204" pitchFamily="34" charset="0"/>
              </a:rPr>
              <a:pPr/>
              <a:t>12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ED016098-0A6D-4B7D-AFC5-76B26A4806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D348BC9C-DD93-43E4-8DD1-37D836B4B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AEE4247A-B611-44F0-802D-621C30235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19512ED-E8E0-44D3-A6AC-D5BD957F6B43}" type="slidenum">
              <a:rPr lang="cs-CZ" altLang="cs-CZ" sz="1200" smtClean="0">
                <a:latin typeface="Arial" panose="020B0604020202020204" pitchFamily="34" charset="0"/>
              </a:rPr>
              <a:pPr/>
              <a:t>14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4F28-495A-4FB1-94CB-ED594DA9086A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6025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ACB5DC04-396F-4010-A303-C90E51192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4EDFD6A2-A15D-4A27-A720-050020262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D1A868D5-ED1C-4514-A670-38F96AA7F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8A26F7-4365-4239-903D-069CADCE10F1}" type="slidenum">
              <a:rPr lang="cs-CZ" altLang="cs-CZ" sz="1200" smtClean="0">
                <a:latin typeface="Arial" panose="020B0604020202020204" pitchFamily="34" charset="0"/>
              </a:rPr>
              <a:pPr/>
              <a:t>16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60666-1538-B151-6D42-B45D638A0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AD861226-FEAC-0BE3-E671-2F4FB12BA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2A57CCFC-2E5F-5BA8-DFC2-242D91D15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B7789173-D68F-76AB-8AE0-6E18AA4FB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8A26F7-4365-4239-903D-069CADCE10F1}" type="slidenum">
              <a:rPr lang="cs-CZ" altLang="cs-CZ" sz="1200" smtClean="0">
                <a:latin typeface="Arial" panose="020B0604020202020204" pitchFamily="34" charset="0"/>
              </a:rPr>
              <a:pPr/>
              <a:t>17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62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C185B-2E7D-7CB8-D1AC-8320FC124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4F2BEC62-A02B-DFB5-1B68-EC38CE1666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071E1E89-9575-BB0C-6891-E461AB73F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EC3ACEBF-9789-2FDC-C3DE-F5EE79EC6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8A26F7-4365-4239-903D-069CADCE10F1}" type="slidenum">
              <a:rPr lang="cs-CZ" altLang="cs-CZ" sz="1200" smtClean="0">
                <a:latin typeface="Arial" panose="020B0604020202020204" pitchFamily="34" charset="0"/>
              </a:rPr>
              <a:pPr/>
              <a:t>18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93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70219-EE2B-529E-7A0E-0CAC2657E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3F75DEE4-CA01-71E6-5495-296A37F0B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FEAA8186-59D8-1900-3794-D2F120690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5FCFA991-F8EC-3A73-F012-2CB9A78F7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8A26F7-4365-4239-903D-069CADCE10F1}" type="slidenum">
              <a:rPr lang="cs-CZ" altLang="cs-CZ" sz="1200" smtClean="0">
                <a:latin typeface="Arial" panose="020B0604020202020204" pitchFamily="34" charset="0"/>
              </a:rPr>
              <a:pPr/>
              <a:t>19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64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6DCD4-951B-131A-3CCE-B2B3C92DC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1E6C50B5-46E1-D39F-EA31-E87D87BC33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D6466796-FB82-FBF9-C7D5-C4699D760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F723A539-7906-69F7-B0A8-F1A2D3F42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8A26F7-4365-4239-903D-069CADCE10F1}" type="slidenum">
              <a:rPr lang="cs-CZ" altLang="cs-CZ" sz="1200" smtClean="0">
                <a:latin typeface="Arial" panose="020B0604020202020204" pitchFamily="34" charset="0"/>
              </a:rPr>
              <a:pPr/>
              <a:t>20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1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C694FFAB-E62B-4D6C-B42C-CA00860EC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F74F05E7-5D69-41BB-AECF-AFF849C33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29711A75-790D-472E-8584-7A7F75E3A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C97739B-2379-472A-A0AA-F8A9D5ED5BC7}" type="slidenum">
              <a:rPr lang="cs-CZ" altLang="cs-CZ" sz="1200" smtClean="0">
                <a:latin typeface="Arial" panose="020B0604020202020204" pitchFamily="34" charset="0"/>
              </a:rPr>
              <a:pPr/>
              <a:t>21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>
            <a:extLst>
              <a:ext uri="{FF2B5EF4-FFF2-40B4-BE49-F238E27FC236}">
                <a16:creationId xmlns:a16="http://schemas.microsoft.com/office/drawing/2014/main" id="{D048301B-D392-4360-8EAF-B1E35F6CB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>
            <a:extLst>
              <a:ext uri="{FF2B5EF4-FFF2-40B4-BE49-F238E27FC236}">
                <a16:creationId xmlns:a16="http://schemas.microsoft.com/office/drawing/2014/main" id="{47E35D6F-5EE9-47D3-B75E-0071DC8E7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4" name="Zástupný symbol pro číslo snímku 3">
            <a:extLst>
              <a:ext uri="{FF2B5EF4-FFF2-40B4-BE49-F238E27FC236}">
                <a16:creationId xmlns:a16="http://schemas.microsoft.com/office/drawing/2014/main" id="{25F446EC-0CF7-4E2E-A614-3EC05BBC5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4015D7C-7055-4D21-85D1-559FB3A694F1}" type="slidenum">
              <a:rPr lang="cs-CZ" altLang="cs-CZ" sz="1200" smtClean="0">
                <a:latin typeface="Arial" panose="020B0604020202020204" pitchFamily="34" charset="0"/>
              </a:rPr>
              <a:pPr/>
              <a:t>22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9E5304EF-E310-4781-B65C-89275E2DE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818C9A76-CE7A-47AC-8F55-56299540E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488427B0-1020-47AB-B425-29CB14146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9E6A2C3-6504-4081-9052-4276BAE030DF}" type="slidenum">
              <a:rPr lang="cs-CZ" altLang="cs-CZ" sz="1200" smtClean="0">
                <a:latin typeface="Arial" panose="020B0604020202020204" pitchFamily="34" charset="0"/>
              </a:rPr>
              <a:pPr/>
              <a:t>2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7C7CAADA-57A1-40D2-AD38-8FF479F94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194D98F4-DC3F-474D-BC82-B8CA83A9C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A03208BB-1ED3-4F46-9E03-D71185EC5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3D8AFC-148A-4A93-B15E-2F83226E04D2}" type="slidenum">
              <a:rPr lang="cs-CZ" altLang="cs-CZ" sz="1200" smtClean="0">
                <a:latin typeface="Arial" panose="020B0604020202020204" pitchFamily="34" charset="0"/>
              </a:rPr>
              <a:pPr/>
              <a:t>23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id="{B967155A-DACB-4E10-AA73-C42188C94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id="{C89DCA87-1678-4117-9AFC-BE50F3276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id="{6F14EEA3-D08C-463A-8FB2-4A76FD828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87B2757-9BDD-4638-8490-C8B9822648F3}" type="slidenum">
              <a:rPr lang="cs-CZ" altLang="cs-CZ" sz="1200" smtClean="0">
                <a:latin typeface="Arial" panose="020B0604020202020204" pitchFamily="34" charset="0"/>
              </a:rPr>
              <a:pPr/>
              <a:t>24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594C9048-973E-46ED-B615-574D8C848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37F02BA2-2642-40E3-9745-ED8A75E7F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7348" name="Zástupný symbol pro číslo snímku 3">
            <a:extLst>
              <a:ext uri="{FF2B5EF4-FFF2-40B4-BE49-F238E27FC236}">
                <a16:creationId xmlns:a16="http://schemas.microsoft.com/office/drawing/2014/main" id="{9CCC1444-2C22-4F85-9700-2B6097C2B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4AF223F-AAED-462C-BF85-F3FABD99EB25}" type="slidenum">
              <a:rPr lang="cs-CZ" altLang="cs-CZ" sz="1200" smtClean="0">
                <a:latin typeface="Arial" panose="020B0604020202020204" pitchFamily="34" charset="0"/>
              </a:rPr>
              <a:pPr/>
              <a:t>25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>
            <a:extLst>
              <a:ext uri="{FF2B5EF4-FFF2-40B4-BE49-F238E27FC236}">
                <a16:creationId xmlns:a16="http://schemas.microsoft.com/office/drawing/2014/main" id="{897E1C3C-B018-406C-91F8-3DE9AAF48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Zástupný symbol pro poznámky 2">
            <a:extLst>
              <a:ext uri="{FF2B5EF4-FFF2-40B4-BE49-F238E27FC236}">
                <a16:creationId xmlns:a16="http://schemas.microsoft.com/office/drawing/2014/main" id="{93CF0A90-0D56-44E4-8D8F-C178E9013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0420" name="Zástupný symbol pro číslo snímku 3">
            <a:extLst>
              <a:ext uri="{FF2B5EF4-FFF2-40B4-BE49-F238E27FC236}">
                <a16:creationId xmlns:a16="http://schemas.microsoft.com/office/drawing/2014/main" id="{E2BA724E-45A5-4A34-B259-7D7957895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EF45735-00A7-4DD8-B83D-DA3D71215186}" type="slidenum">
              <a:rPr lang="cs-CZ" altLang="cs-CZ" sz="1200" smtClean="0">
                <a:latin typeface="Arial" panose="020B0604020202020204" pitchFamily="34" charset="0"/>
              </a:rPr>
              <a:pPr/>
              <a:t>27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>
            <a:extLst>
              <a:ext uri="{FF2B5EF4-FFF2-40B4-BE49-F238E27FC236}">
                <a16:creationId xmlns:a16="http://schemas.microsoft.com/office/drawing/2014/main" id="{FE098204-2FE6-4563-89FE-DF30947B9E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>
            <a:extLst>
              <a:ext uri="{FF2B5EF4-FFF2-40B4-BE49-F238E27FC236}">
                <a16:creationId xmlns:a16="http://schemas.microsoft.com/office/drawing/2014/main" id="{92ABA6D2-BE90-4058-9DF9-3F60651DC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62468" name="Zástupný symbol pro číslo snímku 3">
            <a:extLst>
              <a:ext uri="{FF2B5EF4-FFF2-40B4-BE49-F238E27FC236}">
                <a16:creationId xmlns:a16="http://schemas.microsoft.com/office/drawing/2014/main" id="{F02DB470-FA35-4365-B0E9-47D654464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05A64E5-C9EA-41C6-913D-A9BAF94106A2}" type="slidenum">
              <a:rPr lang="cs-CZ" altLang="cs-CZ" sz="1200" smtClean="0">
                <a:latin typeface="Arial" panose="020B0604020202020204" pitchFamily="34" charset="0"/>
              </a:rPr>
              <a:pPr/>
              <a:t>28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>
            <a:extLst>
              <a:ext uri="{FF2B5EF4-FFF2-40B4-BE49-F238E27FC236}">
                <a16:creationId xmlns:a16="http://schemas.microsoft.com/office/drawing/2014/main" id="{70EA623B-315D-4236-A066-9B67085D06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Zástupný symbol pro poznámky 2">
            <a:extLst>
              <a:ext uri="{FF2B5EF4-FFF2-40B4-BE49-F238E27FC236}">
                <a16:creationId xmlns:a16="http://schemas.microsoft.com/office/drawing/2014/main" id="{2CB1E771-2BA3-4D6E-B44E-AFCEEECA7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4516" name="Zástupný symbol pro číslo snímku 3">
            <a:extLst>
              <a:ext uri="{FF2B5EF4-FFF2-40B4-BE49-F238E27FC236}">
                <a16:creationId xmlns:a16="http://schemas.microsoft.com/office/drawing/2014/main" id="{03750272-A15F-4C17-B0D0-7584938C9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94800AB-92A6-4ED3-A030-29A2E42CAC87}" type="slidenum">
              <a:rPr lang="cs-CZ" altLang="cs-CZ" sz="1200" smtClean="0">
                <a:latin typeface="Arial" panose="020B0604020202020204" pitchFamily="34" charset="0"/>
              </a:rPr>
              <a:pPr/>
              <a:t>29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>
            <a:extLst>
              <a:ext uri="{FF2B5EF4-FFF2-40B4-BE49-F238E27FC236}">
                <a16:creationId xmlns:a16="http://schemas.microsoft.com/office/drawing/2014/main" id="{B4D5C85B-B4B5-4604-9B93-96909589B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Zástupný symbol pro poznámky 2">
            <a:extLst>
              <a:ext uri="{FF2B5EF4-FFF2-40B4-BE49-F238E27FC236}">
                <a16:creationId xmlns:a16="http://schemas.microsoft.com/office/drawing/2014/main" id="{D6DFBC32-48A8-45C5-AB5E-B8234FEB3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6564" name="Zástupný symbol pro číslo snímku 3">
            <a:extLst>
              <a:ext uri="{FF2B5EF4-FFF2-40B4-BE49-F238E27FC236}">
                <a16:creationId xmlns:a16="http://schemas.microsoft.com/office/drawing/2014/main" id="{D555A474-7039-48D2-B056-428B2AE18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841647D-A7BF-4ACF-A112-DAEB5C0AE408}" type="slidenum">
              <a:rPr lang="cs-CZ" altLang="cs-CZ" sz="1200" smtClean="0">
                <a:latin typeface="Arial" panose="020B0604020202020204" pitchFamily="34" charset="0"/>
              </a:rPr>
              <a:pPr/>
              <a:t>30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4F28-495A-4FB1-94CB-ED594DA9086A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704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3FB5C6DC-D16D-4F65-9FB7-AC89B717A0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F8B29A87-47C5-48D8-99FD-AB553A727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80FB9227-25EF-4BB6-8DF0-9E1885CCE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8EBA61E-C273-46B3-BF44-6A961AB1322C}" type="slidenum">
              <a:rPr lang="cs-CZ" altLang="cs-CZ" sz="1200" smtClean="0">
                <a:latin typeface="Arial" panose="020B0604020202020204" pitchFamily="34" charset="0"/>
              </a:rPr>
              <a:pPr/>
              <a:t>6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BEA1C7F6-D11E-4B4B-83C8-B3FCD271F2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7C3C4E8E-A568-4BD0-B4B6-0D0F4614D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4EF72196-EF34-4E8E-8BC8-F00AFC55F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89073E3-2F88-4C80-9261-6DE5FDE1AA8C}" type="slidenum">
              <a:rPr lang="cs-CZ" altLang="cs-CZ" sz="1200" smtClean="0">
                <a:latin typeface="Arial" panose="020B0604020202020204" pitchFamily="34" charset="0"/>
              </a:rPr>
              <a:pPr/>
              <a:t>7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4A33C21E-48CB-4213-A38E-7FEC534B6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4262807E-7CD5-4DB0-B39C-AC22932B7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2BF722ED-61CB-4E77-96F4-700BBB785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14C5F2D-5A44-4F1C-A7FC-8677D6CE7CDC}" type="slidenum">
              <a:rPr lang="cs-CZ" altLang="cs-CZ" sz="1200" smtClean="0">
                <a:latin typeface="Arial" panose="020B0604020202020204" pitchFamily="34" charset="0"/>
              </a:rPr>
              <a:pPr/>
              <a:t>8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4F28-495A-4FB1-94CB-ED594DA9086A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335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7BFD202B-C16C-44D4-9074-1B588495F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E8912201-42C1-4D60-B967-A0FFAF2A1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1606B28B-5538-44C2-9C48-2060A3BCE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C36790B-26B3-4741-9D3F-385CB7EBDB15}" type="slidenum">
              <a:rPr lang="cs-CZ" altLang="cs-CZ" sz="1200" smtClean="0">
                <a:latin typeface="Arial" panose="020B0604020202020204" pitchFamily="34" charset="0"/>
              </a:rPr>
              <a:pPr/>
              <a:t>10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A951AA32-6F6E-43F2-AF2E-7655B27ECA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68D07C08-B7EE-4942-B138-67F194C1C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BB872E85-94FB-4703-B97F-3D5BEFF05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B20BBC-80D0-4511-8B83-096412B82336}" type="slidenum">
              <a:rPr lang="cs-CZ" altLang="cs-CZ" sz="1200" smtClean="0">
                <a:latin typeface="Arial" panose="020B0604020202020204" pitchFamily="34" charset="0"/>
              </a:rPr>
              <a:pPr/>
              <a:t>11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>
            <a:extLst>
              <a:ext uri="{FF2B5EF4-FFF2-40B4-BE49-F238E27FC236}">
                <a16:creationId xmlns:a16="http://schemas.microsoft.com/office/drawing/2014/main" id="{4EBE3ED0-CD68-4665-88B1-7CF9247CAA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14338"/>
            <a:ext cx="15462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9D43B5BC-E027-4E56-A2CD-85DD097E7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ED6B679B-F2D4-45AD-B374-9EB7F4DD7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413A-2F98-416B-9A63-E1ED61DCB0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682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8">
            <a:extLst>
              <a:ext uri="{FF2B5EF4-FFF2-40B4-BE49-F238E27FC236}">
                <a16:creationId xmlns:a16="http://schemas.microsoft.com/office/drawing/2014/main" id="{BD488940-E7AB-4F93-8994-58290EE8EC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/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A8CC0BE0-F17E-4785-AA98-D0ADB336F8B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14" name="Zástupný symbol pro číslo snímku 2">
            <a:extLst>
              <a:ext uri="{FF2B5EF4-FFF2-40B4-BE49-F238E27FC236}">
                <a16:creationId xmlns:a16="http://schemas.microsoft.com/office/drawing/2014/main" id="{D7390260-EB40-4C0D-9D6D-AE5FB0DB389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CF34-E63E-418E-9A58-E907635820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746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>
            <a:extLst>
              <a:ext uri="{FF2B5EF4-FFF2-40B4-BE49-F238E27FC236}">
                <a16:creationId xmlns:a16="http://schemas.microsoft.com/office/drawing/2014/main" id="{BF400904-C903-42F1-A153-105550AC21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07BA8165-6793-4BA1-B66C-A2A2E4D8F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CDC4E2A0-9564-4122-B03B-05C0791CAD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503A-64B2-4B80-978E-AFA975863D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0635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>
            <a:extLst>
              <a:ext uri="{FF2B5EF4-FFF2-40B4-BE49-F238E27FC236}">
                <a16:creationId xmlns:a16="http://schemas.microsoft.com/office/drawing/2014/main" id="{E9B0C579-A5BD-4310-9779-972B6287E5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14338"/>
            <a:ext cx="15462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adpis 6"/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7999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AC98592A-4CC0-419F-B78B-7198832DDE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167A-DCFF-4AD4-B763-75DA420AC9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11223251-0CDD-48CD-9B4E-7AB5B38901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20725" y="6227763"/>
            <a:ext cx="4924425" cy="252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643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>
            <a:extLst>
              <a:ext uri="{FF2B5EF4-FFF2-40B4-BE49-F238E27FC236}">
                <a16:creationId xmlns:a16="http://schemas.microsoft.com/office/drawing/2014/main" id="{F9915B74-8618-4399-9507-08EE0B7114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14338"/>
            <a:ext cx="15462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B2245F88-7022-4C77-BD70-2F46FC5B3E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B2F6857E-146E-40D4-BC8D-D1DD680E7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F52D15-8D7E-4D5D-99E1-7A2A217FD4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3937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>
            <a:extLst>
              <a:ext uri="{FF2B5EF4-FFF2-40B4-BE49-F238E27FC236}">
                <a16:creationId xmlns:a16="http://schemas.microsoft.com/office/drawing/2014/main" id="{287C9A6D-173F-42FF-B3DB-D99DAA324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14338"/>
            <a:ext cx="15462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7999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F5AABFFF-477B-4132-A645-4AD66375FF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F4B709-BDFE-4089-B943-1C3F9539E2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22160B44-61C0-4111-A829-A23AB50514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20725" y="6227763"/>
            <a:ext cx="4924425" cy="252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6964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>
            <a:extLst>
              <a:ext uri="{FF2B5EF4-FFF2-40B4-BE49-F238E27FC236}">
                <a16:creationId xmlns:a16="http://schemas.microsoft.com/office/drawing/2014/main" id="{5A63FC30-7962-4255-A30B-EADC8AAAEA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51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35984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5">
            <a:extLst>
              <a:ext uri="{FF2B5EF4-FFF2-40B4-BE49-F238E27FC236}">
                <a16:creationId xmlns:a16="http://schemas.microsoft.com/office/drawing/2014/main" id="{D58D813F-E87B-4D57-8967-346B1571F5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2022475"/>
            <a:ext cx="410527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15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7D5070A1-60DD-44A9-937A-BD52A2A00A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298700"/>
            <a:ext cx="87249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067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>
            <a:extLst>
              <a:ext uri="{FF2B5EF4-FFF2-40B4-BE49-F238E27FC236}">
                <a16:creationId xmlns:a16="http://schemas.microsoft.com/office/drawing/2014/main" id="{669A2938-48D3-42BD-9269-D8CC899F22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0E0FB7B7-0FA2-40A8-A7FE-D104777B0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EA2D4AD9-45D8-4A50-B0BB-A382372FD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9B33-937F-476C-A6D2-13D184DD0A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722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>
            <a:extLst>
              <a:ext uri="{FF2B5EF4-FFF2-40B4-BE49-F238E27FC236}">
                <a16:creationId xmlns:a16="http://schemas.microsoft.com/office/drawing/2014/main" id="{897CFE88-A98D-46D9-81C3-B99C4564E7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1C4B209B-982E-4685-BCD1-42587536F67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EEEF8FCA-520A-4E71-BA42-277686E260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75C9-A35D-471F-BAFA-4008851D84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746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>
            <a:extLst>
              <a:ext uri="{FF2B5EF4-FFF2-40B4-BE49-F238E27FC236}">
                <a16:creationId xmlns:a16="http://schemas.microsoft.com/office/drawing/2014/main" id="{13EF75B3-C1D3-4464-A49A-202583579E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20417298-6D85-46A5-A92E-AA78742D948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4FB3E39B-7D07-461E-85A2-72D456E966E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E071-175F-4608-981C-4676863036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884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>
            <a:extLst>
              <a:ext uri="{FF2B5EF4-FFF2-40B4-BE49-F238E27FC236}">
                <a16:creationId xmlns:a16="http://schemas.microsoft.com/office/drawing/2014/main" id="{1F618E78-F455-480E-A602-1A4661E39A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8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21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2EE757AC-F4CB-4296-BCD4-8E8639FCAEC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FFDE84DC-E6E8-4500-B9BE-E0B5FA3CC51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F952-3BAB-4A71-9130-4F35618574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988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8">
            <a:extLst>
              <a:ext uri="{FF2B5EF4-FFF2-40B4-BE49-F238E27FC236}">
                <a16:creationId xmlns:a16="http://schemas.microsoft.com/office/drawing/2014/main" id="{30160650-8214-4338-948F-A6AC8E8F1F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729509" y="1665288"/>
            <a:ext cx="6207791" cy="4139998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F00B9E15-BE6E-43E0-93E4-C8E73CEF42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6F2FF718-A06D-42E0-AB08-EE97FF55EC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409F6-8651-4825-B6AE-0893E3BEBB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084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8">
            <a:extLst>
              <a:ext uri="{FF2B5EF4-FFF2-40B4-BE49-F238E27FC236}">
                <a16:creationId xmlns:a16="http://schemas.microsoft.com/office/drawing/2014/main" id="{17D61E74-4CD2-4394-98A0-C4D0C164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12"/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8" name="Zástupný symbol pro obsah 12"/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0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2" name="Zástupný symbol pro zápatí 1">
            <a:extLst>
              <a:ext uri="{FF2B5EF4-FFF2-40B4-BE49-F238E27FC236}">
                <a16:creationId xmlns:a16="http://schemas.microsoft.com/office/drawing/2014/main" id="{D0562B94-298A-4566-AFEA-FC1F5F6FF22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23" name="Zástupný symbol pro číslo snímku 2">
            <a:extLst>
              <a:ext uri="{FF2B5EF4-FFF2-40B4-BE49-F238E27FC236}">
                <a16:creationId xmlns:a16="http://schemas.microsoft.com/office/drawing/2014/main" id="{D5F22576-EC94-4934-987F-CC31461C99F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6198-F190-4989-9507-62FC45B879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913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>
            <a:extLst>
              <a:ext uri="{FF2B5EF4-FFF2-40B4-BE49-F238E27FC236}">
                <a16:creationId xmlns:a16="http://schemas.microsoft.com/office/drawing/2014/main" id="{EA984F8F-4DC3-4BEA-B988-E7D607F22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idx="12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B502B332-45C1-4DCD-8E01-DAFE527822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E5E83527-3F41-4622-9534-BCB5FCD884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4A98-FF8F-43AC-8A79-0F2FADE01E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366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>
            <a:extLst>
              <a:ext uri="{FF2B5EF4-FFF2-40B4-BE49-F238E27FC236}">
                <a16:creationId xmlns:a16="http://schemas.microsoft.com/office/drawing/2014/main" id="{40162094-70E5-42D8-AB91-68E3EF8DD7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224605A1-3602-4B3B-BD14-7BC9FEABAB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EB1C6B2D-168C-440D-A13B-61A84A8AB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490A-8D28-48AF-A45A-FCD44BDBF7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812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>
            <a:extLst>
              <a:ext uri="{FF2B5EF4-FFF2-40B4-BE49-F238E27FC236}">
                <a16:creationId xmlns:a16="http://schemas.microsoft.com/office/drawing/2014/main" id="{76F405E1-1885-4259-B7CB-FF6247EA99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725" y="6227763"/>
            <a:ext cx="7920038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lang="cs-CZ" altLang="cs-CZ"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t>Zápatí prezentace</a:t>
            </a:r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BAE08E65-9EB5-4700-988B-D70AA025E4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338" y="6227763"/>
            <a:ext cx="252412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23AEAD-47D4-493B-8CAD-994C113C61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28" name="Zástupný nadpis 1">
            <a:extLst>
              <a:ext uri="{FF2B5EF4-FFF2-40B4-BE49-F238E27FC236}">
                <a16:creationId xmlns:a16="http://schemas.microsoft.com/office/drawing/2014/main" id="{E8FFA8B6-C6FC-4F4D-BF91-A5E6AAE51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720725"/>
            <a:ext cx="107521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vložíte nadpis</a:t>
            </a:r>
          </a:p>
        </p:txBody>
      </p:sp>
      <p:sp>
        <p:nvSpPr>
          <p:cNvPr id="1029" name="Zástupný symbol pro text 4">
            <a:extLst>
              <a:ext uri="{FF2B5EF4-FFF2-40B4-BE49-F238E27FC236}">
                <a16:creationId xmlns:a16="http://schemas.microsoft.com/office/drawing/2014/main" id="{01455A38-5A57-414C-A705-878F51F92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71663"/>
            <a:ext cx="1075213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algn="l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500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500">
          <a:solidFill>
            <a:schemeClr val="tx1"/>
          </a:solidFill>
          <a:latin typeface="+mn-lt"/>
        </a:defRPr>
      </a:lvl3pPr>
      <a:lvl4pPr marL="1371600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500">
          <a:solidFill>
            <a:schemeClr val="tx1"/>
          </a:solidFill>
          <a:latin typeface="+mn-lt"/>
        </a:defRPr>
      </a:lvl4pPr>
      <a:lvl5pPr marL="1828800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ndula.divisova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tratcomcoe.org/publications/how-east-asian-governments-responded-to-the-covid-19-pandemic/4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DBCAB9FA-8EB7-4B35-8D5B-F452C9D97D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21507" name="Zástupný objekt pre číslo snímky 2">
            <a:extLst>
              <a:ext uri="{FF2B5EF4-FFF2-40B4-BE49-F238E27FC236}">
                <a16:creationId xmlns:a16="http://schemas.microsoft.com/office/drawing/2014/main" id="{548C593F-F111-498A-8E68-718D750F7A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18D91BF-2F54-4E16-AEDE-61B73B858714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Nadpis 3">
            <a:extLst>
              <a:ext uri="{FF2B5EF4-FFF2-40B4-BE49-F238E27FC236}">
                <a16:creationId xmlns:a16="http://schemas.microsoft.com/office/drawing/2014/main" id="{D0F830D1-2B85-4C2E-9439-691AEEE8F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463" y="2900363"/>
            <a:ext cx="11361737" cy="1171575"/>
          </a:xfrm>
        </p:spPr>
        <p:txBody>
          <a:bodyPr/>
          <a:lstStyle/>
          <a:p>
            <a:pPr eaLnBrk="1" hangingPunct="1"/>
            <a:r>
              <a:rPr lang="cs-CZ" altLang="cs-CZ"/>
              <a:t>Krize a strategická komunikace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559B027-0922-4DB2-BE23-E8AE32EB9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463" y="4116388"/>
            <a:ext cx="11361737" cy="1171575"/>
          </a:xfrm>
        </p:spPr>
        <p:txBody>
          <a:bodyPr rtlCol="0"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dirty="0"/>
              <a:t>Krizový management, 14. </a:t>
            </a:r>
            <a:r>
              <a:rPr lang="en-US" dirty="0"/>
              <a:t>5</a:t>
            </a:r>
            <a:r>
              <a:rPr dirty="0"/>
              <a:t>. 202</a:t>
            </a:r>
            <a:r>
              <a:rPr lang="cs-CZ" dirty="0"/>
              <a:t>5</a:t>
            </a:r>
            <a:endParaRPr dirty="0"/>
          </a:p>
          <a:p>
            <a:pPr eaLnBrk="1" hangingPunct="1">
              <a:spcBef>
                <a:spcPts val="0"/>
              </a:spcBef>
              <a:defRPr/>
            </a:pPr>
            <a:r>
              <a:rPr dirty="0"/>
              <a:t>Vendula Divišová, </a:t>
            </a:r>
            <a:r>
              <a:rPr dirty="0">
                <a:hlinkClick r:id="rId3"/>
              </a:rPr>
              <a:t>vendula.divisova@mail.muni.cz</a:t>
            </a:r>
            <a:endParaRPr dirty="0"/>
          </a:p>
          <a:p>
            <a:pPr eaLnBrk="1" hangingPunct="1">
              <a:spcBef>
                <a:spcPts val="0"/>
              </a:spcBef>
              <a:defRPr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C4109A-073B-447D-AC15-25B758A7DA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36867" name="Zástupný symbol pro číslo snímku 2">
            <a:extLst>
              <a:ext uri="{FF2B5EF4-FFF2-40B4-BE49-F238E27FC236}">
                <a16:creationId xmlns:a16="http://schemas.microsoft.com/office/drawing/2014/main" id="{633B7CE5-3A5F-4458-87DE-CA1400C5CA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3303BF-811D-46B9-84FC-42755B3A3F07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10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Nadpis 3">
            <a:extLst>
              <a:ext uri="{FF2B5EF4-FFF2-40B4-BE49-F238E27FC236}">
                <a16:creationId xmlns:a16="http://schemas.microsoft.com/office/drawing/2014/main" id="{6E3869A4-3681-4DBD-97D7-34260AA0F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>
                <a:latin typeface="Arial Nova" panose="020B0504020202020204" pitchFamily="34" charset="0"/>
              </a:rPr>
              <a:t>Strategický narativ</a:t>
            </a:r>
            <a:endParaRPr lang="cs-CZ" altLang="cs-CZ" sz="3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734136-158A-4B2E-8DD7-850831319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58938"/>
            <a:ext cx="10753725" cy="414020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i="1" u="sng" dirty="0">
                <a:solidFill>
                  <a:srgbClr val="0000DC"/>
                </a:solidFill>
              </a:rPr>
              <a:t>strategie</a:t>
            </a:r>
            <a:r>
              <a:rPr lang="cs-CZ" sz="2400" i="1" dirty="0">
                <a:solidFill>
                  <a:srgbClr val="0000DC"/>
                </a:solidFill>
              </a:rPr>
              <a:t> převedená do narativní (příběhové) formy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vysvětluje počínání organizace v dané záležitosti za účelem ospravedlnit jej před cílovým publikem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výsledkem systematického hodnocení informačního prostředí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cílem spojit všechna témata a sdělení dohromady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identifikuje nedostatek a nabízí cestu k jeho nápravě  směrem k dosažení cílového stavu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2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2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2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6879B8-2EF9-4D41-B9BE-513BAE27DC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38915" name="Zástupný symbol pro číslo snímku 2">
            <a:extLst>
              <a:ext uri="{FF2B5EF4-FFF2-40B4-BE49-F238E27FC236}">
                <a16:creationId xmlns:a16="http://schemas.microsoft.com/office/drawing/2014/main" id="{75FDA27D-5023-43AB-BF60-C98D8E4822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3D0F018-9529-4541-8D7A-74F485DAC51B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11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Nadpis 3">
            <a:extLst>
              <a:ext uri="{FF2B5EF4-FFF2-40B4-BE49-F238E27FC236}">
                <a16:creationId xmlns:a16="http://schemas.microsoft.com/office/drawing/2014/main" id="{B830FDEC-F64C-40AA-A2AE-E2682A218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>
                <a:latin typeface="Arial Nova" panose="020B0504020202020204" pitchFamily="34" charset="0"/>
              </a:rPr>
              <a:t>Co není strategická komunikace?</a:t>
            </a:r>
            <a:endParaRPr lang="cs-CZ" altLang="cs-CZ" sz="3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50E14-4E90-4617-B199-D6432ACE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58938"/>
            <a:ext cx="10753725" cy="4140200"/>
          </a:xfrm>
        </p:spPr>
        <p:txBody>
          <a:bodyPr rtlCol="0">
            <a:noAutofit/>
          </a:bodyPr>
          <a:lstStyle/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Arial Nova" panose="020B0504020202020204" pitchFamily="34" charset="0"/>
              </a:rPr>
              <a:t>politický marketing</a:t>
            </a:r>
          </a:p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Arial Nova" panose="020B0504020202020204" pitchFamily="34" charset="0"/>
              </a:rPr>
              <a:t>korporátní komunikace</a:t>
            </a:r>
          </a:p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Arial Nova" panose="020B0504020202020204" pitchFamily="34" charset="0"/>
              </a:rPr>
              <a:t>komunikace s veřejností / PR („public relations“)</a:t>
            </a:r>
          </a:p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Arial Nova" panose="020B0504020202020204" pitchFamily="34" charset="0"/>
              </a:rPr>
              <a:t>veřejná diplomacie</a:t>
            </a:r>
          </a:p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Arial Nova" panose="020B0504020202020204" pitchFamily="34" charset="0"/>
              </a:rPr>
              <a:t>informační operace</a:t>
            </a:r>
          </a:p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Arial Nova" panose="020B0504020202020204" pitchFamily="34" charset="0"/>
              </a:rPr>
              <a:t>psychologické operace</a:t>
            </a:r>
          </a:p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Arial Nova" panose="020B0504020202020204" pitchFamily="34" charset="0"/>
              </a:rPr>
              <a:t>propaganda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2ADD7D-F13C-4A62-BD03-D346BA5B9A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40963" name="Zástupný symbol pro číslo snímku 2">
            <a:extLst>
              <a:ext uri="{FF2B5EF4-FFF2-40B4-BE49-F238E27FC236}">
                <a16:creationId xmlns:a16="http://schemas.microsoft.com/office/drawing/2014/main" id="{48C02C4D-BFF0-45BF-9A8E-601070B3ED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B661F33-09E5-4107-9A48-2C4EB49DE5ED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12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Nadpis 3">
            <a:extLst>
              <a:ext uri="{FF2B5EF4-FFF2-40B4-BE49-F238E27FC236}">
                <a16:creationId xmlns:a16="http://schemas.microsoft.com/office/drawing/2014/main" id="{7A8A1ACF-F456-41D1-855C-AE3F42EF2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StratCom x Krizová komunikace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037D35-5984-4A69-97B5-FFA0ABAA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58938"/>
            <a:ext cx="10753725" cy="4140200"/>
          </a:xfrm>
        </p:spPr>
        <p:txBody>
          <a:bodyPr rtlCol="0">
            <a:noAutofit/>
          </a:bodyPr>
          <a:lstStyle/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2400" b="1" dirty="0"/>
              <a:t>Krizová komunikace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i="1" dirty="0">
                <a:solidFill>
                  <a:srgbClr val="9100DC"/>
                </a:solidFill>
              </a:rPr>
              <a:t>vytváření a šíření veřejných sdělení v případě různých nepředvídaných událostí, které mají potenciál vyvolat strach, úzkost, nepokoje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„výměna informací mezi odpovědnými autoritami, organizacemi, médii, jednotlivci a skupinami před, během a po mimořádné události“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v soukromé sféře cílem také „zamezit negativním vlivům krizové situace, která by mohla ohrozit dobrou pověst společnosti nebo její další fungování“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9CC8BA-7E93-4ABF-9F56-8E519B0139C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43011" name="Zástupný symbol pro číslo snímku 2">
            <a:extLst>
              <a:ext uri="{FF2B5EF4-FFF2-40B4-BE49-F238E27FC236}">
                <a16:creationId xmlns:a16="http://schemas.microsoft.com/office/drawing/2014/main" id="{8117EB1E-1897-4357-A2CE-0A06B2F83750}"/>
              </a:ext>
            </a:extLst>
          </p:cNvPr>
          <p:cNvSpPr>
            <a:spLocks noGrp="1" noChangeArrowheads="1"/>
          </p:cNvSpPr>
          <p:nvPr>
            <p:ph type="sldNum" sz="quarter" idx="3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1DF7F85-9906-4C4D-B409-77F2215B5FC8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13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Nadpis 3">
            <a:extLst>
              <a:ext uri="{FF2B5EF4-FFF2-40B4-BE49-F238E27FC236}">
                <a16:creationId xmlns:a16="http://schemas.microsoft.com/office/drawing/2014/main" id="{CC8B6DC4-4918-47CF-9638-4CEECEE88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525" y="377825"/>
            <a:ext cx="10752138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StratCom x Krizová komunikace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9189A0-63B0-4119-883D-AA268C7345D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725" y="1701800"/>
            <a:ext cx="5636532" cy="4140200"/>
          </a:xfrm>
        </p:spPr>
        <p:txBody>
          <a:bodyPr rtlCol="0">
            <a:noAutofit/>
          </a:bodyPr>
          <a:lstStyle/>
          <a:p>
            <a:pPr marL="7200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b="1" dirty="0">
                <a:latin typeface="+mj-lt"/>
              </a:rPr>
              <a:t>Krizová komunikace</a:t>
            </a:r>
          </a:p>
          <a:p>
            <a:pPr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+mj-lt"/>
              </a:rPr>
              <a:t>komunikace jako poskytování/výměna informací</a:t>
            </a:r>
          </a:p>
          <a:p>
            <a:pPr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+mj-lt"/>
              </a:rPr>
              <a:t>rámována krizí, důraz na krátkodobé zájmy (minimalizace </a:t>
            </a:r>
            <a:r>
              <a:rPr lang="cs-CZ" sz="2400" dirty="0" err="1">
                <a:latin typeface="+mj-lt"/>
              </a:rPr>
              <a:t>neg</a:t>
            </a:r>
            <a:r>
              <a:rPr lang="cs-CZ" sz="2400" dirty="0">
                <a:latin typeface="+mj-lt"/>
              </a:rPr>
              <a:t>. dopadů)</a:t>
            </a:r>
          </a:p>
          <a:p>
            <a:pPr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+mj-lt"/>
              </a:rPr>
              <a:t>ale i dlouhodobější (reputace, důvěra)</a:t>
            </a:r>
          </a:p>
          <a:p>
            <a:pPr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+mj-lt"/>
              </a:rPr>
              <a:t>důraz na informování (včasné, přesné)</a:t>
            </a:r>
          </a:p>
          <a:p>
            <a:pPr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+mj-lt"/>
              </a:rPr>
              <a:t>důraz na postiženou komunitu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sz="2200" dirty="0">
              <a:latin typeface="+mj-lt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AF25DF-1F23-4E34-9CE0-C9A135EE2EE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575" y="1701800"/>
            <a:ext cx="5219700" cy="4140200"/>
          </a:xfrm>
        </p:spPr>
        <p:txBody>
          <a:bodyPr rtlCol="0">
            <a:noAutofit/>
          </a:bodyPr>
          <a:lstStyle/>
          <a:p>
            <a:pPr marL="72000" indent="0" eaLnBrk="1" hangingPunct="1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None/>
              <a:defRPr/>
            </a:pPr>
            <a:r>
              <a:rPr lang="cs-CZ" sz="2400" b="1" dirty="0">
                <a:solidFill>
                  <a:srgbClr val="000000"/>
                </a:solidFill>
                <a:latin typeface="+mj-lt"/>
              </a:rPr>
              <a:t>Strategická komunikace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defRPr/>
            </a:pPr>
            <a:r>
              <a:rPr lang="cs-CZ" sz="2400" kern="1200" dirty="0">
                <a:solidFill>
                  <a:prstClr val="black"/>
                </a:solidFill>
                <a:latin typeface="+mj-lt"/>
              </a:rPr>
              <a:t>slova i činy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defRPr/>
            </a:pPr>
            <a:r>
              <a:rPr lang="cs-CZ" sz="2400" kern="1200" dirty="0">
                <a:solidFill>
                  <a:prstClr val="black"/>
                </a:solidFill>
                <a:latin typeface="+mj-lt"/>
              </a:rPr>
              <a:t>kontinuální, dlouhodobá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defRPr/>
            </a:pPr>
            <a:r>
              <a:rPr lang="cs-CZ" sz="2400" kern="1200" dirty="0">
                <a:solidFill>
                  <a:prstClr val="black"/>
                </a:solidFill>
                <a:latin typeface="+mj-lt"/>
              </a:rPr>
              <a:t>národní zájmy, cíle, hodnoty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defRPr/>
            </a:pPr>
            <a:r>
              <a:rPr lang="cs-CZ" sz="2400" kern="1200" dirty="0">
                <a:solidFill>
                  <a:prstClr val="black"/>
                </a:solidFill>
                <a:latin typeface="+mj-lt"/>
              </a:rPr>
              <a:t>informační účinek (ovlivňování chování)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defRPr/>
            </a:pPr>
            <a:r>
              <a:rPr lang="cs-CZ" sz="2400" kern="1200" dirty="0">
                <a:solidFill>
                  <a:prstClr val="black"/>
                </a:solidFill>
                <a:latin typeface="+mj-lt"/>
              </a:rPr>
              <a:t>větší množství cílových skupin + uzpůsobení komunikace</a:t>
            </a:r>
          </a:p>
          <a:p>
            <a:pPr eaLnBrk="1" hangingPunct="1">
              <a:spcBef>
                <a:spcPts val="0"/>
              </a:spcBef>
              <a:buClr>
                <a:srgbClr val="0000DC"/>
              </a:buClr>
              <a:buFont typeface="Symbol" panose="05050102010706020507" pitchFamily="18" charset="2"/>
              <a:buChar char="-"/>
              <a:defRPr/>
            </a:pPr>
            <a:endParaRPr lang="cs-CZ" sz="22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cs-CZ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AF2467-60FC-4BBD-8A01-08A6CC88D9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44035" name="Zástupný symbol pro číslo snímku 2">
            <a:extLst>
              <a:ext uri="{FF2B5EF4-FFF2-40B4-BE49-F238E27FC236}">
                <a16:creationId xmlns:a16="http://schemas.microsoft.com/office/drawing/2014/main" id="{B7AF4C71-9330-489D-9A9F-609B124574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854EDC-DE0C-42FA-9650-763554EE969F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14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Nadpis 3">
            <a:extLst>
              <a:ext uri="{FF2B5EF4-FFF2-40B4-BE49-F238E27FC236}">
                <a16:creationId xmlns:a16="http://schemas.microsoft.com/office/drawing/2014/main" id="{D4689692-3605-4A09-88DE-610EC7062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Strategická komunikace a krize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1C8AD3-49DB-48E8-A9D6-097BF0218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58938"/>
            <a:ext cx="10753725" cy="414020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i="1" dirty="0">
                <a:solidFill>
                  <a:srgbClr val="0000DC"/>
                </a:solidFill>
              </a:rPr>
              <a:t>cílem je ovlivnit chování za účelem efektivního zvládnutí krizové situace a minimalizace negativních dopadů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důraz na informační účinek činností a jejich synergické využití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u="sng" dirty="0"/>
              <a:t>dlouhodobý</a:t>
            </a:r>
            <a:r>
              <a:rPr lang="cs-CZ" sz="2400" dirty="0"/>
              <a:t> horizont uvažování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 err="1"/>
              <a:t>StratCom</a:t>
            </a:r>
            <a:r>
              <a:rPr lang="cs-CZ" sz="2400" dirty="0"/>
              <a:t> i součástí </a:t>
            </a:r>
            <a:r>
              <a:rPr lang="cs-CZ" sz="2400" u="sng" dirty="0"/>
              <a:t>zvyšování odolnost</a:t>
            </a:r>
            <a:r>
              <a:rPr lang="cs-CZ" sz="2400" dirty="0"/>
              <a:t>i společnosti před krizí (důvěra v instituce)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hlavní hodnotou je důvěra (klamání je nepřijatelné)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musí být v souladu se zájmy a hodnotami země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2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521520-6D06-2D7F-0CD8-72E754442F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887F2D-A4E3-941F-AF8C-07925FC5EE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B2503A-64B2-4B80-978E-AFA975863DC4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A2C841-A790-E109-7E67-541086445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00" y="822960"/>
            <a:ext cx="11780199" cy="4762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06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85A87B-171A-462A-85DE-D345A67488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46083" name="Zástupný symbol pro číslo snímku 2">
            <a:extLst>
              <a:ext uri="{FF2B5EF4-FFF2-40B4-BE49-F238E27FC236}">
                <a16:creationId xmlns:a16="http://schemas.microsoft.com/office/drawing/2014/main" id="{99B45C44-AA73-40F8-A413-ED0A4382A4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3A5CD5-BC17-4654-8E39-C6BB34391ADF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16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Nadpis 3">
            <a:extLst>
              <a:ext uri="{FF2B5EF4-FFF2-40B4-BE49-F238E27FC236}">
                <a16:creationId xmlns:a16="http://schemas.microsoft.com/office/drawing/2014/main" id="{816D16EC-9CBF-4969-85FC-2303FDBB1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Cíle strategické komunikace v krizi</a:t>
            </a:r>
          </a:p>
        </p:txBody>
      </p:sp>
      <p:sp>
        <p:nvSpPr>
          <p:cNvPr id="46085" name="Zástupný obsah 4">
            <a:extLst>
              <a:ext uri="{FF2B5EF4-FFF2-40B4-BE49-F238E27FC236}">
                <a16:creationId xmlns:a16="http://schemas.microsoft.com/office/drawing/2014/main" id="{73C3408A-8F17-4A4D-ACB3-544EE7376B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658938"/>
            <a:ext cx="10753725" cy="4140200"/>
          </a:xfrm>
        </p:spPr>
        <p:txBody>
          <a:bodyPr/>
          <a:lstStyle/>
          <a:p>
            <a:pPr marL="514350" indent="-514350" algn="just" eaLnBrk="1" hangingPunct="1">
              <a:buFontTx/>
              <a:buAutoNum type="arabicPeriod"/>
            </a:pPr>
            <a:r>
              <a:rPr lang="cs-CZ" altLang="cs-CZ" sz="2400" dirty="0"/>
              <a:t>před událostí - </a:t>
            </a:r>
            <a:r>
              <a:rPr lang="cs-CZ" altLang="cs-CZ" sz="2400" b="1" dirty="0"/>
              <a:t>řídit očekávání veřejnosti </a:t>
            </a:r>
            <a:r>
              <a:rPr lang="cs-CZ" altLang="cs-CZ" sz="2400" dirty="0"/>
              <a:t>ohledně schopností a možné asistence poskytované na všech úrovních vlády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cs-CZ" altLang="cs-CZ" sz="2400" dirty="0"/>
              <a:t>poskytovat </a:t>
            </a:r>
            <a:r>
              <a:rPr lang="cs-CZ" altLang="cs-CZ" sz="2400" b="1" dirty="0"/>
              <a:t>informace</a:t>
            </a:r>
            <a:r>
              <a:rPr lang="cs-CZ" altLang="cs-CZ" sz="2400" dirty="0"/>
              <a:t> před a během krize ve prospěch bezpečí/bezpečnosti občanů 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cs-CZ" altLang="cs-CZ" sz="2400" dirty="0"/>
              <a:t>může </a:t>
            </a:r>
            <a:r>
              <a:rPr lang="cs-CZ" altLang="cs-CZ" sz="2400" b="1" dirty="0"/>
              <a:t>zvýšit věrohodnost vlády </a:t>
            </a:r>
            <a:r>
              <a:rPr lang="cs-CZ" altLang="cs-CZ" sz="2400" dirty="0"/>
              <a:t>a posloužit jako uklidňující element pro občany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cs-CZ" altLang="cs-CZ" sz="2400" dirty="0"/>
              <a:t>může také posloužit </a:t>
            </a:r>
            <a:r>
              <a:rPr lang="cs-CZ" altLang="cs-CZ" sz="2400" b="1" dirty="0"/>
              <a:t>zahraničněpolitickým zájmům </a:t>
            </a:r>
            <a:r>
              <a:rPr lang="cs-CZ" altLang="cs-CZ" sz="2400" dirty="0"/>
              <a:t>(vytvoření žádoucího obrazu země)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3FD06-168E-D1AD-FC9C-E82B47189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8378FD-1F4D-FB75-0D7F-CD17A4259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46083" name="Zástupný symbol pro číslo snímku 2">
            <a:extLst>
              <a:ext uri="{FF2B5EF4-FFF2-40B4-BE49-F238E27FC236}">
                <a16:creationId xmlns:a16="http://schemas.microsoft.com/office/drawing/2014/main" id="{55A88883-C774-1807-5754-BBAC441DB1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3A5CD5-BC17-4654-8E39-C6BB34391ADF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17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Nadpis 3">
            <a:extLst>
              <a:ext uri="{FF2B5EF4-FFF2-40B4-BE49-F238E27FC236}">
                <a16:creationId xmlns:a16="http://schemas.microsoft.com/office/drawing/2014/main" id="{4BFA04E6-C424-8694-BB01-7B2690D10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Strategické cíle (krizové) komunikace (Povodně 2024)</a:t>
            </a:r>
          </a:p>
        </p:txBody>
      </p:sp>
      <p:sp>
        <p:nvSpPr>
          <p:cNvPr id="46085" name="Zástupný obsah 4">
            <a:extLst>
              <a:ext uri="{FF2B5EF4-FFF2-40B4-BE49-F238E27FC236}">
                <a16:creationId xmlns:a16="http://schemas.microsoft.com/office/drawing/2014/main" id="{E4DDA650-9717-230F-E803-0413E55038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7" y="1358900"/>
            <a:ext cx="10753725" cy="4140200"/>
          </a:xfrm>
        </p:spPr>
        <p:txBody>
          <a:bodyPr/>
          <a:lstStyle/>
          <a:p>
            <a:pPr marL="514350" indent="-514350" algn="just" eaLnBrk="1" hangingPunct="1">
              <a:lnSpc>
                <a:spcPct val="110000"/>
              </a:lnSpc>
              <a:spcAft>
                <a:spcPts val="600"/>
              </a:spcAft>
              <a:buFontTx/>
              <a:buAutoNum type="arabicPeriod"/>
            </a:pPr>
            <a:r>
              <a:rPr lang="cs-CZ" altLang="cs-CZ" sz="2200" dirty="0"/>
              <a:t>Efektivně a koordinovaně zvládnout mimořádnou situaci a ujistit o této schopnosti a připravenosti veřejnost a všechny zapojené aktéry</a:t>
            </a:r>
          </a:p>
          <a:p>
            <a:pPr marL="514350" indent="-514350" algn="just" eaLnBrk="1" hangingPunct="1">
              <a:lnSpc>
                <a:spcPct val="110000"/>
              </a:lnSpc>
              <a:spcAft>
                <a:spcPts val="600"/>
              </a:spcAft>
              <a:buFontTx/>
              <a:buAutoNum type="arabicPeriod"/>
            </a:pPr>
            <a:r>
              <a:rPr lang="cs-CZ" altLang="cs-CZ" sz="2200" dirty="0"/>
              <a:t>Zajištění jednotné, rychlé a transparentní komunikace, aby veřejnost měla přístup k aktuálním a přesným údajům a informacím </a:t>
            </a:r>
          </a:p>
          <a:p>
            <a:pPr marL="514350" indent="-514350" algn="just" eaLnBrk="1" hangingPunct="1">
              <a:lnSpc>
                <a:spcPct val="110000"/>
              </a:lnSpc>
              <a:spcAft>
                <a:spcPts val="600"/>
              </a:spcAft>
              <a:buFontTx/>
              <a:buAutoNum type="arabicPeriod"/>
            </a:pPr>
            <a:r>
              <a:rPr lang="cs-CZ" altLang="cs-CZ" sz="2200" dirty="0"/>
              <a:t>V maximální míře naplňovat informační potřeby veřejnosti; komunikovat konkrétní, praktické a věcné informace; podpora a kultivace veřejné debaty; předcházení vzniku spekulací, fám a dezinformací</a:t>
            </a:r>
          </a:p>
          <a:p>
            <a:pPr marL="514350" indent="-514350" algn="just" eaLnBrk="1" hangingPunct="1">
              <a:lnSpc>
                <a:spcPct val="110000"/>
              </a:lnSpc>
              <a:spcAft>
                <a:spcPts val="600"/>
              </a:spcAft>
              <a:buFontTx/>
              <a:buAutoNum type="arabicPeriod"/>
            </a:pPr>
            <a:r>
              <a:rPr lang="cs-CZ" altLang="cs-CZ" sz="2200" dirty="0"/>
              <a:t>Snaha o dosažení podpory veřejnosti v reakci na mimořádnou událost; podpora a dodržování bezpečnostních opatření, vyhýbání se rizikovému chování a předcházení ohrožení</a:t>
            </a:r>
          </a:p>
          <a:p>
            <a:pPr marL="514350" indent="-514350" algn="just" eaLnBrk="1" hangingPunct="1">
              <a:lnSpc>
                <a:spcPct val="110000"/>
              </a:lnSpc>
              <a:spcAft>
                <a:spcPts val="600"/>
              </a:spcAft>
              <a:buFontTx/>
              <a:buAutoNum type="arabicPeriod"/>
            </a:pPr>
            <a:r>
              <a:rPr lang="cs-CZ" altLang="cs-CZ" sz="2200" dirty="0"/>
              <a:t>Klíčovým prvkem strategie byla linka solidarity a naděje. Apel na občanskou solidaritu posílil sounáležitost, podpořil dobrovolnictví a dodal naději</a:t>
            </a:r>
          </a:p>
          <a:p>
            <a:pPr marL="514350" indent="-514350" algn="just" eaLnBrk="1" hangingPunct="1">
              <a:buFontTx/>
              <a:buAutoNum type="arabicPeriod"/>
            </a:pPr>
            <a:endParaRPr lang="cs-CZ" altLang="cs-CZ" sz="24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7607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E6854-BCA4-C3EB-C5A3-503E94261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7EE6D59-C239-0DB2-210A-04B06F108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36" y="2065448"/>
            <a:ext cx="3985054" cy="4162314"/>
          </a:xfrm>
          <a:prstGeom prst="rect">
            <a:avLst/>
          </a:prstGeom>
        </p:spPr>
      </p:pic>
      <p:sp>
        <p:nvSpPr>
          <p:cNvPr id="46085" name="Zástupný obsah 4">
            <a:extLst>
              <a:ext uri="{FF2B5EF4-FFF2-40B4-BE49-F238E27FC236}">
                <a16:creationId xmlns:a16="http://schemas.microsoft.com/office/drawing/2014/main" id="{B1CD8AD8-04ED-6260-3F05-C625672B61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4338" y="1358901"/>
            <a:ext cx="10753725" cy="4868862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altLang="cs-CZ" sz="2400" b="1" dirty="0"/>
              <a:t>Před katastrofou: </a:t>
            </a:r>
            <a:r>
              <a:rPr lang="cs-CZ" altLang="cs-CZ" sz="2400" i="1" dirty="0">
                <a:solidFill>
                  <a:srgbClr val="007A53"/>
                </a:solidFill>
              </a:rPr>
              <a:t>„Jednoznačně deklarovat připravenost a schopnost státu situaci zvládnout a preventivně připravit obyvatelstvo na možnou hrozbu povodní.“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–"/>
            </a:pPr>
            <a:r>
              <a:rPr lang="cs-CZ" altLang="cs-CZ" dirty="0"/>
              <a:t>usměrňovat </a:t>
            </a:r>
            <a:r>
              <a:rPr lang="cs-CZ" altLang="cs-CZ" b="1" dirty="0"/>
              <a:t>očekávání</a:t>
            </a:r>
            <a:r>
              <a:rPr lang="cs-CZ" altLang="cs-CZ" dirty="0"/>
              <a:t> veřejnosti</a:t>
            </a:r>
          </a:p>
          <a:p>
            <a:pPr marL="0" indent="0" algn="just" eaLnBrk="1" hangingPunct="1">
              <a:buNone/>
            </a:pPr>
            <a:endParaRPr lang="cs-CZ" altLang="cs-CZ" sz="2400" dirty="0"/>
          </a:p>
          <a:p>
            <a:pPr marL="0" indent="0" algn="just" eaLnBrk="1" hangingPunct="1">
              <a:buNone/>
            </a:pPr>
            <a:endParaRPr lang="cs-CZ" altLang="cs-CZ" sz="2400" dirty="0"/>
          </a:p>
          <a:p>
            <a:pPr marL="0" indent="0" algn="just" eaLnBrk="1" hangingPunct="1">
              <a:buNone/>
            </a:pPr>
            <a:endParaRPr lang="cs-CZ" altLang="cs-CZ" sz="2400" dirty="0"/>
          </a:p>
          <a:p>
            <a:pPr marL="0" indent="0" algn="just" eaLnBrk="1" hangingPunct="1">
              <a:buNone/>
            </a:pPr>
            <a:endParaRPr lang="cs-CZ" altLang="cs-CZ" sz="2400" dirty="0"/>
          </a:p>
          <a:p>
            <a:pPr marL="0" indent="0" algn="just" eaLnBrk="1" hangingPunct="1">
              <a:buNone/>
            </a:pPr>
            <a:endParaRPr lang="cs-CZ" altLang="cs-CZ" sz="2400" dirty="0"/>
          </a:p>
          <a:p>
            <a:pPr marL="0" indent="0" algn="just" eaLnBrk="1" hangingPunct="1">
              <a:buNone/>
            </a:pPr>
            <a:endParaRPr lang="cs-CZ" altLang="cs-CZ" sz="2400" dirty="0"/>
          </a:p>
          <a:p>
            <a:pPr marL="342900" indent="-342900" algn="just" eaLnBrk="1" hangingPunct="1"/>
            <a:r>
              <a:rPr lang="cs-CZ" altLang="cs-CZ" dirty="0"/>
              <a:t>zásadní význam </a:t>
            </a:r>
            <a:r>
              <a:rPr lang="cs-CZ" altLang="cs-CZ" b="1" dirty="0"/>
              <a:t>důvěry veřejnosti v instituce!</a:t>
            </a:r>
          </a:p>
          <a:p>
            <a:pPr marL="0" indent="0" algn="just" eaLnBrk="1" hangingPunct="1">
              <a:buNone/>
            </a:pPr>
            <a:endParaRPr lang="cs-CZ" altLang="cs-CZ" sz="24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6E9923-C0FE-5216-3A5D-B0B4B5FC6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46083" name="Zástupný symbol pro číslo snímku 2">
            <a:extLst>
              <a:ext uri="{FF2B5EF4-FFF2-40B4-BE49-F238E27FC236}">
                <a16:creationId xmlns:a16="http://schemas.microsoft.com/office/drawing/2014/main" id="{1F589248-7DA2-57D9-2078-891211B14C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3A5CD5-BC17-4654-8E39-C6BB34391ADF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18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Nadpis 3">
            <a:extLst>
              <a:ext uri="{FF2B5EF4-FFF2-40B4-BE49-F238E27FC236}">
                <a16:creationId xmlns:a16="http://schemas.microsoft.com/office/drawing/2014/main" id="{E668B73B-E31F-C65F-C5E7-78AA021E2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Cíle strategické komunikace (Povodně 2024)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FFE8B2B-5956-644C-96E1-636B20184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33" y="3282836"/>
            <a:ext cx="4521432" cy="221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647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96655-AB24-8467-9466-D98F29FC7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A4678D-E925-6A9A-27F7-FF801A9B00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46083" name="Zástupný symbol pro číslo snímku 2">
            <a:extLst>
              <a:ext uri="{FF2B5EF4-FFF2-40B4-BE49-F238E27FC236}">
                <a16:creationId xmlns:a16="http://schemas.microsoft.com/office/drawing/2014/main" id="{F7B7666B-C98E-245B-BE96-74852BC3AA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3A5CD5-BC17-4654-8E39-C6BB34391ADF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19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Nadpis 3">
            <a:extLst>
              <a:ext uri="{FF2B5EF4-FFF2-40B4-BE49-F238E27FC236}">
                <a16:creationId xmlns:a16="http://schemas.microsoft.com/office/drawing/2014/main" id="{11877F5C-82F2-E0E9-6BFE-D66FAA33E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Cíle strategické komunikace (Povodně 2024)</a:t>
            </a:r>
          </a:p>
        </p:txBody>
      </p:sp>
      <p:sp>
        <p:nvSpPr>
          <p:cNvPr id="46085" name="Zástupný obsah 4">
            <a:extLst>
              <a:ext uri="{FF2B5EF4-FFF2-40B4-BE49-F238E27FC236}">
                <a16:creationId xmlns:a16="http://schemas.microsoft.com/office/drawing/2014/main" id="{E6D86BA8-101B-35A7-69DD-07014B374F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7" y="1358900"/>
            <a:ext cx="10753725" cy="4140200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altLang="cs-CZ" sz="2400" b="1" dirty="0"/>
              <a:t>Katastrofa - </a:t>
            </a:r>
            <a:r>
              <a:rPr lang="cs-CZ" altLang="cs-CZ" sz="2400" u="sng" dirty="0"/>
              <a:t>hlavní sdělení</a:t>
            </a:r>
            <a:r>
              <a:rPr lang="cs-CZ" altLang="cs-CZ" sz="2400" dirty="0"/>
              <a:t>: </a:t>
            </a:r>
          </a:p>
          <a:p>
            <a:pPr marL="0" indent="0" algn="just" eaLnBrk="1" hangingPunct="1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altLang="cs-CZ" sz="2400" i="1" dirty="0">
                <a:solidFill>
                  <a:srgbClr val="9100DC"/>
                </a:solidFill>
              </a:rPr>
              <a:t>„Situace je mimořádně vážná, s rozsáhlými evakuacemi a tisíci mimořádnými událostmi řešenými složkami IZS. Apelujeme na všechny občany, aby se řídili pokyny hasičů a dalších složek IZS - tím pomůžete chránit životy a zdraví. Očekáváme další srážky a vzestupy vodních toků, buďte připraveni na možné komplikace v následujících dnech.“</a:t>
            </a:r>
          </a:p>
          <a:p>
            <a:pPr marL="514350" indent="-514350" algn="just" eaLnBrk="1" hangingPunct="1">
              <a:buFontTx/>
              <a:buAutoNum type="arabicPeriod"/>
            </a:pPr>
            <a:endParaRPr lang="cs-CZ" altLang="cs-CZ" sz="24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C680C1-F768-3D10-E558-D24DB9E47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79" y="4115594"/>
            <a:ext cx="5656763" cy="248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F5E0265-0B82-DC4A-6CA3-C4FCAAA30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146" y="3676651"/>
            <a:ext cx="5258070" cy="220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93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E71115-7D2E-4F9C-B513-313FE0514E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23555" name="Zástupný symbol pro číslo snímku 2">
            <a:extLst>
              <a:ext uri="{FF2B5EF4-FFF2-40B4-BE49-F238E27FC236}">
                <a16:creationId xmlns:a16="http://schemas.microsoft.com/office/drawing/2014/main" id="{40D63EBB-8377-4A98-830E-6849AB6E67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781D1AE-C4EC-400C-9ED6-419E3E9F92C3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Nadpis 3">
            <a:extLst>
              <a:ext uri="{FF2B5EF4-FFF2-40B4-BE49-F238E27FC236}">
                <a16:creationId xmlns:a16="http://schemas.microsoft.com/office/drawing/2014/main" id="{E6F149E1-0403-4B01-9250-020D925E9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Cíl přednášky</a:t>
            </a:r>
          </a:p>
        </p:txBody>
      </p:sp>
      <p:sp>
        <p:nvSpPr>
          <p:cNvPr id="23557" name="Zástupný obsah 4">
            <a:extLst>
              <a:ext uri="{FF2B5EF4-FFF2-40B4-BE49-F238E27FC236}">
                <a16:creationId xmlns:a16="http://schemas.microsoft.com/office/drawing/2014/main" id="{4CA8074D-9C7B-4045-BFE3-FB12C7CD10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658938"/>
            <a:ext cx="10753725" cy="4140200"/>
          </a:xfrm>
        </p:spPr>
        <p:txBody>
          <a:bodyPr/>
          <a:lstStyle/>
          <a:p>
            <a:pPr marL="250825" indent="-179388" eaLnBrk="1" hangingPunct="1">
              <a:spcAft>
                <a:spcPts val="600"/>
              </a:spcAft>
            </a:pPr>
            <a:r>
              <a:rPr lang="cs-CZ" altLang="cs-CZ" sz="2400" dirty="0"/>
              <a:t>seznámit s konceptem strategické komunikace v kontextu současného informačního prostředí</a:t>
            </a:r>
          </a:p>
          <a:p>
            <a:pPr marL="250825" indent="-179388" eaLnBrk="1" hangingPunct="1">
              <a:spcAft>
                <a:spcPts val="600"/>
              </a:spcAft>
            </a:pPr>
            <a:r>
              <a:rPr lang="cs-CZ" altLang="cs-CZ" sz="2400" dirty="0"/>
              <a:t>vysvětlit rozdíl mezi krizovou a strategickou komunikací (za využití krizové situace Povodně 2024)</a:t>
            </a:r>
          </a:p>
          <a:p>
            <a:pPr marL="250825" indent="-179388" eaLnBrk="1" hangingPunct="1">
              <a:spcAft>
                <a:spcPts val="600"/>
              </a:spcAft>
            </a:pPr>
            <a:r>
              <a:rPr lang="cs-CZ" altLang="cs-CZ" sz="2400" dirty="0"/>
              <a:t>popsat využití strategické komunikace během krize</a:t>
            </a:r>
          </a:p>
          <a:p>
            <a:pPr marL="503238" lvl="1" indent="-179388" eaLnBrk="1" hangingPunct="1">
              <a:spcAft>
                <a:spcPts val="600"/>
              </a:spcAft>
            </a:pPr>
            <a:r>
              <a:rPr lang="cs-CZ" altLang="cs-CZ" sz="2400" dirty="0"/>
              <a:t>případová studie: Pandemie </a:t>
            </a:r>
            <a:r>
              <a:rPr lang="cs-CZ" altLang="cs-CZ" sz="2400" dirty="0" err="1"/>
              <a:t>koronaviru</a:t>
            </a:r>
            <a:r>
              <a:rPr lang="cs-CZ" altLang="cs-CZ" sz="2400" dirty="0"/>
              <a:t> v ČR</a:t>
            </a:r>
          </a:p>
          <a:p>
            <a:pPr marL="250825" indent="-179388" eaLnBrk="1" hangingPunct="1">
              <a:spcAft>
                <a:spcPts val="600"/>
              </a:spcAft>
            </a:pPr>
            <a:endParaRPr lang="cs-CZ" altLang="cs-CZ" sz="2200" dirty="0"/>
          </a:p>
          <a:p>
            <a:pPr marL="250825" indent="-179388" eaLnBrk="1" hangingPunct="1">
              <a:spcAft>
                <a:spcPts val="600"/>
              </a:spcAft>
            </a:pPr>
            <a:endParaRPr lang="cs-CZ" altLang="cs-CZ" sz="2200" dirty="0"/>
          </a:p>
          <a:p>
            <a:pPr marL="250825" indent="-179388" eaLnBrk="1" hangingPunct="1">
              <a:spcAft>
                <a:spcPts val="600"/>
              </a:spcAft>
            </a:pPr>
            <a:endParaRPr lang="cs-CZ" altLang="cs-CZ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2CA98-7664-329F-5CA1-D41AEBAFF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440AD8-B2BD-FBB6-867E-4ACB0A257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46083" name="Zástupný symbol pro číslo snímku 2">
            <a:extLst>
              <a:ext uri="{FF2B5EF4-FFF2-40B4-BE49-F238E27FC236}">
                <a16:creationId xmlns:a16="http://schemas.microsoft.com/office/drawing/2014/main" id="{D82DE4BB-877E-D0A3-694D-C7AE146C9A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3A5CD5-BC17-4654-8E39-C6BB34391ADF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20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Nadpis 3">
            <a:extLst>
              <a:ext uri="{FF2B5EF4-FFF2-40B4-BE49-F238E27FC236}">
                <a16:creationId xmlns:a16="http://schemas.microsoft.com/office/drawing/2014/main" id="{0BDAA116-4F7E-2391-CB79-156312398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Cíle strategické komunikace (Povodně 2024)</a:t>
            </a:r>
          </a:p>
        </p:txBody>
      </p:sp>
      <p:sp>
        <p:nvSpPr>
          <p:cNvPr id="46085" name="Zástupný obsah 4">
            <a:extLst>
              <a:ext uri="{FF2B5EF4-FFF2-40B4-BE49-F238E27FC236}">
                <a16:creationId xmlns:a16="http://schemas.microsoft.com/office/drawing/2014/main" id="{88450086-B30B-EFE8-9D01-37C70F3192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7" y="1358900"/>
            <a:ext cx="11180763" cy="4140200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altLang="cs-CZ" sz="2400" b="1" dirty="0"/>
              <a:t>Po katastrofě: </a:t>
            </a:r>
            <a:r>
              <a:rPr lang="cs-CZ" altLang="cs-CZ" sz="2400" i="1" dirty="0">
                <a:solidFill>
                  <a:srgbClr val="9100DC"/>
                </a:solidFill>
              </a:rPr>
              <a:t>„Jsme připraveni spravedlivě a transparentně pomoci všem zasaženým. Všem postiženým lokalitám je věnována stejná pozornost, ať už se dostaly na přední stránky novin, či nikoliv.“</a:t>
            </a:r>
          </a:p>
          <a:p>
            <a:pPr marL="342900" indent="-342900" eaLnBrk="1" hangingPunct="1"/>
            <a:r>
              <a:rPr lang="cs-CZ" altLang="cs-CZ" sz="2400" dirty="0"/>
              <a:t>komunikace státu v oblastech zasažených povodněmi musí pokračovat i po poklesu mediální</a:t>
            </a:r>
            <a:br>
              <a:rPr lang="cs-CZ" altLang="cs-CZ" sz="2400" dirty="0"/>
            </a:br>
            <a:r>
              <a:rPr lang="cs-CZ" altLang="cs-CZ" sz="2400" dirty="0"/>
              <a:t>pozornosti!</a:t>
            </a:r>
          </a:p>
          <a:p>
            <a:pPr marL="342900" indent="-342900" eaLnBrk="1" hangingPunct="1"/>
            <a:r>
              <a:rPr lang="cs-CZ" altLang="cs-CZ" sz="2400" dirty="0"/>
              <a:t>riziko vlivu anti-</a:t>
            </a:r>
            <a:br>
              <a:rPr lang="cs-CZ" altLang="cs-CZ" sz="2400" dirty="0"/>
            </a:br>
            <a:r>
              <a:rPr lang="cs-CZ" altLang="cs-CZ" sz="2400" dirty="0"/>
              <a:t>systémové scény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494664-AD25-86AF-5497-749970785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190" y="3235994"/>
            <a:ext cx="5854819" cy="311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507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7E6B93-0EFE-4F36-8382-70648F678E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48131" name="Zástupný symbol pro číslo snímku 2">
            <a:extLst>
              <a:ext uri="{FF2B5EF4-FFF2-40B4-BE49-F238E27FC236}">
                <a16:creationId xmlns:a16="http://schemas.microsoft.com/office/drawing/2014/main" id="{416B3BE3-CB31-46BC-BDBD-BDB81C2C2B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7E6D403-8B7F-465C-9175-87ACFA78F87C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21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Nadpis 3">
            <a:extLst>
              <a:ext uri="{FF2B5EF4-FFF2-40B4-BE49-F238E27FC236}">
                <a16:creationId xmlns:a16="http://schemas.microsoft.com/office/drawing/2014/main" id="{A788DFCF-A882-4169-93C1-46D3008BF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>
                <a:latin typeface="Arial Nova" panose="020B0504020202020204" pitchFamily="34" charset="0"/>
              </a:rPr>
              <a:t>Stěžejní lekce ze strategické komunikace</a:t>
            </a:r>
            <a:endParaRPr lang="cs-CZ" altLang="cs-CZ" sz="3200"/>
          </a:p>
        </p:txBody>
      </p:sp>
      <p:sp>
        <p:nvSpPr>
          <p:cNvPr id="48133" name="Zástupný obsah 4">
            <a:extLst>
              <a:ext uri="{FF2B5EF4-FFF2-40B4-BE49-F238E27FC236}">
                <a16:creationId xmlns:a16="http://schemas.microsoft.com/office/drawing/2014/main" id="{8740B337-8321-4B90-B324-C3773E8FEE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570038"/>
            <a:ext cx="11016202" cy="4140200"/>
          </a:xfrm>
        </p:spPr>
        <p:txBody>
          <a:bodyPr/>
          <a:lstStyle/>
          <a:p>
            <a:pPr marL="414337" indent="-342900"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cs-CZ" altLang="en-US" sz="2400" dirty="0"/>
              <a:t>zejména zkušenosti z mise ISAF (přenositelné do jiných typů krizí)</a:t>
            </a:r>
          </a:p>
          <a:p>
            <a:pPr marL="414337" indent="-342900"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cs-CZ" altLang="en-US" sz="2400" b="1" i="1" dirty="0"/>
              <a:t>slova nestačí </a:t>
            </a:r>
            <a:r>
              <a:rPr lang="cs-CZ" altLang="en-US" sz="2400" dirty="0"/>
              <a:t>- při absenci či špatné politice/strategii nepomůže sebelepší </a:t>
            </a:r>
            <a:r>
              <a:rPr lang="cs-CZ" altLang="en-US" sz="2400" dirty="0" err="1"/>
              <a:t>StratCom</a:t>
            </a:r>
            <a:endParaRPr lang="cs-CZ" altLang="en-US" sz="2400" dirty="0"/>
          </a:p>
          <a:p>
            <a:pPr marL="414337" indent="-342900"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cs-CZ" altLang="en-US" sz="2400" b="1" i="1" dirty="0"/>
              <a:t>ani činy samy o sobě nestačí </a:t>
            </a:r>
            <a:r>
              <a:rPr lang="cs-CZ" altLang="en-US" sz="2400" dirty="0"/>
              <a:t>- nutné vždy uvést do kontextu vhodnou komunikací</a:t>
            </a:r>
          </a:p>
          <a:p>
            <a:pPr marL="414337" indent="-342900"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cs-CZ" altLang="en-US" sz="2400" b="1" i="1" dirty="0"/>
              <a:t>pochopení klíčových cílových skupin je nutnost</a:t>
            </a:r>
          </a:p>
          <a:p>
            <a:pPr marL="666750" lvl="1" indent="-342900" algn="just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en-US" sz="2400" dirty="0"/>
              <a:t>motivace chování vs postoje</a:t>
            </a:r>
          </a:p>
          <a:p>
            <a:pPr marL="666750" lvl="1" indent="-342900" algn="just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altLang="en-US" sz="2400" dirty="0"/>
              <a:t>chování je možno usměrňovat bez změny postojů (přesvědčování)</a:t>
            </a:r>
          </a:p>
          <a:p>
            <a:pPr marL="414337" indent="-342900"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cs-CZ" altLang="en-US" sz="2400" dirty="0"/>
              <a:t>citlivá volba </a:t>
            </a:r>
            <a:r>
              <a:rPr lang="cs-CZ" altLang="en-US" sz="2400" b="1" i="1" dirty="0"/>
              <a:t>nositele sdělení </a:t>
            </a:r>
            <a:r>
              <a:rPr lang="cs-CZ" altLang="en-US" sz="2400" dirty="0"/>
              <a:t>(důvěryhodnost v daném prostředí)</a:t>
            </a:r>
          </a:p>
          <a:p>
            <a:pPr marL="250825" indent="-1793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en-US" sz="2200" dirty="0"/>
          </a:p>
          <a:p>
            <a:pPr marL="250825" indent="-1793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en-US" sz="2000" dirty="0"/>
          </a:p>
          <a:p>
            <a:pPr marL="250825" indent="-1793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en-US" sz="2000" dirty="0"/>
          </a:p>
          <a:p>
            <a:pPr marL="250825" indent="-1793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altLang="en-US" sz="2000" dirty="0"/>
          </a:p>
          <a:p>
            <a:pPr marL="250825" indent="-1793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Obrázek 2">
            <a:extLst>
              <a:ext uri="{FF2B5EF4-FFF2-40B4-BE49-F238E27FC236}">
                <a16:creationId xmlns:a16="http://schemas.microsoft.com/office/drawing/2014/main" id="{D27AAEB8-D864-49A3-ADC4-D7AB7360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633413"/>
            <a:ext cx="67818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Zástupný obsah 2">
            <a:extLst>
              <a:ext uri="{FF2B5EF4-FFF2-40B4-BE49-F238E27FC236}">
                <a16:creationId xmlns:a16="http://schemas.microsoft.com/office/drawing/2014/main" id="{827DD42A-616D-4366-AC38-0AAC16488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63638"/>
            <a:ext cx="4967287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114000"/>
              </a:lnSpc>
              <a:buClr>
                <a:schemeClr val="tx2"/>
              </a:buClr>
              <a:buSzPct val="10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ts val="1800"/>
              </a:lnSpc>
              <a:buClr>
                <a:schemeClr val="tx2"/>
              </a:buClr>
              <a:buSzPct val="100000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800"/>
              </a:lnSpc>
              <a:buClr>
                <a:schemeClr val="folHlink"/>
              </a:buClr>
              <a:buSzPct val="80000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800"/>
              </a:lnSpc>
              <a:buClr>
                <a:schemeClr val="accent2"/>
              </a:buClr>
              <a:buSzPct val="90000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800"/>
              </a:lnSpc>
              <a:buClr>
                <a:schemeClr val="accent1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Char char="-"/>
            </a:pPr>
            <a:r>
              <a:rPr lang="cs-CZ" altLang="cs-CZ" sz="2400" dirty="0"/>
              <a:t>silná negativní korelace míry úzkosti a intenzity přijatých opatření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Char char="-"/>
            </a:pPr>
            <a:r>
              <a:rPr lang="cs-CZ" altLang="cs-CZ" sz="2400" dirty="0"/>
              <a:t>slabší korelace u komunikačních aktivit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Char char="-"/>
            </a:pPr>
            <a:r>
              <a:rPr lang="cs-CZ" altLang="cs-CZ" sz="2400" dirty="0"/>
              <a:t>dále negativní korelace u míry pohybu v zemi (= změna chování), intenzity komunikačních aktivit a přijatých opatření</a:t>
            </a:r>
          </a:p>
        </p:txBody>
      </p:sp>
      <p:sp>
        <p:nvSpPr>
          <p:cNvPr id="50180" name="TextovéPole 5">
            <a:extLst>
              <a:ext uri="{FF2B5EF4-FFF2-40B4-BE49-F238E27FC236}">
                <a16:creationId xmlns:a16="http://schemas.microsoft.com/office/drawing/2014/main" id="{2F58F35E-3E0E-45BB-85A3-59C5CE2B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578475"/>
            <a:ext cx="609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000">
                <a:latin typeface="Arial Nova" panose="020B0504020202020204" pitchFamily="34" charset="0"/>
              </a:rPr>
              <a:t>NATO StratCom CoE. 2020. </a:t>
            </a:r>
            <a:r>
              <a:rPr lang="en-US" altLang="cs-CZ" sz="2000">
                <a:latin typeface="Arial Nova" panose="020B0504020202020204" pitchFamily="34" charset="0"/>
                <a:hlinkClick r:id="rId4"/>
              </a:rPr>
              <a:t>How East Asian Governments Responded to the COVID-19 Pandemic</a:t>
            </a:r>
            <a:endParaRPr lang="en-US" altLang="cs-CZ" sz="2000"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176714-B1A4-4000-A3D0-B7A6A19BA7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52227" name="Zástupný symbol pro číslo snímku 2">
            <a:extLst>
              <a:ext uri="{FF2B5EF4-FFF2-40B4-BE49-F238E27FC236}">
                <a16:creationId xmlns:a16="http://schemas.microsoft.com/office/drawing/2014/main" id="{69A8E379-5B43-46E6-8A08-1EBC785B97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A935CF1-DD5D-4E17-888B-4183B3DD28B4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23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Nadpis 3">
            <a:extLst>
              <a:ext uri="{FF2B5EF4-FFF2-40B4-BE49-F238E27FC236}">
                <a16:creationId xmlns:a16="http://schemas.microsoft.com/office/drawing/2014/main" id="{BA5FDB38-74CC-4D87-81FC-79205A639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Případová studie: Pandemie koronaviru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74CCCE-C37C-4952-971E-CE458BF1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58938"/>
            <a:ext cx="5195887" cy="414020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dirty="0"/>
              <a:t>výzkumná otázka: </a:t>
            </a:r>
            <a:r>
              <a:rPr lang="cs-CZ" sz="2400" b="1" i="1" dirty="0"/>
              <a:t>Do jaké míry naplňovala komunikace Vlády ČR během první a druhé vlny pandemie koronaviru zavedené principy strategické komunikace?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dirty="0"/>
              <a:t>výzkum na základě přepisů tiskových konferencí (leden-prosinec 2020) </a:t>
            </a:r>
            <a:r>
              <a:rPr lang="cs-CZ" sz="2400" dirty="0">
                <a:cs typeface="Arial" panose="020B0604020202020204" pitchFamily="34" charset="0"/>
              </a:rPr>
              <a:t>→ obsahová analýza</a:t>
            </a:r>
            <a:endParaRPr lang="cs-CZ" sz="24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  <p:pic>
        <p:nvPicPr>
          <p:cNvPr id="52230" name="Obrázek 6">
            <a:extLst>
              <a:ext uri="{FF2B5EF4-FFF2-40B4-BE49-F238E27FC236}">
                <a16:creationId xmlns:a16="http://schemas.microsoft.com/office/drawing/2014/main" id="{A0CB2A4B-AD17-4C0D-9959-A7DAD654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658938"/>
            <a:ext cx="642143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DA626D-D0E2-4D46-B293-3C5DCBA94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54275" name="Zástupný symbol pro číslo snímku 2">
            <a:extLst>
              <a:ext uri="{FF2B5EF4-FFF2-40B4-BE49-F238E27FC236}">
                <a16:creationId xmlns:a16="http://schemas.microsoft.com/office/drawing/2014/main" id="{BF347AF6-D58E-43F5-AF6F-44934A5A4A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360BB00-C698-405D-97C6-78A157307436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24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Nadpis 3">
            <a:extLst>
              <a:ext uri="{FF2B5EF4-FFF2-40B4-BE49-F238E27FC236}">
                <a16:creationId xmlns:a16="http://schemas.microsoft.com/office/drawing/2014/main" id="{069E038D-0E89-47C7-9888-8368BF12A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Případová studie: Pandemie koronaviru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A767BA-D05B-437F-AAF3-C0496843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185863"/>
            <a:ext cx="4984750" cy="414020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dirty="0"/>
              <a:t>frekvence komunikace (N=97 TK)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dirty="0"/>
              <a:t>x důležitější je ráznost opatření </a:t>
            </a:r>
            <a:r>
              <a:rPr lang="cs-CZ" sz="2400" dirty="0">
                <a:cs typeface="Arial" panose="020B0604020202020204" pitchFamily="34" charset="0"/>
              </a:rPr>
              <a:t>→ silný informační účinek</a:t>
            </a:r>
            <a:endParaRPr lang="cs-CZ" sz="24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  <p:pic>
        <p:nvPicPr>
          <p:cNvPr id="54278" name="Obrázek 6">
            <a:extLst>
              <a:ext uri="{FF2B5EF4-FFF2-40B4-BE49-F238E27FC236}">
                <a16:creationId xmlns:a16="http://schemas.microsoft.com/office/drawing/2014/main" id="{406F7E09-9FB6-43F4-91E6-6B6E7F70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976313"/>
            <a:ext cx="47561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Obrázek 7">
            <a:extLst>
              <a:ext uri="{FF2B5EF4-FFF2-40B4-BE49-F238E27FC236}">
                <a16:creationId xmlns:a16="http://schemas.microsoft.com/office/drawing/2014/main" id="{F0164CD0-67E9-492E-B773-56E1F5D5A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101975"/>
            <a:ext cx="625316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59247E-4375-48CD-AD30-644269DE15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56323" name="Zástupný symbol pro číslo snímku 2">
            <a:extLst>
              <a:ext uri="{FF2B5EF4-FFF2-40B4-BE49-F238E27FC236}">
                <a16:creationId xmlns:a16="http://schemas.microsoft.com/office/drawing/2014/main" id="{A333D0CF-3B9B-4722-BC6F-B9787FE6CA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4D52CA6-D6AD-4E65-A120-88AD652145F1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25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Nadpis 3">
            <a:extLst>
              <a:ext uri="{FF2B5EF4-FFF2-40B4-BE49-F238E27FC236}">
                <a16:creationId xmlns:a16="http://schemas.microsoft.com/office/drawing/2014/main" id="{02F78F61-9C10-428C-A3AC-A646129F5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Případová studie: Pandemie koronaviru v ČR</a:t>
            </a:r>
          </a:p>
        </p:txBody>
      </p:sp>
      <p:sp>
        <p:nvSpPr>
          <p:cNvPr id="56325" name="Zástupný obsah 4">
            <a:extLst>
              <a:ext uri="{FF2B5EF4-FFF2-40B4-BE49-F238E27FC236}">
                <a16:creationId xmlns:a16="http://schemas.microsoft.com/office/drawing/2014/main" id="{ACDC0437-8238-4A81-B332-E7BADC791B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7" y="1658938"/>
            <a:ext cx="10453233" cy="4140200"/>
          </a:xfrm>
        </p:spPr>
        <p:txBody>
          <a:bodyPr/>
          <a:lstStyle/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cs-CZ" altLang="cs-CZ" sz="2400" u="sng" dirty="0"/>
              <a:t>Cíle strategické komunikace</a:t>
            </a:r>
            <a:r>
              <a:rPr lang="cs-CZ" altLang="cs-CZ" sz="2400" dirty="0"/>
              <a:t> - odvozeny induktivně z výstupů komunikace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cs-CZ" altLang="cs-CZ" sz="2400" b="1" i="1" dirty="0"/>
              <a:t> informovat veřejnost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cs-CZ" altLang="cs-CZ" sz="2400" b="1" i="1" dirty="0"/>
              <a:t> motivovat občany k dodržování opatření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cs-CZ" altLang="cs-CZ" sz="2400" b="1" i="1" dirty="0"/>
              <a:t> ujistit občany o zvládání situace Vládou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cs-CZ" altLang="cs-CZ" sz="2400" b="1" i="1" dirty="0"/>
              <a:t> zvýšit důvěryhodnost Vlády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altLang="cs-CZ" sz="2000" dirty="0"/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2E4BBE-DE9B-4641-B002-3F96895857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58371" name="Zástupný symbol pro číslo snímku 2">
            <a:extLst>
              <a:ext uri="{FF2B5EF4-FFF2-40B4-BE49-F238E27FC236}">
                <a16:creationId xmlns:a16="http://schemas.microsoft.com/office/drawing/2014/main" id="{DD83BE5F-3543-4D74-926D-7222152475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40A1438-B28E-4625-A1E6-91632A243FE9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26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8372" name="Obrázek 3">
            <a:extLst>
              <a:ext uri="{FF2B5EF4-FFF2-40B4-BE49-F238E27FC236}">
                <a16:creationId xmlns:a16="http://schemas.microsoft.com/office/drawing/2014/main" id="{CC952463-969D-4329-8801-28578A1A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630238"/>
            <a:ext cx="954087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30E284-EE19-44C6-BA6B-72E3C30572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59395" name="Zástupný symbol pro číslo snímku 2">
            <a:extLst>
              <a:ext uri="{FF2B5EF4-FFF2-40B4-BE49-F238E27FC236}">
                <a16:creationId xmlns:a16="http://schemas.microsoft.com/office/drawing/2014/main" id="{324EA4DF-6D2A-4984-8716-609E58CFBF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E16DCBA-E171-4BB4-AA0D-EEE3445D9292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27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9396" name="Obrázek 5">
            <a:extLst>
              <a:ext uri="{FF2B5EF4-FFF2-40B4-BE49-F238E27FC236}">
                <a16:creationId xmlns:a16="http://schemas.microsoft.com/office/drawing/2014/main" id="{C916E26C-DE4C-46F9-AEF9-F7A699BDA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698500"/>
            <a:ext cx="9097962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60FBEB-BA77-4948-8576-3A5C1A6E4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61443" name="Zástupný symbol pro číslo snímku 2">
            <a:extLst>
              <a:ext uri="{FF2B5EF4-FFF2-40B4-BE49-F238E27FC236}">
                <a16:creationId xmlns:a16="http://schemas.microsoft.com/office/drawing/2014/main" id="{B24F5B81-B8C1-4DE8-B699-98D0C4811B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0D12E52-F8A4-4CF6-8A46-51C46E13FF6C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28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Nadpis 3">
            <a:extLst>
              <a:ext uri="{FF2B5EF4-FFF2-40B4-BE49-F238E27FC236}">
                <a16:creationId xmlns:a16="http://schemas.microsoft.com/office/drawing/2014/main" id="{E4637496-64A2-4406-927A-41F87FA5D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Případová studie: Pandemie koronaviru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E4BCAF-DAE1-4AED-9AB5-96327CDC1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458913"/>
            <a:ext cx="11005934" cy="4140200"/>
          </a:xfrm>
        </p:spPr>
        <p:txBody>
          <a:bodyPr rtlCol="0">
            <a:noAutofit/>
          </a:bodyPr>
          <a:lstStyle/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2400" u="sng" dirty="0"/>
              <a:t>Strategie a narativ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b="1" dirty="0"/>
              <a:t>1. vlna </a:t>
            </a:r>
            <a:r>
              <a:rPr lang="cs-CZ" sz="2400" dirty="0"/>
              <a:t>- cíl: zabránit šíření viru do ČR </a:t>
            </a:r>
            <a:r>
              <a:rPr lang="cs-CZ" sz="2400" dirty="0">
                <a:cs typeface="Arial" panose="020B0604020202020204" pitchFamily="34" charset="0"/>
              </a:rPr>
              <a:t>→ minimalizovat šíření v zemi / zabránit nekontrolovanému šíření viru (italský scénář)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>
                <a:cs typeface="Arial" panose="020B0604020202020204" pitchFamily="34" charset="0"/>
              </a:rPr>
              <a:t>strategie „go early, go hard“, soulad slov i činů (opatření), konzistentnost napříč Vládou</a:t>
            </a:r>
            <a:endParaRPr lang="cs-CZ" sz="24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b="1" dirty="0"/>
              <a:t>2. vlna </a:t>
            </a:r>
            <a:r>
              <a:rPr lang="cs-CZ" sz="2400" dirty="0"/>
              <a:t>- rozpor mezi deklarovanou strategií („chytré“ řešení) a přijatými opatřeními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cíl: „zploštit křivku“, ale také zabránit kolapsu nemocnic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nejasná strategie (+ časté modifikace)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BD36CF-3FB6-4D2C-8D31-B85F28CB7C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63491" name="Zástupný symbol pro číslo snímku 2">
            <a:extLst>
              <a:ext uri="{FF2B5EF4-FFF2-40B4-BE49-F238E27FC236}">
                <a16:creationId xmlns:a16="http://schemas.microsoft.com/office/drawing/2014/main" id="{EFC94260-5657-49E6-B607-6583857531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DEA2656-5391-4ABA-A0EB-555172D3B258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29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Nadpis 3">
            <a:extLst>
              <a:ext uri="{FF2B5EF4-FFF2-40B4-BE49-F238E27FC236}">
                <a16:creationId xmlns:a16="http://schemas.microsoft.com/office/drawing/2014/main" id="{70270BD7-0DF5-42CD-88B7-0FE508AFE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Případová studie: Pandemie koronaviru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0FF029-B404-4E5F-8313-86988F717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588181"/>
            <a:ext cx="6707187" cy="4140200"/>
          </a:xfrm>
        </p:spPr>
        <p:txBody>
          <a:bodyPr rtlCol="0">
            <a:noAutofit/>
          </a:bodyPr>
          <a:lstStyle/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2400" u="sng" dirty="0"/>
              <a:t>Důvěryhodnost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dirty="0"/>
              <a:t>závisí na existenci jasného plánu řešení krize, nositeli sdělení, horizontální integraci i souladu mezi slovy a činy</a:t>
            </a:r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None/>
              <a:defRPr/>
            </a:pPr>
            <a:r>
              <a:rPr lang="cs-CZ" sz="2400" u="sng" dirty="0">
                <a:solidFill>
                  <a:srgbClr val="000000"/>
                </a:solidFill>
              </a:rPr>
              <a:t>Hodnoty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defRPr/>
            </a:pPr>
            <a:r>
              <a:rPr lang="cs-CZ" sz="2400" dirty="0">
                <a:solidFill>
                  <a:srgbClr val="000000"/>
                </a:solidFill>
              </a:rPr>
              <a:t>odkaz na ochranu zdraví a životů → problematické v 2. vlně (rozpor s opatřeními + vyvažováno více hodnot: zdraví x svoboda x stav ekonomiky)</a:t>
            </a:r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  <p:pic>
        <p:nvPicPr>
          <p:cNvPr id="63494" name="Obrázek 6">
            <a:extLst>
              <a:ext uri="{FF2B5EF4-FFF2-40B4-BE49-F238E27FC236}">
                <a16:creationId xmlns:a16="http://schemas.microsoft.com/office/drawing/2014/main" id="{5A3ED33B-94CD-4DEB-A12A-24FB0459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2143125"/>
            <a:ext cx="460216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1">
            <a:extLst>
              <a:ext uri="{FF2B5EF4-FFF2-40B4-BE49-F238E27FC236}">
                <a16:creationId xmlns:a16="http://schemas.microsoft.com/office/drawing/2014/main" id="{D4350F82-95F7-4959-A234-BF40945E1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2828925"/>
            <a:ext cx="8264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3600" b="1" dirty="0">
                <a:solidFill>
                  <a:srgbClr val="0000DC"/>
                </a:solidFill>
                <a:latin typeface="Arial Nova" panose="020B0504020202020204" pitchFamily="34" charset="0"/>
                <a:cs typeface="Helvetica" panose="020B0604020202020204" pitchFamily="34" charset="0"/>
              </a:rPr>
              <a:t>Vše, co říkáme i děláme, vysílá sdělení.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28DA77-CBC4-4DB1-B1A9-15AFB1DB3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65539" name="Zástupný symbol pro číslo snímku 2">
            <a:extLst>
              <a:ext uri="{FF2B5EF4-FFF2-40B4-BE49-F238E27FC236}">
                <a16:creationId xmlns:a16="http://schemas.microsoft.com/office/drawing/2014/main" id="{64F4A64E-F27F-42AF-A3F8-ED8A3C6CEC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C5F85F8-E13F-48D3-A31A-8D7EB3D79217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30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5540" name="Nadpis 3">
            <a:extLst>
              <a:ext uri="{FF2B5EF4-FFF2-40B4-BE49-F238E27FC236}">
                <a16:creationId xmlns:a16="http://schemas.microsoft.com/office/drawing/2014/main" id="{7C4E48DD-DE9E-4B92-9716-27891D5A5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Případová studie: Pandemie koronaviru v ČR</a:t>
            </a:r>
          </a:p>
        </p:txBody>
      </p:sp>
      <p:sp>
        <p:nvSpPr>
          <p:cNvPr id="65541" name="Zástupný obsah 4">
            <a:extLst>
              <a:ext uri="{FF2B5EF4-FFF2-40B4-BE49-F238E27FC236}">
                <a16:creationId xmlns:a16="http://schemas.microsoft.com/office/drawing/2014/main" id="{3A674586-817A-4558-9C5D-C6BDCA7C52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458913"/>
            <a:ext cx="10329862" cy="4140200"/>
          </a:xfrm>
        </p:spPr>
        <p:txBody>
          <a:bodyPr/>
          <a:lstStyle/>
          <a:p>
            <a:pPr marL="71438" indent="0" algn="just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cs-CZ" altLang="en-US" sz="2400" u="sng" dirty="0"/>
              <a:t>Zhodnocení</a:t>
            </a:r>
          </a:p>
          <a:p>
            <a:pPr marL="71438" indent="0" algn="just"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cs-CZ" altLang="en-US" sz="2400" dirty="0"/>
              <a:t> komunikace Vlády během první vlny - relativní úspěch z hlediska principů </a:t>
            </a:r>
            <a:r>
              <a:rPr lang="cs-CZ" altLang="en-US" sz="2400" dirty="0" err="1"/>
              <a:t>StratCom</a:t>
            </a:r>
            <a:r>
              <a:rPr lang="cs-CZ" altLang="en-US" sz="2400" dirty="0"/>
              <a:t> (ale jen díky přítomnosti jasného plánu a rázným krokům)</a:t>
            </a:r>
          </a:p>
          <a:p>
            <a:pPr marL="71438" indent="0" algn="just"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cs-CZ" altLang="en-US" sz="2400" dirty="0"/>
              <a:t> x druhá vlna - absence jasné strategie, rozpor mezi slovy a činy, negativní zaměření komunikace</a:t>
            </a:r>
          </a:p>
          <a:p>
            <a:pPr marL="71438" indent="0" algn="just"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cs-CZ" altLang="en-US" sz="2400" b="1" i="1" dirty="0"/>
              <a:t> absenci jasně formulované strategie nemůže sebelepší </a:t>
            </a:r>
            <a:r>
              <a:rPr lang="cs-CZ" altLang="en-US" sz="2400" b="1" i="1" dirty="0" err="1"/>
              <a:t>StratCom</a:t>
            </a:r>
            <a:r>
              <a:rPr lang="cs-CZ" altLang="en-US" sz="2400" b="1" i="1" dirty="0"/>
              <a:t> napravit!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en-US" sz="2000" dirty="0"/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en-US" sz="2000" dirty="0"/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altLang="en-US" sz="2000" dirty="0"/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osoba, vojenská uniforma, exteriér, město&#10;&#10;Popis byl vytvořen automaticky">
            <a:extLst>
              <a:ext uri="{FF2B5EF4-FFF2-40B4-BE49-F238E27FC236}">
                <a16:creationId xmlns:a16="http://schemas.microsoft.com/office/drawing/2014/main" id="{782D5055-BC2C-4345-A08D-90EFDF00B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3" r="-3" b="21326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5" name="Obrázek 4" descr="Obsah obrázku osoba, stojící, exteriér, pózování&#10;&#10;Popis byl vytvořen automaticky">
            <a:extLst>
              <a:ext uri="{FF2B5EF4-FFF2-40B4-BE49-F238E27FC236}">
                <a16:creationId xmlns:a16="http://schemas.microsoft.com/office/drawing/2014/main" id="{5977DF7A-6D73-4DC6-8BFD-6035DC3C2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3" b="1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3" name="Obrázek 2" descr="Obsah obrázku osoba, exteriér, dav&#10;&#10;Popis byl vytvořen automaticky">
            <a:extLst>
              <a:ext uri="{FF2B5EF4-FFF2-40B4-BE49-F238E27FC236}">
                <a16:creationId xmlns:a16="http://schemas.microsoft.com/office/drawing/2014/main" id="{96CBFF6C-CED0-4FD8-8206-37A148DB60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65" b="35985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Obrázek 6" descr="Obsah obrázku osoba, oblek, oblečení, muž&#10;&#10;Popis byl vytvořen automaticky">
            <a:extLst>
              <a:ext uri="{FF2B5EF4-FFF2-40B4-BE49-F238E27FC236}">
                <a16:creationId xmlns:a16="http://schemas.microsoft.com/office/drawing/2014/main" id="{AF70E22A-8BC4-4067-A1F5-3C53E21B6A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66" r="572" b="-2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1">
            <a:extLst>
              <a:ext uri="{FF2B5EF4-FFF2-40B4-BE49-F238E27FC236}">
                <a16:creationId xmlns:a16="http://schemas.microsoft.com/office/drawing/2014/main" id="{E342182F-0CE4-4A22-93DA-83EC22989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941638"/>
            <a:ext cx="10136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3600" b="1" dirty="0">
                <a:solidFill>
                  <a:srgbClr val="0000DC"/>
                </a:solidFill>
                <a:latin typeface="Arial Nova" panose="020B0504020202020204" pitchFamily="34" charset="0"/>
                <a:cs typeface="Helvetica" panose="020B0604020202020204" pitchFamily="34" charset="0"/>
              </a:rPr>
              <a:t>V současném informačním prostředí nelze nekomunikovat.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Zástupný obsah 9">
            <a:extLst>
              <a:ext uri="{FF2B5EF4-FFF2-40B4-BE49-F238E27FC236}">
                <a16:creationId xmlns:a16="http://schemas.microsoft.com/office/drawing/2014/main" id="{6A0B0573-30E0-450B-9ABB-8F8FF04E57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"/>
          <a:stretch>
            <a:fillRect/>
          </a:stretch>
        </p:blipFill>
        <p:spPr>
          <a:xfrm>
            <a:off x="0" y="1588"/>
            <a:ext cx="12192000" cy="68564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7AE4DF-D945-4DB1-82A2-FC5AA5F0E1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31747" name="Zástupný symbol pro číslo snímku 2">
            <a:extLst>
              <a:ext uri="{FF2B5EF4-FFF2-40B4-BE49-F238E27FC236}">
                <a16:creationId xmlns:a16="http://schemas.microsoft.com/office/drawing/2014/main" id="{E262AC7C-EEC3-4C9C-8ACD-926DCE5DCE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145E67F-645C-4A65-84A9-6AA3CCB01ADD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7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Nadpis 3">
            <a:extLst>
              <a:ext uri="{FF2B5EF4-FFF2-40B4-BE49-F238E27FC236}">
                <a16:creationId xmlns:a16="http://schemas.microsoft.com/office/drawing/2014/main" id="{35A59837-46EB-4A30-B12E-6B84554C8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>
                <a:latin typeface="Arial (Nadpisy)"/>
              </a:rPr>
              <a:t>Co to je strategická komunikace?</a:t>
            </a:r>
            <a:endParaRPr lang="cs-CZ" altLang="cs-CZ" sz="3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36608D-8DC0-4F1D-A207-E104B83BB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58938"/>
            <a:ext cx="10753725" cy="4140200"/>
          </a:xfrm>
        </p:spPr>
        <p:txBody>
          <a:bodyPr rtlCol="0">
            <a:noAutofit/>
          </a:bodyPr>
          <a:lstStyle/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cs-CZ" sz="2400" dirty="0"/>
              <a:t>„</a:t>
            </a:r>
            <a:r>
              <a:rPr lang="cs-CZ" sz="2400" u="sng" dirty="0"/>
              <a:t>koordinované</a:t>
            </a:r>
            <a:r>
              <a:rPr lang="cs-CZ" sz="2400" dirty="0"/>
              <a:t> činy, sdělení, obrazy a jiné formy signalizování nebo zapojení zamýšlené s cílem </a:t>
            </a:r>
            <a:r>
              <a:rPr lang="cs-CZ" sz="2400" u="sng" dirty="0"/>
              <a:t>informovat, ovlivňovat nebo přesvědčovat</a:t>
            </a:r>
            <a:r>
              <a:rPr lang="cs-CZ" sz="2400" dirty="0"/>
              <a:t> vybrané cílové skupiny za účelem podpořit </a:t>
            </a:r>
            <a:r>
              <a:rPr lang="cs-CZ" sz="2400" u="sng" dirty="0"/>
              <a:t>dosažení národních cílů</a:t>
            </a:r>
            <a:r>
              <a:rPr lang="cs-CZ" sz="2400" dirty="0"/>
              <a:t>“</a:t>
            </a:r>
          </a:p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cs-CZ" sz="2400" dirty="0"/>
              <a:t>„soustředěné úsilí Vlády […] s cílem pochopit a angažovat klíčové cílové skupiny za účelem vytvoření, posílení nebo zachování příznivých podmínek pro podporu zájmů, politik a cílů Vlády […] prostřednictvím užití koordinovaných programů, plánů, témat, sdělení a produktů synchronizovaných s činnostmi všech nástrojů národní moci.“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8F8B8F-BF11-4246-8E33-8DDC7A40A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33795" name="Zástupný symbol pro číslo snímku 2">
            <a:extLst>
              <a:ext uri="{FF2B5EF4-FFF2-40B4-BE49-F238E27FC236}">
                <a16:creationId xmlns:a16="http://schemas.microsoft.com/office/drawing/2014/main" id="{B9464144-C909-4CFF-8DAB-5656FBEA1B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110B3F7-FA60-4DF2-B9A0-108C32C2E1C6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8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Nadpis 3">
            <a:extLst>
              <a:ext uri="{FF2B5EF4-FFF2-40B4-BE49-F238E27FC236}">
                <a16:creationId xmlns:a16="http://schemas.microsoft.com/office/drawing/2014/main" id="{FF24C9D5-372A-492F-AFCF-931362D48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Co je cílem strategické komunikace?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176097-835A-430D-98B1-5540BB0C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958975"/>
            <a:ext cx="10753725" cy="4140200"/>
          </a:xfrm>
        </p:spPr>
        <p:txBody>
          <a:bodyPr rtlCol="0"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>
                <a:latin typeface="+mj-lt"/>
                <a:cs typeface="Helvetica" panose="020B0604020202020204" pitchFamily="34" charset="0"/>
              </a:rPr>
              <a:t>utvářet informační prostředí → kognitivní dimenze (vnímání)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sz="2200" dirty="0">
              <a:latin typeface="+mj-lt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sz="2200" dirty="0">
              <a:latin typeface="+mj-lt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sz="2200" dirty="0">
              <a:latin typeface="+mj-lt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>
                <a:latin typeface="+mj-lt"/>
                <a:cs typeface="Helvetica" panose="020B0604020202020204" pitchFamily="34" charset="0"/>
              </a:rPr>
              <a:t>	</a:t>
            </a:r>
            <a:r>
              <a:rPr lang="cs-CZ" sz="2400" b="1" dirty="0">
                <a:solidFill>
                  <a:srgbClr val="0000DC"/>
                </a:solidFill>
                <a:latin typeface="+mj-lt"/>
                <a:cs typeface="Helvetica" panose="020B0604020202020204" pitchFamily="34" charset="0"/>
              </a:rPr>
              <a:t>ovlivnit postoje a </a:t>
            </a:r>
            <a:r>
              <a:rPr lang="cs-CZ" sz="2400" b="1" u="sng" dirty="0">
                <a:solidFill>
                  <a:srgbClr val="0000DC"/>
                </a:solidFill>
                <a:latin typeface="+mj-lt"/>
                <a:cs typeface="Helvetica" panose="020B0604020202020204" pitchFamily="34" charset="0"/>
              </a:rPr>
              <a:t>chování</a:t>
            </a:r>
            <a:r>
              <a:rPr lang="cs-CZ" sz="2400" b="1" dirty="0">
                <a:solidFill>
                  <a:srgbClr val="0000DC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cs-CZ" sz="2400" dirty="0">
                <a:latin typeface="+mj-lt"/>
                <a:cs typeface="Helvetica" panose="020B0604020202020204" pitchFamily="34" charset="0"/>
              </a:rPr>
              <a:t>klíčových cílových skupin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sz="2200" dirty="0">
              <a:latin typeface="+mj-lt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sz="2200" dirty="0">
              <a:latin typeface="+mj-lt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sz="2200" dirty="0">
              <a:latin typeface="+mj-lt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>
                <a:latin typeface="+mj-lt"/>
                <a:cs typeface="Helvetica" panose="020B0604020202020204" pitchFamily="34" charset="0"/>
              </a:rPr>
              <a:t>				podpořit dosažení cílů/zájmů země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200" dirty="0">
              <a:latin typeface="+mj-lt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200" dirty="0">
              <a:latin typeface="+mj-lt"/>
            </a:endParaRPr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200" dirty="0">
              <a:latin typeface="+mj-lt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200" dirty="0">
              <a:latin typeface="+mj-lt"/>
            </a:endParaRPr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2CB70866-E1A1-48AE-9501-7A03CB4964DC}"/>
              </a:ext>
            </a:extLst>
          </p:cNvPr>
          <p:cNvSpPr/>
          <p:nvPr/>
        </p:nvSpPr>
        <p:spPr bwMode="auto">
          <a:xfrm>
            <a:off x="4100513" y="2528888"/>
            <a:ext cx="285750" cy="6429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cs-CZ" sz="2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C17F7B27-5B29-4BC3-A56B-C68DAF912E37}"/>
              </a:ext>
            </a:extLst>
          </p:cNvPr>
          <p:cNvSpPr/>
          <p:nvPr/>
        </p:nvSpPr>
        <p:spPr bwMode="auto">
          <a:xfrm>
            <a:off x="5816600" y="3900488"/>
            <a:ext cx="285750" cy="6429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cs-CZ" sz="2800" dirty="0" err="1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ek 1">
            <a:extLst>
              <a:ext uri="{FF2B5EF4-FFF2-40B4-BE49-F238E27FC236}">
                <a16:creationId xmlns:a16="http://schemas.microsoft.com/office/drawing/2014/main" id="{65EC2770-30D2-4669-A536-DB0E5A07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7788"/>
            <a:ext cx="9883775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muni-fss-prezentace-16-9-cz-v11 - kopie</Template>
  <TotalTime>333</TotalTime>
  <Words>1391</Words>
  <Application>Microsoft Office PowerPoint</Application>
  <PresentationFormat>Širokoúhlá obrazovka</PresentationFormat>
  <Paragraphs>242</Paragraphs>
  <Slides>30</Slides>
  <Notes>26</Notes>
  <HiddenSlides>1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Arial (Nadpisy)</vt:lpstr>
      <vt:lpstr>Arial Nova</vt:lpstr>
      <vt:lpstr>Helvetica</vt:lpstr>
      <vt:lpstr>Symbol</vt:lpstr>
      <vt:lpstr>Tahoma</vt:lpstr>
      <vt:lpstr>Wingdings</vt:lpstr>
      <vt:lpstr>Prezentace_MU_CZ</vt:lpstr>
      <vt:lpstr>Krize a strategická komunikace</vt:lpstr>
      <vt:lpstr>Cíl přednášky</vt:lpstr>
      <vt:lpstr>Prezentace aplikace PowerPoint</vt:lpstr>
      <vt:lpstr>Prezentace aplikace PowerPoint</vt:lpstr>
      <vt:lpstr>Prezentace aplikace PowerPoint</vt:lpstr>
      <vt:lpstr>Prezentace aplikace PowerPoint</vt:lpstr>
      <vt:lpstr>Co to je strategická komunikace?</vt:lpstr>
      <vt:lpstr>Co je cílem strategické komunikace?</vt:lpstr>
      <vt:lpstr>Prezentace aplikace PowerPoint</vt:lpstr>
      <vt:lpstr>Strategický narativ</vt:lpstr>
      <vt:lpstr>Co není strategická komunikace?</vt:lpstr>
      <vt:lpstr>StratCom x Krizová komunikace</vt:lpstr>
      <vt:lpstr>StratCom x Krizová komunikace</vt:lpstr>
      <vt:lpstr>Strategická komunikace a krize</vt:lpstr>
      <vt:lpstr>Prezentace aplikace PowerPoint</vt:lpstr>
      <vt:lpstr>Cíle strategické komunikace v krizi</vt:lpstr>
      <vt:lpstr>Strategické cíle (krizové) komunikace (Povodně 2024)</vt:lpstr>
      <vt:lpstr>Cíle strategické komunikace (Povodně 2024)</vt:lpstr>
      <vt:lpstr>Cíle strategické komunikace (Povodně 2024)</vt:lpstr>
      <vt:lpstr>Cíle strategické komunikace (Povodně 2024)</vt:lpstr>
      <vt:lpstr>Stěžejní lekce ze strategické komunikace</vt:lpstr>
      <vt:lpstr>Prezentace aplikace PowerPoint</vt:lpstr>
      <vt:lpstr>Případová studie: Pandemie koronaviru v ČR</vt:lpstr>
      <vt:lpstr>Případová studie: Pandemie koronaviru v ČR</vt:lpstr>
      <vt:lpstr>Případová studie: Pandemie koronaviru v ČR</vt:lpstr>
      <vt:lpstr>Prezentace aplikace PowerPoint</vt:lpstr>
      <vt:lpstr>Prezentace aplikace PowerPoint</vt:lpstr>
      <vt:lpstr>Případová studie: Pandemie koronaviru v ČR</vt:lpstr>
      <vt:lpstr>Případová studie: Pandemie koronaviru v ČR</vt:lpstr>
      <vt:lpstr>Případová studie: Pandemie koronaviru v ČR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Divišová Vendula</dc:creator>
  <cp:lastModifiedBy>Procházka Josef</cp:lastModifiedBy>
  <cp:revision>34</cp:revision>
  <cp:lastPrinted>1601-01-01T00:00:00Z</cp:lastPrinted>
  <dcterms:created xsi:type="dcterms:W3CDTF">2023-03-13T20:35:03Z</dcterms:created>
  <dcterms:modified xsi:type="dcterms:W3CDTF">2025-05-15T06:57:12Z</dcterms:modified>
</cp:coreProperties>
</file>