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6B2D37-E887-211B-B184-D2ABFB3D6D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315284-9E3C-AACC-01FC-40E90E5B54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C06A28-FBFD-8999-B5EB-C0259281A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CED-BC0E-40E7-8A7B-DABE021AD826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8196C25-2952-0058-778A-8935AB0C1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7D4915-CF13-032C-2AD7-186583963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023F-DD85-422E-837D-C002CA929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10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C52AE4-1F24-7E9E-2DB0-5990C0476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1C4E00A-E094-F628-00F6-6AAC0FF7CD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8C6F94-EE12-6EB1-8397-55536EC72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CED-BC0E-40E7-8A7B-DABE021AD826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60E1A0-7A2D-BE2E-7437-704F81178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58C7C2-D13E-5702-33B5-49AAFF160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023F-DD85-422E-837D-C002CA929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594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A3C89F7-1347-4ED8-A894-EFE3B81CDC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4B4AD58-DA22-01F2-F555-EF9C09167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3ACF50-1C44-C4E5-98E0-38D897AA4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CED-BC0E-40E7-8A7B-DABE021AD826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93F8B8-F45F-6622-FBD0-78F0A2D82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F059A8-E46C-04BB-108C-D551D389B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023F-DD85-422E-837D-C002CA929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503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A9A6FF-E85B-04B0-5336-75CD0C5F4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E5A5BB-2F63-8976-74FC-E98D8B817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465FAA-BFCE-EE8C-5B93-56EE66AE9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CED-BC0E-40E7-8A7B-DABE021AD826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6C48EC-6E45-BEF5-2232-01995BE1A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742A25-BD52-8EF4-D3BD-270A231A5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023F-DD85-422E-837D-C002CA929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82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2E83B-3A09-C4FE-E72B-F868E4072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6898A6-4FE8-B813-83C1-226AF2387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27CEF8-423B-8FDC-9F93-4D771F786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CED-BC0E-40E7-8A7B-DABE021AD826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EA4F6F-5EBA-141D-51C6-53943697A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999661-3EBC-68F8-166F-88DEC8A20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023F-DD85-422E-837D-C002CA929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184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E2ACB8-2681-E520-F747-08CB460E1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B0F1B3-E609-F930-7E70-CA6C6A540E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0BC4C8-3FF8-A96C-9AFD-5BEDFC1D1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E1A2442-2F24-25B0-8069-AC669D042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CED-BC0E-40E7-8A7B-DABE021AD826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43C5F8-13FF-95E6-193C-EE5BA8D3D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35EC602-3950-0FFF-EFF5-540E421A9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023F-DD85-422E-837D-C002CA929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075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2D8C38-D2BE-E202-9FB5-791B081DB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489E205-C773-283F-8E33-A7DA4BDB8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97950A8-39EB-35B7-A26C-1BEE7A360F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D8005E6-06C6-F3F4-E3B4-918DBDA649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E4E0D08-C3FB-DA70-169B-799A05501F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BF8EABE-FBB4-E35D-D825-F9C05822E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CED-BC0E-40E7-8A7B-DABE021AD826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0455676-FC6D-56FD-EBD7-E7881D726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907953E-4AD2-D820-D733-B86226892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023F-DD85-422E-837D-C002CA929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845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08C480-072F-CE85-EEBD-72BF4DAE6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9499D61-823D-FCAA-D3A6-DE689C661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CED-BC0E-40E7-8A7B-DABE021AD826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B85D7BB-293C-EC03-74B6-076320711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065D4F2-4870-4F8A-2E3E-B29A88C3B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023F-DD85-422E-837D-C002CA929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957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393DF61-C91E-7CBE-A17F-7387F597D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CED-BC0E-40E7-8A7B-DABE021AD826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217FD6A-1EA9-95B2-31DB-388D2CE9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972076-798F-7BC2-3730-3A07EBD98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023F-DD85-422E-837D-C002CA929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2049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DCC114-5A1F-DC19-4928-606723D38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D2ECF0-0D92-D675-D8A7-B4166BAFA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2D8F074-AB59-A1B1-346E-4A20EE512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00BDD41-7511-6692-0239-788E7C5DF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CED-BC0E-40E7-8A7B-DABE021AD826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6139C62-2923-0AAA-8F6D-81CA5B3A4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64FCE36-E803-5B20-8175-625C77A4E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023F-DD85-422E-837D-C002CA929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926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C28660-28AF-E6DF-41ED-F8154CDE8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2B6DC24-8B87-0F8A-625A-F1DF116564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F37BD69-FD16-76B6-D9D1-2D24225D0C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270791-5684-BC40-EAE0-3E1831E0E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CED-BC0E-40E7-8A7B-DABE021AD826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54D1D5E-AE7C-FC35-CC13-D7715E0A4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9ACA24C-48E7-1444-E45C-FB699D0E6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023F-DD85-422E-837D-C002CA929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66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3F768AC-E3EF-C454-D3D7-E535656EA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064BE9-DB5D-0641-801E-3D416DC82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9FCDE7-55F9-64B5-0831-3CAAAC9CCF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19CED-BC0E-40E7-8A7B-DABE021AD826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F948EB-3859-3C90-D294-409C543ED2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78E698-B1C1-F392-32B5-CBC928FA0F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023F-DD85-422E-837D-C002CA929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733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AC712D-3270-2AAE-CB2D-EE03E7FECC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Jak „obyčejní“ vymanévrovali génia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67674AF-09AF-9E4D-1804-2F21BFE248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Vytlačení Hannibala z Apulie a dobytí </a:t>
            </a:r>
            <a:r>
              <a:rPr lang="cs-CZ" dirty="0" err="1"/>
              <a:t>Tarenta</a:t>
            </a:r>
            <a:r>
              <a:rPr lang="cs-CZ" dirty="0"/>
              <a:t> (210-209)</a:t>
            </a:r>
          </a:p>
        </p:txBody>
      </p:sp>
    </p:spTree>
    <p:extLst>
      <p:ext uri="{BB962C8B-B14F-4D97-AF65-F5344CB8AC3E}">
        <p14:creationId xmlns:p14="http://schemas.microsoft.com/office/powerpoint/2010/main" val="705423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57781470-4E5A-986B-E845-EF77CFA56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Strategická situace v roce 210</a:t>
            </a:r>
          </a:p>
        </p:txBody>
      </p:sp>
      <p:pic>
        <p:nvPicPr>
          <p:cNvPr id="5" name="Zástupný obsah 4" descr="Obsah obrázku text, mapa, atlas&#10;&#10;Popis byl vytvořen automaticky">
            <a:extLst>
              <a:ext uri="{FF2B5EF4-FFF2-40B4-BE49-F238E27FC236}">
                <a16:creationId xmlns:a16="http://schemas.microsoft.com/office/drawing/2014/main" id="{3E964942-7BE1-1E50-8B09-E97B5546397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834635"/>
            <a:ext cx="7364487" cy="4153570"/>
          </a:xfrm>
        </p:spPr>
      </p:pic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32150F20-F901-2A4A-25B5-B20620B799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51902" y="1825625"/>
            <a:ext cx="3101898" cy="4351338"/>
          </a:xfrm>
        </p:spPr>
        <p:txBody>
          <a:bodyPr>
            <a:normAutofit fontScale="92500"/>
          </a:bodyPr>
          <a:lstStyle/>
          <a:p>
            <a:r>
              <a:rPr lang="cs-CZ" dirty="0"/>
              <a:t>Hannibal  v roce 211 ztratil </a:t>
            </a:r>
            <a:r>
              <a:rPr lang="cs-CZ" dirty="0" err="1"/>
              <a:t>Capuu</a:t>
            </a:r>
            <a:endParaRPr lang="cs-CZ" dirty="0"/>
          </a:p>
          <a:p>
            <a:r>
              <a:rPr lang="cs-CZ" dirty="0"/>
              <a:t>Římané se soustředí na:</a:t>
            </a:r>
          </a:p>
          <a:p>
            <a:pPr lvl="1"/>
            <a:r>
              <a:rPr lang="cs-CZ" dirty="0"/>
              <a:t>vytlačení Hannibala ze zbytku </a:t>
            </a:r>
            <a:r>
              <a:rPr lang="cs-CZ" dirty="0" err="1"/>
              <a:t>Campanie</a:t>
            </a:r>
            <a:r>
              <a:rPr lang="cs-CZ" dirty="0"/>
              <a:t> a Apulie</a:t>
            </a:r>
          </a:p>
          <a:p>
            <a:pPr lvl="1"/>
            <a:r>
              <a:rPr lang="cs-CZ" dirty="0"/>
              <a:t>definitivní zajištění Sicílie</a:t>
            </a:r>
          </a:p>
          <a:p>
            <a:pPr lvl="1"/>
            <a:r>
              <a:rPr lang="cs-CZ" dirty="0"/>
              <a:t>stabilizaci Hispánie</a:t>
            </a:r>
          </a:p>
          <a:p>
            <a:pPr lvl="1"/>
            <a:r>
              <a:rPr lang="cs-CZ" dirty="0"/>
              <a:t>udržení klidu na severu</a:t>
            </a:r>
          </a:p>
        </p:txBody>
      </p:sp>
    </p:spTree>
    <p:extLst>
      <p:ext uri="{BB962C8B-B14F-4D97-AF65-F5344CB8AC3E}">
        <p14:creationId xmlns:p14="http://schemas.microsoft.com/office/powerpoint/2010/main" val="3904566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D9E9E4-E8EC-4220-A3D5-B857E8CD7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Představení římských armád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D7F93B2-D5E8-42F4-96BA-E599D61BE44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Jižní Itálie</a:t>
            </a:r>
          </a:p>
          <a:p>
            <a:pPr lvl="1"/>
            <a:r>
              <a:rPr lang="cs-CZ" dirty="0"/>
              <a:t>2 legie konzul Marcus Claudius </a:t>
            </a:r>
            <a:r>
              <a:rPr lang="cs-CZ" dirty="0" err="1"/>
              <a:t>Marcellus</a:t>
            </a:r>
            <a:endParaRPr lang="cs-CZ" dirty="0"/>
          </a:p>
          <a:p>
            <a:pPr lvl="1"/>
            <a:r>
              <a:rPr lang="cs-CZ" dirty="0"/>
              <a:t>2 legie loňský konzul </a:t>
            </a:r>
            <a:r>
              <a:rPr lang="cs-CZ" dirty="0" err="1"/>
              <a:t>Gnaeus</a:t>
            </a:r>
            <a:r>
              <a:rPr lang="cs-CZ" dirty="0"/>
              <a:t> </a:t>
            </a:r>
            <a:r>
              <a:rPr lang="cs-CZ" dirty="0" err="1"/>
              <a:t>Fulvius</a:t>
            </a:r>
            <a:r>
              <a:rPr lang="cs-CZ" dirty="0"/>
              <a:t> </a:t>
            </a:r>
            <a:r>
              <a:rPr lang="cs-CZ" dirty="0" err="1"/>
              <a:t>Centumalus</a:t>
            </a:r>
            <a:r>
              <a:rPr lang="cs-CZ" dirty="0"/>
              <a:t> (Apulie)</a:t>
            </a:r>
          </a:p>
          <a:p>
            <a:pPr lvl="1"/>
            <a:r>
              <a:rPr lang="cs-CZ" dirty="0"/>
              <a:t>2 legie určené k demobilizaci</a:t>
            </a:r>
          </a:p>
          <a:p>
            <a:pPr lvl="1"/>
            <a:r>
              <a:rPr lang="cs-CZ" dirty="0"/>
              <a:t>1 legie předloňský konzul </a:t>
            </a:r>
            <a:r>
              <a:rPr lang="cs-CZ" dirty="0" err="1"/>
              <a:t>Quintus</a:t>
            </a:r>
            <a:r>
              <a:rPr lang="cs-CZ" dirty="0"/>
              <a:t> </a:t>
            </a:r>
            <a:r>
              <a:rPr lang="cs-CZ" dirty="0" err="1"/>
              <a:t>Fulvius</a:t>
            </a:r>
            <a:r>
              <a:rPr lang="cs-CZ" dirty="0"/>
              <a:t> </a:t>
            </a:r>
            <a:r>
              <a:rPr lang="cs-CZ" dirty="0" err="1"/>
              <a:t>Flaccus</a:t>
            </a:r>
            <a:r>
              <a:rPr lang="cs-CZ" dirty="0"/>
              <a:t> (</a:t>
            </a:r>
            <a:r>
              <a:rPr lang="cs-CZ" dirty="0" err="1"/>
              <a:t>Capua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1 legie a loďstvo prokonzul Publius </a:t>
            </a:r>
            <a:r>
              <a:rPr lang="cs-CZ" dirty="0" err="1"/>
              <a:t>Sulpicius</a:t>
            </a:r>
            <a:r>
              <a:rPr lang="cs-CZ" dirty="0"/>
              <a:t> </a:t>
            </a:r>
            <a:r>
              <a:rPr lang="cs-CZ" dirty="0" err="1"/>
              <a:t>Galba</a:t>
            </a:r>
            <a:r>
              <a:rPr lang="cs-CZ" dirty="0"/>
              <a:t> (operace proti Makedonii)</a:t>
            </a:r>
          </a:p>
          <a:p>
            <a:r>
              <a:rPr lang="cs-CZ" dirty="0"/>
              <a:t>Zbytek Itálie</a:t>
            </a:r>
          </a:p>
          <a:p>
            <a:pPr lvl="1"/>
            <a:r>
              <a:rPr lang="cs-CZ" dirty="0"/>
              <a:t>2 legie (Gallie), velitele určí P. </a:t>
            </a:r>
            <a:r>
              <a:rPr lang="cs-CZ" dirty="0" err="1"/>
              <a:t>Sulpicius</a:t>
            </a:r>
            <a:r>
              <a:rPr lang="cs-CZ" dirty="0"/>
              <a:t> </a:t>
            </a:r>
            <a:r>
              <a:rPr lang="cs-CZ" dirty="0" err="1"/>
              <a:t>Galba</a:t>
            </a:r>
            <a:r>
              <a:rPr lang="cs-CZ" dirty="0"/>
              <a:t>, velitelem </a:t>
            </a:r>
            <a:r>
              <a:rPr lang="cs-CZ" dirty="0" err="1"/>
              <a:t>praetor</a:t>
            </a:r>
            <a:r>
              <a:rPr lang="cs-CZ" dirty="0"/>
              <a:t> </a:t>
            </a:r>
            <a:r>
              <a:rPr lang="cs-CZ" dirty="0" err="1"/>
              <a:t>Gaius</a:t>
            </a:r>
            <a:r>
              <a:rPr lang="cs-CZ" dirty="0"/>
              <a:t> </a:t>
            </a:r>
            <a:r>
              <a:rPr lang="cs-CZ" dirty="0" err="1"/>
              <a:t>Laetorius</a:t>
            </a:r>
            <a:endParaRPr lang="cs-CZ" dirty="0"/>
          </a:p>
          <a:p>
            <a:pPr lvl="1"/>
            <a:r>
              <a:rPr lang="cs-CZ" dirty="0"/>
              <a:t>2 legie </a:t>
            </a:r>
            <a:r>
              <a:rPr lang="cs-CZ" dirty="0" err="1"/>
              <a:t>propraetor</a:t>
            </a:r>
            <a:r>
              <a:rPr lang="cs-CZ" dirty="0"/>
              <a:t> </a:t>
            </a:r>
            <a:r>
              <a:rPr lang="cs-CZ" dirty="0" err="1"/>
              <a:t>Gaius</a:t>
            </a:r>
            <a:r>
              <a:rPr lang="cs-CZ" dirty="0"/>
              <a:t> </a:t>
            </a:r>
            <a:r>
              <a:rPr lang="cs-CZ" dirty="0" err="1"/>
              <a:t>Calpurnius</a:t>
            </a:r>
            <a:r>
              <a:rPr lang="cs-CZ" dirty="0"/>
              <a:t> Piso (Etrurie)</a:t>
            </a:r>
          </a:p>
          <a:p>
            <a:pPr lvl="1"/>
            <a:r>
              <a:rPr lang="cs-CZ" dirty="0"/>
              <a:t>2 městské legie, </a:t>
            </a:r>
            <a:r>
              <a:rPr lang="cs-CZ" dirty="0" err="1"/>
              <a:t>praetor</a:t>
            </a:r>
            <a:r>
              <a:rPr lang="cs-CZ" dirty="0"/>
              <a:t> Lucius </a:t>
            </a:r>
            <a:r>
              <a:rPr lang="cs-CZ" dirty="0" err="1"/>
              <a:t>Manlius</a:t>
            </a:r>
            <a:r>
              <a:rPr lang="cs-CZ" dirty="0"/>
              <a:t> </a:t>
            </a:r>
            <a:r>
              <a:rPr lang="cs-CZ" dirty="0" err="1"/>
              <a:t>Acidinus</a:t>
            </a:r>
            <a:endParaRPr lang="cs-CZ" dirty="0"/>
          </a:p>
          <a:p>
            <a:r>
              <a:rPr lang="cs-CZ" dirty="0"/>
              <a:t>Sicílie</a:t>
            </a:r>
          </a:p>
          <a:p>
            <a:pPr lvl="1"/>
            <a:r>
              <a:rPr lang="cs-CZ" dirty="0"/>
              <a:t>2 legie konzul Marcus Valerius </a:t>
            </a:r>
            <a:r>
              <a:rPr lang="cs-CZ" dirty="0" err="1"/>
              <a:t>Laevinus</a:t>
            </a:r>
            <a:endParaRPr lang="cs-CZ" dirty="0"/>
          </a:p>
          <a:p>
            <a:pPr lvl="1"/>
            <a:r>
              <a:rPr lang="cs-CZ" dirty="0"/>
              <a:t>2 legie od </a:t>
            </a:r>
            <a:r>
              <a:rPr lang="cs-CZ" dirty="0" err="1"/>
              <a:t>Cannae</a:t>
            </a:r>
            <a:r>
              <a:rPr lang="cs-CZ" dirty="0"/>
              <a:t> prétor Lucius </a:t>
            </a:r>
            <a:r>
              <a:rPr lang="cs-CZ" dirty="0" err="1"/>
              <a:t>Suplicius</a:t>
            </a:r>
            <a:endParaRPr lang="cs-CZ" dirty="0"/>
          </a:p>
          <a:p>
            <a:pPr lvl="1"/>
            <a:r>
              <a:rPr lang="cs-CZ" dirty="0"/>
              <a:t>2 legie </a:t>
            </a:r>
            <a:r>
              <a:rPr lang="cs-CZ" dirty="0" err="1"/>
              <a:t>praetor</a:t>
            </a:r>
            <a:r>
              <a:rPr lang="cs-CZ" dirty="0"/>
              <a:t> Marcus </a:t>
            </a:r>
            <a:r>
              <a:rPr lang="cs-CZ" dirty="0" err="1"/>
              <a:t>Cornelius</a:t>
            </a:r>
            <a:r>
              <a:rPr lang="cs-CZ" dirty="0"/>
              <a:t> </a:t>
            </a:r>
            <a:r>
              <a:rPr lang="cs-CZ" dirty="0" err="1"/>
              <a:t>Cethegus</a:t>
            </a:r>
            <a:r>
              <a:rPr lang="cs-CZ" dirty="0"/>
              <a:t>, demobilizovány</a:t>
            </a:r>
          </a:p>
          <a:p>
            <a:r>
              <a:rPr lang="cs-CZ" dirty="0"/>
              <a:t>Ostatní</a:t>
            </a:r>
          </a:p>
          <a:p>
            <a:pPr lvl="1"/>
            <a:r>
              <a:rPr lang="cs-CZ" dirty="0"/>
              <a:t>2 legie prétor Publius </a:t>
            </a:r>
            <a:r>
              <a:rPr lang="cs-CZ" dirty="0" err="1"/>
              <a:t>Manlius</a:t>
            </a:r>
            <a:r>
              <a:rPr lang="cs-CZ" dirty="0"/>
              <a:t> </a:t>
            </a:r>
            <a:r>
              <a:rPr lang="cs-CZ" dirty="0" err="1"/>
              <a:t>Vulso</a:t>
            </a:r>
            <a:r>
              <a:rPr lang="cs-CZ" dirty="0"/>
              <a:t> (Sardinie)</a:t>
            </a:r>
          </a:p>
          <a:p>
            <a:pPr lvl="1"/>
            <a:r>
              <a:rPr lang="cs-CZ" dirty="0"/>
              <a:t>1 legie a zbytky nedávno poražených vojsk v Hispánii </a:t>
            </a:r>
            <a:r>
              <a:rPr lang="cs-CZ" dirty="0" err="1"/>
              <a:t>Gaius</a:t>
            </a:r>
            <a:r>
              <a:rPr lang="cs-CZ" dirty="0"/>
              <a:t> Claudius Nero</a:t>
            </a:r>
          </a:p>
        </p:txBody>
      </p:sp>
      <p:pic>
        <p:nvPicPr>
          <p:cNvPr id="5" name="Zástupný obsah 4" descr="Obsah obrázku text, mapa, atlas&#10;&#10;Popis byl vytvořen automaticky">
            <a:extLst>
              <a:ext uri="{FF2B5EF4-FFF2-40B4-BE49-F238E27FC236}">
                <a16:creationId xmlns:a16="http://schemas.microsoft.com/office/drawing/2014/main" id="{5E76C0B7-E5DC-4210-8F7D-9127E511F81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017" y="2514600"/>
            <a:ext cx="5226783" cy="2947905"/>
          </a:xfrm>
        </p:spPr>
      </p:pic>
    </p:spTree>
    <p:extLst>
      <p:ext uri="{BB962C8B-B14F-4D97-AF65-F5344CB8AC3E}">
        <p14:creationId xmlns:p14="http://schemas.microsoft.com/office/powerpoint/2010/main" val="4076180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E5EDED-3E39-6EDC-2EC3-244F22314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Apulie v roce 210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9AE4D33-EBAA-4223-392B-DA9A9B9ED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1825625"/>
            <a:ext cx="44958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1. </a:t>
            </a:r>
            <a:r>
              <a:rPr lang="cs-CZ" dirty="0" err="1"/>
              <a:t>Marcellus</a:t>
            </a:r>
            <a:r>
              <a:rPr lang="cs-CZ" dirty="0"/>
              <a:t> zradou obsadí  </a:t>
            </a:r>
            <a:r>
              <a:rPr lang="cs-CZ" dirty="0" err="1"/>
              <a:t>Salapii</a:t>
            </a:r>
            <a:r>
              <a:rPr lang="cs-CZ" dirty="0"/>
              <a:t>, táhne do jižního </a:t>
            </a:r>
            <a:r>
              <a:rPr lang="cs-CZ" dirty="0" err="1"/>
              <a:t>Samnia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2. Hannibal výpadem z </a:t>
            </a:r>
            <a:r>
              <a:rPr lang="cs-CZ" dirty="0" err="1"/>
              <a:t>Bruttia</a:t>
            </a:r>
            <a:r>
              <a:rPr lang="cs-CZ" dirty="0"/>
              <a:t> zaskočí </a:t>
            </a:r>
            <a:r>
              <a:rPr lang="cs-CZ" dirty="0" err="1"/>
              <a:t>Centumala</a:t>
            </a:r>
            <a:r>
              <a:rPr lang="cs-CZ" dirty="0"/>
              <a:t> (u </a:t>
            </a:r>
            <a:r>
              <a:rPr lang="cs-CZ" dirty="0" err="1"/>
              <a:t>Herdonei</a:t>
            </a:r>
            <a:r>
              <a:rPr lang="cs-CZ" dirty="0"/>
              <a:t>, kterou obléhá) a zničí jeho armádu; město jako nehajitelné ale evakuuje</a:t>
            </a:r>
          </a:p>
          <a:p>
            <a:pPr marL="0" indent="0">
              <a:buNone/>
            </a:pPr>
            <a:r>
              <a:rPr lang="cs-CZ" dirty="0"/>
              <a:t>3. </a:t>
            </a:r>
            <a:r>
              <a:rPr lang="cs-CZ" dirty="0" err="1"/>
              <a:t>Marcellus</a:t>
            </a:r>
            <a:r>
              <a:rPr lang="cs-CZ" dirty="0"/>
              <a:t> a Hannibal se nerozhodně střetnou u </a:t>
            </a:r>
            <a:r>
              <a:rPr lang="cs-CZ" dirty="0" err="1"/>
              <a:t>Numistra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4. </a:t>
            </a:r>
            <a:r>
              <a:rPr lang="cs-CZ" dirty="0" err="1"/>
              <a:t>Quintus</a:t>
            </a:r>
            <a:r>
              <a:rPr lang="cs-CZ" dirty="0"/>
              <a:t> </a:t>
            </a:r>
            <a:r>
              <a:rPr lang="cs-CZ" dirty="0" err="1"/>
              <a:t>Fulvius</a:t>
            </a:r>
            <a:r>
              <a:rPr lang="cs-CZ" dirty="0"/>
              <a:t> </a:t>
            </a:r>
            <a:r>
              <a:rPr lang="cs-CZ" dirty="0" err="1"/>
              <a:t>Flaccus</a:t>
            </a:r>
            <a:r>
              <a:rPr lang="cs-CZ" dirty="0"/>
              <a:t> zatím dokončuje ovládnutí </a:t>
            </a:r>
            <a:r>
              <a:rPr lang="cs-CZ" dirty="0" err="1"/>
              <a:t>Campanie</a:t>
            </a:r>
            <a:endParaRPr lang="cs-CZ" dirty="0"/>
          </a:p>
        </p:txBody>
      </p:sp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6FC3F2D8-82DC-41CF-8E54-D58D2F77BF0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75" y="2090057"/>
            <a:ext cx="5979823" cy="3500845"/>
          </a:xfrm>
        </p:spPr>
      </p:pic>
    </p:spTree>
    <p:extLst>
      <p:ext uri="{BB962C8B-B14F-4D97-AF65-F5344CB8AC3E}">
        <p14:creationId xmlns:p14="http://schemas.microsoft.com/office/powerpoint/2010/main" val="3055371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1A27BE-AC3C-40A5-9EEF-6E7F9F9A2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Armáda v roce 209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6F6000-9183-4AFD-B3D4-8C95A84F1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Jižní Itálie</a:t>
            </a:r>
          </a:p>
          <a:p>
            <a:pPr lvl="1"/>
            <a:r>
              <a:rPr lang="cs-CZ" dirty="0"/>
              <a:t>2 legie konzul </a:t>
            </a:r>
            <a:r>
              <a:rPr lang="cs-CZ" dirty="0" err="1"/>
              <a:t>Quintus</a:t>
            </a:r>
            <a:r>
              <a:rPr lang="cs-CZ" dirty="0"/>
              <a:t> Fabius </a:t>
            </a:r>
            <a:r>
              <a:rPr lang="cs-CZ" dirty="0" err="1"/>
              <a:t>Maximus</a:t>
            </a:r>
            <a:r>
              <a:rPr lang="cs-CZ" dirty="0"/>
              <a:t> (Tarent)</a:t>
            </a:r>
          </a:p>
          <a:p>
            <a:pPr lvl="1"/>
            <a:r>
              <a:rPr lang="cs-CZ" dirty="0"/>
              <a:t>2 legie konzul </a:t>
            </a:r>
            <a:r>
              <a:rPr lang="cs-CZ" dirty="0" err="1"/>
              <a:t>Quintus</a:t>
            </a:r>
            <a:r>
              <a:rPr lang="cs-CZ" dirty="0"/>
              <a:t> </a:t>
            </a:r>
            <a:r>
              <a:rPr lang="cs-CZ" dirty="0" err="1"/>
              <a:t>Fulvius</a:t>
            </a:r>
            <a:r>
              <a:rPr lang="cs-CZ" dirty="0"/>
              <a:t> </a:t>
            </a:r>
            <a:r>
              <a:rPr lang="cs-CZ" dirty="0" err="1"/>
              <a:t>Flaccus</a:t>
            </a:r>
            <a:r>
              <a:rPr lang="cs-CZ" dirty="0"/>
              <a:t> (</a:t>
            </a:r>
            <a:r>
              <a:rPr lang="cs-CZ" dirty="0" err="1"/>
              <a:t>Lukánie</a:t>
            </a:r>
            <a:r>
              <a:rPr lang="cs-CZ" dirty="0"/>
              <a:t> a </a:t>
            </a:r>
            <a:r>
              <a:rPr lang="cs-CZ" dirty="0" err="1"/>
              <a:t>Bruttium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2 legie prokonzul Marcus Claudius </a:t>
            </a:r>
            <a:r>
              <a:rPr lang="cs-CZ" dirty="0" err="1"/>
              <a:t>Marcellus</a:t>
            </a:r>
            <a:r>
              <a:rPr lang="cs-CZ" dirty="0"/>
              <a:t> (</a:t>
            </a:r>
            <a:r>
              <a:rPr lang="cs-CZ" dirty="0" err="1"/>
              <a:t>Samnium</a:t>
            </a:r>
            <a:r>
              <a:rPr lang="cs-CZ" dirty="0"/>
              <a:t>, </a:t>
            </a:r>
            <a:r>
              <a:rPr lang="cs-CZ" dirty="0" err="1"/>
              <a:t>Lukánie</a:t>
            </a:r>
            <a:r>
              <a:rPr lang="cs-CZ" dirty="0"/>
              <a:t>, Apulie)</a:t>
            </a:r>
          </a:p>
          <a:p>
            <a:pPr lvl="1"/>
            <a:r>
              <a:rPr lang="cs-CZ" dirty="0"/>
              <a:t>1 legie </a:t>
            </a:r>
            <a:r>
              <a:rPr lang="cs-CZ" dirty="0" err="1"/>
              <a:t>praetor</a:t>
            </a:r>
            <a:r>
              <a:rPr lang="cs-CZ" dirty="0"/>
              <a:t> Titus </a:t>
            </a:r>
            <a:r>
              <a:rPr lang="cs-CZ" dirty="0" err="1"/>
              <a:t>Quinctius</a:t>
            </a:r>
            <a:r>
              <a:rPr lang="cs-CZ" dirty="0"/>
              <a:t> </a:t>
            </a:r>
            <a:r>
              <a:rPr lang="cs-CZ" dirty="0" err="1"/>
              <a:t>Crispinus</a:t>
            </a:r>
            <a:r>
              <a:rPr lang="cs-CZ" dirty="0"/>
              <a:t> (</a:t>
            </a:r>
            <a:r>
              <a:rPr lang="cs-CZ" dirty="0" err="1"/>
              <a:t>Capua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1 legie a loďstvo prokonzul Publius </a:t>
            </a:r>
            <a:r>
              <a:rPr lang="cs-CZ" dirty="0" err="1"/>
              <a:t>Sulpicius</a:t>
            </a:r>
            <a:r>
              <a:rPr lang="cs-CZ" dirty="0"/>
              <a:t> </a:t>
            </a:r>
            <a:r>
              <a:rPr lang="cs-CZ" dirty="0" err="1"/>
              <a:t>Galba</a:t>
            </a:r>
            <a:r>
              <a:rPr lang="cs-CZ" dirty="0"/>
              <a:t> (operace proti Makedonii)</a:t>
            </a:r>
          </a:p>
          <a:p>
            <a:r>
              <a:rPr lang="cs-CZ" dirty="0"/>
              <a:t>Zbytek Itálie</a:t>
            </a:r>
          </a:p>
          <a:p>
            <a:pPr lvl="1"/>
            <a:r>
              <a:rPr lang="cs-CZ" dirty="0"/>
              <a:t>2 legie </a:t>
            </a:r>
            <a:r>
              <a:rPr lang="cs-CZ" dirty="0" err="1"/>
              <a:t>propraetor</a:t>
            </a:r>
            <a:r>
              <a:rPr lang="cs-CZ" dirty="0"/>
              <a:t> </a:t>
            </a:r>
            <a:r>
              <a:rPr lang="cs-CZ" dirty="0" err="1"/>
              <a:t>Gaius</a:t>
            </a:r>
            <a:r>
              <a:rPr lang="cs-CZ" dirty="0"/>
              <a:t> </a:t>
            </a:r>
            <a:r>
              <a:rPr lang="cs-CZ" dirty="0" err="1"/>
              <a:t>Calpurnius</a:t>
            </a:r>
            <a:r>
              <a:rPr lang="cs-CZ" dirty="0"/>
              <a:t> Piso (Etrurie)</a:t>
            </a:r>
          </a:p>
          <a:p>
            <a:pPr lvl="1"/>
            <a:r>
              <a:rPr lang="cs-CZ" dirty="0"/>
              <a:t>2 legie </a:t>
            </a:r>
            <a:r>
              <a:rPr lang="cs-CZ" dirty="0" err="1"/>
              <a:t>praetor</a:t>
            </a:r>
            <a:r>
              <a:rPr lang="cs-CZ" dirty="0"/>
              <a:t> </a:t>
            </a:r>
            <a:r>
              <a:rPr lang="cs-CZ" dirty="0" err="1"/>
              <a:t>Gaius</a:t>
            </a:r>
            <a:r>
              <a:rPr lang="cs-CZ" dirty="0"/>
              <a:t> </a:t>
            </a:r>
            <a:r>
              <a:rPr lang="cs-CZ" dirty="0" err="1"/>
              <a:t>Hostilius</a:t>
            </a:r>
            <a:r>
              <a:rPr lang="cs-CZ" dirty="0"/>
              <a:t> Tubulus (Galie)</a:t>
            </a:r>
          </a:p>
          <a:p>
            <a:pPr lvl="1"/>
            <a:r>
              <a:rPr lang="cs-CZ" dirty="0"/>
              <a:t>2 městské legie </a:t>
            </a:r>
            <a:r>
              <a:rPr lang="cs-CZ" dirty="0" err="1"/>
              <a:t>praetor</a:t>
            </a:r>
            <a:r>
              <a:rPr lang="cs-CZ" dirty="0"/>
              <a:t> Lucius </a:t>
            </a:r>
            <a:r>
              <a:rPr lang="cs-CZ" dirty="0" err="1"/>
              <a:t>Veturius</a:t>
            </a:r>
            <a:r>
              <a:rPr lang="cs-CZ" dirty="0"/>
              <a:t> </a:t>
            </a:r>
            <a:r>
              <a:rPr lang="cs-CZ" dirty="0" err="1"/>
              <a:t>Philo</a:t>
            </a:r>
            <a:endParaRPr lang="cs-CZ" dirty="0"/>
          </a:p>
          <a:p>
            <a:r>
              <a:rPr lang="cs-CZ" dirty="0"/>
              <a:t>Mimo Itálii</a:t>
            </a:r>
          </a:p>
          <a:p>
            <a:pPr lvl="1"/>
            <a:r>
              <a:rPr lang="cs-CZ" dirty="0"/>
              <a:t>2 legie prokonzul Marcus Valerius </a:t>
            </a:r>
            <a:r>
              <a:rPr lang="cs-CZ" dirty="0" err="1"/>
              <a:t>Laevinus</a:t>
            </a:r>
            <a:r>
              <a:rPr lang="cs-CZ" dirty="0"/>
              <a:t> (Sicílie)</a:t>
            </a:r>
          </a:p>
          <a:p>
            <a:pPr lvl="1"/>
            <a:r>
              <a:rPr lang="cs-CZ" dirty="0"/>
              <a:t>2 legie od </a:t>
            </a:r>
            <a:r>
              <a:rPr lang="cs-CZ" dirty="0" err="1"/>
              <a:t>Cannae</a:t>
            </a:r>
            <a:r>
              <a:rPr lang="cs-CZ" dirty="0"/>
              <a:t> a </a:t>
            </a:r>
            <a:r>
              <a:rPr lang="cs-CZ" dirty="0" err="1"/>
              <a:t>Herdonei</a:t>
            </a:r>
            <a:r>
              <a:rPr lang="cs-CZ" dirty="0"/>
              <a:t> </a:t>
            </a:r>
            <a:r>
              <a:rPr lang="cs-CZ" dirty="0" err="1"/>
              <a:t>praetor</a:t>
            </a:r>
            <a:r>
              <a:rPr lang="cs-CZ" dirty="0"/>
              <a:t> Lucius </a:t>
            </a:r>
            <a:r>
              <a:rPr lang="cs-CZ" dirty="0" err="1"/>
              <a:t>Cincius</a:t>
            </a:r>
            <a:r>
              <a:rPr lang="cs-CZ" dirty="0"/>
              <a:t> </a:t>
            </a:r>
            <a:r>
              <a:rPr lang="cs-CZ" dirty="0" err="1"/>
              <a:t>Alimentus</a:t>
            </a:r>
            <a:r>
              <a:rPr lang="cs-CZ" dirty="0"/>
              <a:t> (Sicílie)</a:t>
            </a:r>
          </a:p>
          <a:p>
            <a:pPr lvl="1"/>
            <a:r>
              <a:rPr lang="cs-CZ" dirty="0"/>
              <a:t>2 legie </a:t>
            </a:r>
            <a:r>
              <a:rPr lang="cs-CZ" dirty="0" err="1"/>
              <a:t>praetor</a:t>
            </a:r>
            <a:r>
              <a:rPr lang="cs-CZ" dirty="0"/>
              <a:t> </a:t>
            </a:r>
            <a:r>
              <a:rPr lang="cs-CZ" dirty="0" err="1"/>
              <a:t>Gaius</a:t>
            </a:r>
            <a:r>
              <a:rPr lang="cs-CZ" dirty="0"/>
              <a:t> </a:t>
            </a:r>
            <a:r>
              <a:rPr lang="cs-CZ" dirty="0" err="1"/>
              <a:t>Aurunculeius</a:t>
            </a:r>
            <a:r>
              <a:rPr lang="cs-CZ" dirty="0"/>
              <a:t> (Sardinie)</a:t>
            </a:r>
          </a:p>
          <a:p>
            <a:pPr lvl="1"/>
            <a:r>
              <a:rPr lang="cs-CZ" dirty="0" err="1"/>
              <a:t>Scipionovo</a:t>
            </a:r>
            <a:r>
              <a:rPr lang="cs-CZ" dirty="0"/>
              <a:t> vojsko v Hispánii</a:t>
            </a:r>
          </a:p>
        </p:txBody>
      </p:sp>
    </p:spTree>
    <p:extLst>
      <p:ext uri="{BB962C8B-B14F-4D97-AF65-F5344CB8AC3E}">
        <p14:creationId xmlns:p14="http://schemas.microsoft.com/office/powerpoint/2010/main" val="2530665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F49443-E1BF-4592-B30F-B03192F49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Pád </a:t>
            </a:r>
            <a:r>
              <a:rPr lang="cs-CZ" dirty="0" err="1"/>
              <a:t>Tarenta</a:t>
            </a:r>
            <a:endParaRPr lang="cs-CZ" dirty="0"/>
          </a:p>
        </p:txBody>
      </p:sp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556B7204-CAF0-4940-9076-A92BCE146C1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99064"/>
            <a:ext cx="5498394" cy="3218996"/>
          </a:xfrm>
        </p:spPr>
      </p:pic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D5F83D3-B820-4FCC-AAB5-3C6A221F0B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66262" y="1825625"/>
            <a:ext cx="4787537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1. </a:t>
            </a:r>
            <a:r>
              <a:rPr lang="cs-CZ" dirty="0" err="1"/>
              <a:t>Marcellus</a:t>
            </a:r>
            <a:r>
              <a:rPr lang="cs-CZ" dirty="0"/>
              <a:t> svede bitvu s Hannibalem u </a:t>
            </a:r>
            <a:r>
              <a:rPr lang="cs-CZ" dirty="0" err="1"/>
              <a:t>Canusia</a:t>
            </a:r>
            <a:r>
              <a:rPr lang="cs-CZ" dirty="0"/>
              <a:t> (asi taktická porážka)</a:t>
            </a:r>
          </a:p>
          <a:p>
            <a:pPr marL="0" indent="0">
              <a:buNone/>
            </a:pPr>
            <a:r>
              <a:rPr lang="cs-CZ" dirty="0"/>
              <a:t>2. </a:t>
            </a:r>
            <a:r>
              <a:rPr lang="cs-CZ" dirty="0" err="1"/>
              <a:t>Flaccus</a:t>
            </a:r>
            <a:r>
              <a:rPr lang="cs-CZ" dirty="0"/>
              <a:t> obsadí některá města v jižním </a:t>
            </a:r>
            <a:r>
              <a:rPr lang="cs-CZ" dirty="0" err="1"/>
              <a:t>Samniu</a:t>
            </a:r>
            <a:r>
              <a:rPr lang="cs-CZ" dirty="0"/>
              <a:t> a </a:t>
            </a:r>
            <a:r>
              <a:rPr lang="cs-CZ" dirty="0" err="1"/>
              <a:t>Lukánii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3. Posádka z </a:t>
            </a:r>
            <a:r>
              <a:rPr lang="cs-CZ" dirty="0" err="1"/>
              <a:t>Rhegia</a:t>
            </a:r>
            <a:r>
              <a:rPr lang="cs-CZ" dirty="0"/>
              <a:t> vyslána napadnout město </a:t>
            </a:r>
            <a:r>
              <a:rPr lang="cs-CZ" dirty="0" err="1"/>
              <a:t>Caulonia</a:t>
            </a:r>
            <a:r>
              <a:rPr lang="cs-CZ" dirty="0"/>
              <a:t> (jižní </a:t>
            </a:r>
            <a:r>
              <a:rPr lang="cs-CZ" dirty="0" err="1"/>
              <a:t>Bruttium</a:t>
            </a:r>
            <a:r>
              <a:rPr lang="cs-CZ" dirty="0"/>
              <a:t>) </a:t>
            </a:r>
          </a:p>
          <a:p>
            <a:pPr marL="0" indent="0">
              <a:buNone/>
            </a:pPr>
            <a:r>
              <a:rPr lang="cs-CZ" dirty="0"/>
              <a:t>4. Hannibal jde na pomoc </a:t>
            </a:r>
            <a:r>
              <a:rPr lang="cs-CZ" dirty="0" err="1"/>
              <a:t>Caulonii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5. Fabius zradou dobude Tarent</a:t>
            </a:r>
          </a:p>
        </p:txBody>
      </p:sp>
    </p:spTree>
    <p:extLst>
      <p:ext uri="{BB962C8B-B14F-4D97-AF65-F5344CB8AC3E}">
        <p14:creationId xmlns:p14="http://schemas.microsoft.com/office/powerpoint/2010/main" val="1543212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412</Words>
  <Application>Microsoft Office PowerPoint</Application>
  <PresentationFormat>Širokoúhlá obrazovka</PresentationFormat>
  <Paragraphs>54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Jak „obyčejní“ vymanévrovali génia</vt:lpstr>
      <vt:lpstr>Strategická situace v roce 210</vt:lpstr>
      <vt:lpstr>Představení římských armád</vt:lpstr>
      <vt:lpstr>Apulie v roce 210</vt:lpstr>
      <vt:lpstr>Armáda v roce 209</vt:lpstr>
      <vt:lpstr>Pád Tarenta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„obyčejní“ vymanévrovali génia</dc:title>
  <dc:creator>Jakub Šedo</dc:creator>
  <cp:lastModifiedBy>Jakub Šedo</cp:lastModifiedBy>
  <cp:revision>13</cp:revision>
  <dcterms:created xsi:type="dcterms:W3CDTF">2024-03-29T22:41:58Z</dcterms:created>
  <dcterms:modified xsi:type="dcterms:W3CDTF">2025-04-01T10:55:18Z</dcterms:modified>
</cp:coreProperties>
</file>