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6" r:id="rId5"/>
    <p:sldId id="287" r:id="rId6"/>
    <p:sldId id="288" r:id="rId7"/>
    <p:sldId id="285" r:id="rId8"/>
    <p:sldId id="270" r:id="rId9"/>
    <p:sldId id="278" r:id="rId10"/>
    <p:sldId id="271" r:id="rId11"/>
    <p:sldId id="272" r:id="rId12"/>
    <p:sldId id="274" r:id="rId13"/>
    <p:sldId id="292" r:id="rId14"/>
    <p:sldId id="293" r:id="rId15"/>
    <p:sldId id="275" r:id="rId16"/>
    <p:sldId id="280" r:id="rId17"/>
    <p:sldId id="273" r:id="rId18"/>
    <p:sldId id="276" r:id="rId19"/>
    <p:sldId id="290" r:id="rId20"/>
    <p:sldId id="289" r:id="rId21"/>
    <p:sldId id="294" r:id="rId22"/>
    <p:sldId id="277" r:id="rId23"/>
    <p:sldId id="28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00DC"/>
    <a:srgbClr val="F01928"/>
    <a:srgbClr val="00287D"/>
    <a:srgbClr val="969696"/>
    <a:srgbClr val="007A53"/>
    <a:srgbClr val="91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65614" autoAdjust="0"/>
  </p:normalViewPr>
  <p:slideViewPr>
    <p:cSldViewPr snapToGrid="0">
      <p:cViewPr varScale="1">
        <p:scale>
          <a:sx n="69" d="100"/>
          <a:sy n="69" d="100"/>
        </p:scale>
        <p:origin x="182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956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8426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hodnocení evidence na základě povídky „Silver Blaze“ (Arthur </a:t>
            </a:r>
            <a:r>
              <a:rPr lang="cs-CZ" dirty="0" err="1"/>
              <a:t>Conan</a:t>
            </a:r>
            <a:r>
              <a:rPr lang="cs-CZ" dirty="0"/>
              <a:t> </a:t>
            </a:r>
            <a:r>
              <a:rPr lang="cs-CZ" dirty="0" err="1"/>
              <a:t>Doyle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374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53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32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53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21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161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341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3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13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92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10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11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26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013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1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34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endula.divisova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Případová studie a </a:t>
            </a:r>
            <a:r>
              <a:rPr lang="cs-CZ" sz="4000" dirty="0" err="1"/>
              <a:t>process-tracing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06713"/>
            <a:ext cx="11361600" cy="698497"/>
          </a:xfrm>
        </p:spPr>
        <p:txBody>
          <a:bodyPr/>
          <a:lstStyle/>
          <a:p>
            <a:r>
              <a:rPr lang="cs-CZ" sz="2000" dirty="0"/>
              <a:t>Komparativní analýza bezpečnostní politiky</a:t>
            </a:r>
            <a:r>
              <a:rPr lang="cs-CZ" sz="2000"/>
              <a:t>, 11. </a:t>
            </a:r>
            <a:r>
              <a:rPr lang="cs-CZ" sz="2000" dirty="0"/>
              <a:t>3. 2025</a:t>
            </a: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2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359001"/>
            <a:ext cx="458330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b="1" dirty="0"/>
              <a:t>kauzální mechanismus </a:t>
            </a:r>
            <a:r>
              <a:rPr lang="cs-CZ" sz="2200" dirty="0"/>
              <a:t>- vysvětlení jak příčina vede k následku (</a:t>
            </a:r>
            <a:r>
              <a:rPr lang="pl-PL" sz="2200" dirty="0"/>
              <a:t>X vede k Y skrze mezikroky A, B a C)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200" dirty="0"/>
              <a:t>= identifikace zprostředkujíích </a:t>
            </a:r>
            <a:br>
              <a:rPr lang="pl-PL" sz="2200" dirty="0"/>
            </a:br>
            <a:r>
              <a:rPr lang="pl-PL" sz="2200" dirty="0"/>
              <a:t> proměnných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posloupnost událostí/činností v čase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nutná důslednost - pojmenování aktéra a činností + podložení důkazy</a:t>
            </a:r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2BDCB3-B68F-6812-D612-2A18E48B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1" y="1308761"/>
            <a:ext cx="6272923" cy="44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0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531091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sběr důkazů (evidence) a jejich testování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b="1" dirty="0"/>
              <a:t>identifikace pozorovatelných projevů</a:t>
            </a:r>
            <a:r>
              <a:rPr lang="cs-CZ" sz="2200" dirty="0"/>
              <a:t> (stop) na základě kauzálního mechanismu 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/>
              <a:t>výběr nejvhodnějších stop a jejich </a:t>
            </a:r>
            <a:r>
              <a:rPr lang="cs-CZ" sz="2200" b="1" dirty="0"/>
              <a:t>operacionalizace</a:t>
            </a:r>
            <a:r>
              <a:rPr lang="cs-CZ" sz="2200" dirty="0"/>
              <a:t> (identifikace důkazů / evidence)</a:t>
            </a:r>
          </a:p>
          <a:p>
            <a:pPr marL="529200" indent="-457200">
              <a:lnSpc>
                <a:spcPct val="12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2200" dirty="0"/>
              <a:t>rozhodnutí, zda je přítomnost stopy </a:t>
            </a:r>
            <a:r>
              <a:rPr lang="cs-CZ" sz="2200" b="1" dirty="0"/>
              <a:t>nezbytným a/nebo postačujícím </a:t>
            </a:r>
            <a:r>
              <a:rPr lang="cs-CZ" sz="2200" dirty="0"/>
              <a:t>potvrzením (teoretická jistota x unikátnost) existence navrženého mechanismu (či jeho části)</a:t>
            </a:r>
          </a:p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200" dirty="0"/>
              <a:t>      (vhodné také určit </a:t>
            </a:r>
            <a:r>
              <a:rPr lang="cs-CZ" sz="2200" i="1" dirty="0"/>
              <a:t>do jaké míry </a:t>
            </a:r>
            <a:r>
              <a:rPr lang="cs-CZ" sz="2200" dirty="0"/>
              <a:t>je stopa teoreticky unikátní či jistá! = </a:t>
            </a:r>
            <a:r>
              <a:rPr lang="cs-CZ" sz="2200" b="1" dirty="0"/>
              <a:t>síla testu</a:t>
            </a:r>
            <a:r>
              <a:rPr lang="cs-CZ" sz="2200" dirty="0"/>
              <a:t>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2253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F1F7C-39ED-0453-4171-F88C9BC25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11523-01F4-2EC6-BCC4-779AF7FF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9" y="367795"/>
            <a:ext cx="8776988" cy="61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A05C9-8BB5-B633-6BB3-38032D818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887EA8-FC3F-213B-6823-7EAAEEF5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01" y="274269"/>
            <a:ext cx="6023754" cy="389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6A642D-4812-04E7-C45C-2A1F838B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87" y="4360906"/>
            <a:ext cx="5657190" cy="22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94E324-6D30-1AB9-35F1-87D86FFA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405" y="274269"/>
            <a:ext cx="5072987" cy="442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18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A05C9-8BB5-B633-6BB3-38032D818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729DA38-8D35-1554-8D3C-8A5A005C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3" y="133452"/>
            <a:ext cx="4438382" cy="45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AC1743-2E41-F4AE-5A29-AF3B9EC7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340" y="133452"/>
            <a:ext cx="4713232" cy="258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5668469-0433-0581-9137-840DC995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607" y="5389745"/>
            <a:ext cx="4204629" cy="133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FAC8E56-ACA3-07CE-884E-0B5F60FFE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576" y="3036541"/>
            <a:ext cx="4438381" cy="368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92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D7ABD4-EF19-13FC-9D35-FAC8E5D6C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ED1063-5848-0E8B-B94D-72291E870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04D8EB-19E1-1CBC-40DB-E482F022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562707"/>
            <a:ext cx="1082397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8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505116-5774-2AFC-43E8-EC7AA5E9A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55" y="0"/>
            <a:ext cx="6973290" cy="68580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3BBB2-3ADF-C529-3328-6EF191C705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7941A-8AF6-885E-34E6-2B03F2C64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4490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Typy empirické evidence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414900" indent="-342900">
              <a:buFont typeface="+mj-lt"/>
              <a:buAutoNum type="arabicPeriod"/>
            </a:pPr>
            <a:r>
              <a:rPr lang="cs-CZ" sz="2200" dirty="0"/>
              <a:t>Evidence v podobě záznamu (</a:t>
            </a:r>
            <a:r>
              <a:rPr lang="cs-CZ" sz="2200" dirty="0" err="1"/>
              <a:t>account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Stopová evidence (</a:t>
            </a:r>
            <a:r>
              <a:rPr lang="cs-CZ" sz="2200" dirty="0" err="1"/>
              <a:t>trace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Strukturní evidence (</a:t>
            </a:r>
            <a:r>
              <a:rPr lang="cs-CZ" sz="2200" dirty="0" err="1"/>
              <a:t>pattern</a:t>
            </a:r>
            <a:r>
              <a:rPr lang="cs-CZ" sz="2200" dirty="0"/>
              <a:t> evidence)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200" dirty="0"/>
              <a:t>Sekvenční evidence (</a:t>
            </a:r>
            <a:r>
              <a:rPr lang="cs-CZ" sz="2200" dirty="0" err="1"/>
              <a:t>sequence</a:t>
            </a:r>
            <a:r>
              <a:rPr lang="cs-CZ" sz="2200" dirty="0"/>
              <a:t> evidence)</a:t>
            </a:r>
          </a:p>
        </p:txBody>
      </p:sp>
    </p:spTree>
    <p:extLst>
      <p:ext uri="{BB962C8B-B14F-4D97-AF65-F5344CB8AC3E}">
        <p14:creationId xmlns:p14="http://schemas.microsoft.com/office/powerpoint/2010/main" val="378766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2987368" y="302475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latin typeface="+mn-lt"/>
              </a:rPr>
              <a:t>EU’s and Russia’s involvement in the Ukraine crisis</a:t>
            </a:r>
            <a:endParaRPr lang="cs-CZ" sz="2200" b="1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621632" y="788992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r>
              <a:rPr lang="cs-CZ" sz="1800" dirty="0">
                <a:latin typeface="+mn-lt"/>
              </a:rPr>
              <a:t> (</a:t>
            </a:r>
            <a:r>
              <a:rPr lang="cs-CZ" sz="1800" dirty="0" err="1">
                <a:latin typeface="+mn-lt"/>
              </a:rPr>
              <a:t>Outcome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explanation</a:t>
            </a:r>
            <a:r>
              <a:rPr lang="cs-CZ" sz="1800" dirty="0">
                <a:latin typeface="+mn-lt"/>
              </a:rPr>
              <a:t>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3466438-F1E8-CA42-D774-31083C548988}"/>
              </a:ext>
            </a:extLst>
          </p:cNvPr>
          <p:cNvSpPr txBox="1"/>
          <p:nvPr/>
        </p:nvSpPr>
        <p:spPr>
          <a:xfrm>
            <a:off x="247230" y="1876669"/>
            <a:ext cx="365100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+mn-lt"/>
              </a:rPr>
              <a:t>H1</a:t>
            </a:r>
            <a:r>
              <a:rPr lang="cs-CZ" sz="1400" dirty="0">
                <a:latin typeface="+mn-lt"/>
              </a:rPr>
              <a:t>: </a:t>
            </a:r>
            <a:r>
              <a:rPr lang="en-US" sz="1400" dirty="0">
                <a:latin typeface="+mn-lt"/>
              </a:rPr>
              <a:t>The EU’s foreign policies in the scope of the Ukraine crisis (</a:t>
            </a:r>
            <a:r>
              <a:rPr lang="cs-CZ" sz="1400" dirty="0">
                <a:latin typeface="+mn-lt"/>
              </a:rPr>
              <a:t>DV</a:t>
            </a:r>
            <a:r>
              <a:rPr lang="en-US" sz="1400" dirty="0">
                <a:latin typeface="+mn-lt"/>
              </a:rPr>
              <a:t>) were due to the EU’s </a:t>
            </a:r>
            <a:r>
              <a:rPr lang="en-US" sz="1400" b="1" dirty="0">
                <a:latin typeface="+mn-lt"/>
              </a:rPr>
              <a:t>power position </a:t>
            </a:r>
            <a:r>
              <a:rPr lang="en-US" sz="1400" dirty="0">
                <a:latin typeface="+mn-lt"/>
              </a:rPr>
              <a:t>in the Eastern Europe security complex (independent variable), which was mediated by its </a:t>
            </a:r>
            <a:r>
              <a:rPr lang="en-US" sz="1400" b="1" dirty="0">
                <a:latin typeface="+mn-lt"/>
              </a:rPr>
              <a:t>role identity </a:t>
            </a:r>
            <a:r>
              <a:rPr lang="en-US" sz="1400" dirty="0">
                <a:latin typeface="+mn-lt"/>
              </a:rPr>
              <a:t>(intervening variable #1), its </a:t>
            </a:r>
            <a:r>
              <a:rPr lang="en-US" sz="1400" b="1" dirty="0">
                <a:latin typeface="+mn-lt"/>
              </a:rPr>
              <a:t>perceptions</a:t>
            </a:r>
            <a:r>
              <a:rPr lang="en-US" sz="1400" dirty="0">
                <a:latin typeface="+mn-lt"/>
              </a:rPr>
              <a:t> of Russia and Ukraine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#2), and its </a:t>
            </a:r>
            <a:r>
              <a:rPr lang="en-US" sz="1400" b="1" dirty="0">
                <a:latin typeface="+mn-lt"/>
              </a:rPr>
              <a:t>foreign policy-making process </a:t>
            </a:r>
            <a:r>
              <a:rPr lang="en-US" sz="1400" dirty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#3).</a:t>
            </a:r>
            <a:endParaRPr lang="cs-CZ" sz="1400" dirty="0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2097EB-E821-40B8-4F44-34B3BC410ED5}"/>
              </a:ext>
            </a:extLst>
          </p:cNvPr>
          <p:cNvSpPr txBox="1"/>
          <p:nvPr/>
        </p:nvSpPr>
        <p:spPr>
          <a:xfrm>
            <a:off x="247229" y="3795912"/>
            <a:ext cx="365100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+mn-lt"/>
              </a:rPr>
              <a:t>H2: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Russia’s foreign policies in the scope of the Ukraine crisis (</a:t>
            </a:r>
            <a:r>
              <a:rPr lang="cs-CZ" sz="1400" dirty="0">
                <a:latin typeface="+mn-lt"/>
              </a:rPr>
              <a:t>DV</a:t>
            </a:r>
            <a:r>
              <a:rPr lang="en-US" sz="1400" dirty="0">
                <a:latin typeface="+mn-lt"/>
              </a:rPr>
              <a:t>) were due to Russia’s </a:t>
            </a:r>
            <a:r>
              <a:rPr lang="en-US" sz="1400" b="1" dirty="0">
                <a:latin typeface="+mn-lt"/>
              </a:rPr>
              <a:t>power position </a:t>
            </a:r>
            <a:r>
              <a:rPr lang="en-US" sz="1400" dirty="0">
                <a:latin typeface="+mn-lt"/>
              </a:rPr>
              <a:t>in the Eastern Europe security complex (independent variable), which was mediated by its </a:t>
            </a:r>
            <a:r>
              <a:rPr lang="en-US" sz="1400" b="1" dirty="0">
                <a:latin typeface="+mn-lt"/>
              </a:rPr>
              <a:t>role identity </a:t>
            </a:r>
            <a:r>
              <a:rPr lang="en-US" sz="1400" dirty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#1), its </a:t>
            </a:r>
            <a:r>
              <a:rPr lang="en-US" sz="1400" b="1" dirty="0">
                <a:latin typeface="+mn-lt"/>
              </a:rPr>
              <a:t>perceptions</a:t>
            </a:r>
            <a:r>
              <a:rPr lang="en-US" sz="1400" dirty="0">
                <a:latin typeface="+mn-lt"/>
              </a:rPr>
              <a:t> of the EU and Ukraine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#2), and its </a:t>
            </a:r>
            <a:r>
              <a:rPr lang="en-US" sz="1400" b="1" dirty="0">
                <a:latin typeface="+mn-lt"/>
              </a:rPr>
              <a:t>foreign policy-making process</a:t>
            </a:r>
            <a:r>
              <a:rPr lang="en-US" sz="1400" dirty="0">
                <a:latin typeface="+mn-lt"/>
              </a:rPr>
              <a:t> (</a:t>
            </a:r>
            <a:r>
              <a:rPr lang="cs-CZ" sz="1400" dirty="0">
                <a:latin typeface="+mn-lt"/>
              </a:rPr>
              <a:t>INV </a:t>
            </a:r>
            <a:r>
              <a:rPr lang="en-US" sz="1400" dirty="0">
                <a:latin typeface="+mn-lt"/>
              </a:rPr>
              <a:t>#3).</a:t>
            </a:r>
            <a:endParaRPr lang="cs-CZ" sz="14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(1) navrhovaný kauzální mechanismus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5601EF7-45A8-021D-C8DE-88A8AE12244F}"/>
              </a:ext>
            </a:extLst>
          </p:cNvPr>
          <p:cNvSpPr txBox="1"/>
          <p:nvPr/>
        </p:nvSpPr>
        <p:spPr>
          <a:xfrm>
            <a:off x="4126700" y="1493206"/>
            <a:ext cx="260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(2) sběr dat - evidence v podobě záznamu</a:t>
            </a:r>
          </a:p>
          <a:p>
            <a:pPr algn="l"/>
            <a:r>
              <a:rPr lang="cs-CZ" sz="1600" dirty="0">
                <a:latin typeface="+mn-lt"/>
              </a:rPr>
              <a:t>*archivní informace</a:t>
            </a:r>
          </a:p>
          <a:p>
            <a:pPr algn="l"/>
            <a:r>
              <a:rPr lang="cs-CZ" sz="1600" dirty="0">
                <a:latin typeface="+mn-lt"/>
              </a:rPr>
              <a:t>*rozhovory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1013B5C-2143-099A-562C-5AC7DE390510}"/>
              </a:ext>
            </a:extLst>
          </p:cNvPr>
          <p:cNvSpPr txBox="1"/>
          <p:nvPr/>
        </p:nvSpPr>
        <p:spPr>
          <a:xfrm>
            <a:off x="4801197" y="3308514"/>
            <a:ext cx="3264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(3) testy evidence - „</a:t>
            </a:r>
            <a:r>
              <a:rPr lang="cs-CZ" sz="1600" dirty="0">
                <a:latin typeface="+mn-lt"/>
              </a:rPr>
              <a:t>Stéblo ve větru“</a:t>
            </a:r>
          </a:p>
          <a:p>
            <a:pPr algn="l"/>
            <a:r>
              <a:rPr lang="cs-CZ" sz="1600" dirty="0">
                <a:latin typeface="+mn-lt"/>
              </a:rPr>
              <a:t>*ostatní vyřazeny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CB2734-B93F-EF29-19AD-03B8B0A03F6A}"/>
              </a:ext>
            </a:extLst>
          </p:cNvPr>
          <p:cNvSpPr txBox="1"/>
          <p:nvPr/>
        </p:nvSpPr>
        <p:spPr>
          <a:xfrm>
            <a:off x="5807242" y="5090680"/>
            <a:ext cx="326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(4) interpretace </a:t>
            </a:r>
            <a:r>
              <a:rPr lang="cs-CZ" sz="1600" dirty="0">
                <a:latin typeface="+mn-lt"/>
              </a:rPr>
              <a:t>- evidence </a:t>
            </a:r>
            <a:r>
              <a:rPr lang="cs-CZ" sz="1600" dirty="0">
                <a:latin typeface="+mn-lt"/>
                <a:sym typeface="Symbol" panose="05050102010706020507" pitchFamily="18" charset="2"/>
              </a:rPr>
              <a:t> </a:t>
            </a:r>
            <a:r>
              <a:rPr lang="cs-CZ" sz="1600" dirty="0">
                <a:latin typeface="+mn-lt"/>
              </a:rPr>
              <a:t>teorie 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CB0764A8-01B2-AEC8-36C4-652AA7641371}"/>
              </a:ext>
            </a:extLst>
          </p:cNvPr>
          <p:cNvSpPr/>
          <p:nvPr/>
        </p:nvSpPr>
        <p:spPr bwMode="auto">
          <a:xfrm>
            <a:off x="5815580" y="5212633"/>
            <a:ext cx="4636169" cy="872302"/>
          </a:xfrm>
          <a:prstGeom prst="bentUpArrow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DE1C7CF-F872-8DEE-822E-19B48CA9A27A}"/>
              </a:ext>
            </a:extLst>
          </p:cNvPr>
          <p:cNvSpPr txBox="1"/>
          <p:nvPr/>
        </p:nvSpPr>
        <p:spPr>
          <a:xfrm>
            <a:off x="8201782" y="1332232"/>
            <a:ext cx="3651002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+mn-lt"/>
              </a:rPr>
              <a:t>(1) </a:t>
            </a:r>
            <a:r>
              <a:rPr lang="en-US" sz="1400" dirty="0">
                <a:latin typeface="+mn-lt"/>
              </a:rPr>
              <a:t>specific </a:t>
            </a:r>
            <a:r>
              <a:rPr lang="en-US" sz="1400" b="1" dirty="0">
                <a:latin typeface="+mn-lt"/>
              </a:rPr>
              <a:t>role identity frameworks</a:t>
            </a:r>
            <a:r>
              <a:rPr lang="en-US" sz="1400" dirty="0">
                <a:latin typeface="+mn-lt"/>
              </a:rPr>
              <a:t>—the EU’s civilian-normative power identity and Russia’s Eurasian great power identity—led to </a:t>
            </a:r>
            <a:r>
              <a:rPr lang="en-US" sz="1400" b="1" dirty="0">
                <a:latin typeface="+mn-lt"/>
              </a:rPr>
              <a:t>differing but not necessarily competing roles in Ukraine</a:t>
            </a:r>
            <a:r>
              <a:rPr lang="en-US" sz="1400" dirty="0">
                <a:latin typeface="+mn-lt"/>
              </a:rPr>
              <a:t>.</a:t>
            </a:r>
            <a:endParaRPr lang="cs-CZ" sz="1400" dirty="0">
              <a:latin typeface="+mn-lt"/>
            </a:endParaRPr>
          </a:p>
          <a:p>
            <a:pPr algn="just"/>
            <a:r>
              <a:rPr lang="cs-CZ" sz="1400" dirty="0">
                <a:latin typeface="+mn-lt"/>
              </a:rPr>
              <a:t>(2) </a:t>
            </a:r>
            <a:r>
              <a:rPr lang="en-US" sz="1400" b="1" dirty="0">
                <a:latin typeface="+mn-lt"/>
              </a:rPr>
              <a:t>misperceptions</a:t>
            </a:r>
            <a:r>
              <a:rPr lang="en-US" sz="1400" dirty="0">
                <a:latin typeface="+mn-lt"/>
              </a:rPr>
              <a:t> on both sides—especially the EU’s misunderstanding of Russia’s national interests and Russia’s </a:t>
            </a:r>
            <a:r>
              <a:rPr lang="en-US" sz="1400" b="1" dirty="0">
                <a:latin typeface="+mn-lt"/>
              </a:rPr>
              <a:t>misunderstanding of the EU’s motivations</a:t>
            </a:r>
            <a:r>
              <a:rPr lang="en-US" sz="1400" dirty="0">
                <a:latin typeface="+mn-lt"/>
              </a:rPr>
              <a:t>—shifted the relationship towards </a:t>
            </a:r>
            <a:r>
              <a:rPr lang="en-US" sz="1400" b="1" dirty="0">
                <a:latin typeface="+mn-lt"/>
              </a:rPr>
              <a:t>competition</a:t>
            </a:r>
            <a:r>
              <a:rPr lang="en-US" sz="1400" dirty="0">
                <a:latin typeface="+mn-lt"/>
              </a:rPr>
              <a:t>. </a:t>
            </a:r>
            <a:endParaRPr lang="cs-CZ" sz="1400" dirty="0">
              <a:latin typeface="+mn-lt"/>
            </a:endParaRPr>
          </a:p>
          <a:p>
            <a:pPr algn="just"/>
            <a:r>
              <a:rPr lang="cs-CZ" sz="1400" dirty="0">
                <a:latin typeface="+mn-lt"/>
              </a:rPr>
              <a:t>(3) </a:t>
            </a:r>
            <a:r>
              <a:rPr lang="en-US" sz="1400" dirty="0">
                <a:latin typeface="+mn-lt"/>
              </a:rPr>
              <a:t>the </a:t>
            </a:r>
            <a:r>
              <a:rPr lang="en-US" sz="1400" b="1" dirty="0">
                <a:latin typeface="+mn-lt"/>
              </a:rPr>
              <a:t>extremely different foreign policy-making processes</a:t>
            </a:r>
            <a:r>
              <a:rPr lang="en-US" sz="1400" dirty="0">
                <a:latin typeface="+mn-lt"/>
              </a:rPr>
              <a:t>—the EU’s reliance on consensus politics versus the power of the President (Putin) in Russia’s—led to the </a:t>
            </a:r>
            <a:r>
              <a:rPr lang="en-US" sz="1400" b="1" dirty="0">
                <a:latin typeface="+mn-lt"/>
              </a:rPr>
              <a:t>EU’s non-aggressive policies vis-à-vis a more belligerent and assertive Russia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9099FB7-C9C3-4525-4B76-CB6174F79395}"/>
              </a:ext>
            </a:extLst>
          </p:cNvPr>
          <p:cNvSpPr txBox="1"/>
          <p:nvPr/>
        </p:nvSpPr>
        <p:spPr>
          <a:xfrm>
            <a:off x="8748150" y="949778"/>
            <a:ext cx="241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kauzální </a:t>
            </a:r>
            <a:r>
              <a:rPr lang="cs-CZ" sz="1600" b="1" dirty="0" err="1">
                <a:latin typeface="+mn-lt"/>
              </a:rPr>
              <a:t>mechanisms</a:t>
            </a:r>
            <a:endParaRPr lang="cs-CZ" sz="1600" b="1" dirty="0">
              <a:latin typeface="+mn-lt"/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2F5E8FA6-70DB-B4BF-8330-6985FB7FAF00}"/>
              </a:ext>
            </a:extLst>
          </p:cNvPr>
          <p:cNvSpPr/>
          <p:nvPr/>
        </p:nvSpPr>
        <p:spPr bwMode="auto">
          <a:xfrm>
            <a:off x="5815580" y="2404847"/>
            <a:ext cx="416025" cy="782795"/>
          </a:xfrm>
          <a:prstGeom prst="downArrow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64D041A-5BBE-A379-E850-4216BD40181B}"/>
              </a:ext>
            </a:extLst>
          </p:cNvPr>
          <p:cNvSpPr/>
          <p:nvPr/>
        </p:nvSpPr>
        <p:spPr bwMode="auto">
          <a:xfrm>
            <a:off x="6733366" y="4099021"/>
            <a:ext cx="416025" cy="782795"/>
          </a:xfrm>
          <a:prstGeom prst="downArrow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9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3529629" y="325666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dirty="0">
                <a:latin typeface="+mn-lt"/>
              </a:rPr>
              <a:t>Davové výtržnosti fotbalových fanoušků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352563" y="783058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endParaRPr lang="cs-CZ" sz="1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(1) Přítomnost fotbalových chuligánů</a:t>
            </a:r>
          </a:p>
          <a:p>
            <a:pPr algn="l"/>
            <a:r>
              <a:rPr lang="cs-CZ" sz="1600" b="1" dirty="0">
                <a:latin typeface="+mn-lt"/>
              </a:rPr>
              <a:t>  (2) Nadměrná konzumace alkoholu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7648ED-3583-1535-F98B-3A882CD094F5}"/>
              </a:ext>
            </a:extLst>
          </p:cNvPr>
          <p:cNvSpPr txBox="1"/>
          <p:nvPr/>
        </p:nvSpPr>
        <p:spPr>
          <a:xfrm>
            <a:off x="9244866" y="1305753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BD8B59DD-6C92-60AA-BA85-0A8E9626F823}"/>
              </a:ext>
            </a:extLst>
          </p:cNvPr>
          <p:cNvSpPr/>
          <p:nvPr/>
        </p:nvSpPr>
        <p:spPr bwMode="auto">
          <a:xfrm>
            <a:off x="3990219" y="1380889"/>
            <a:ext cx="4347922" cy="252000"/>
          </a:xfrm>
          <a:prstGeom prst="rightArrow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2F529C-51E2-DC9F-D7FC-64C6B738846E}"/>
              </a:ext>
            </a:extLst>
          </p:cNvPr>
          <p:cNvSpPr txBox="1"/>
          <p:nvPr/>
        </p:nvSpPr>
        <p:spPr>
          <a:xfrm>
            <a:off x="130297" y="3941598"/>
            <a:ext cx="409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(1) Typ policejního přístupu (</a:t>
            </a:r>
            <a:r>
              <a:rPr lang="cs-CZ" sz="1600" b="1" dirty="0" err="1">
                <a:latin typeface="+mn-lt"/>
              </a:rPr>
              <a:t>Policing</a:t>
            </a:r>
            <a:r>
              <a:rPr lang="cs-CZ" sz="1600" b="1" dirty="0">
                <a:latin typeface="+mn-lt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ABC66DA-1EFF-C27D-D52A-78B9BF7ACEF4}"/>
              </a:ext>
            </a:extLst>
          </p:cNvPr>
          <p:cNvSpPr txBox="1"/>
          <p:nvPr/>
        </p:nvSpPr>
        <p:spPr>
          <a:xfrm>
            <a:off x="9244866" y="4128860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pic>
        <p:nvPicPr>
          <p:cNvPr id="14" name="Obrázek 13" descr="Obsah obrázku klipart&#10;&#10;Popis byl vytvořen automaticky">
            <a:extLst>
              <a:ext uri="{FF2B5EF4-FFF2-40B4-BE49-F238E27FC236}">
                <a16:creationId xmlns:a16="http://schemas.microsoft.com/office/drawing/2014/main" id="{626DE928-1A8E-5D45-09BA-3E96909E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76326"/>
            <a:ext cx="1150577" cy="1150577"/>
          </a:xfrm>
          <a:prstGeom prst="rect">
            <a:avLst/>
          </a:prstGeom>
        </p:spPr>
      </p:pic>
      <p:pic>
        <p:nvPicPr>
          <p:cNvPr id="19" name="Obrázek 18" descr="Obsah obrázku text, osoba&#10;&#10;Popis byl vytvořen automaticky">
            <a:extLst>
              <a:ext uri="{FF2B5EF4-FFF2-40B4-BE49-F238E27FC236}">
                <a16:creationId xmlns:a16="http://schemas.microsoft.com/office/drawing/2014/main" id="{65AF8FA0-4F4B-275C-0CEA-E907F27B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58" y="2428059"/>
            <a:ext cx="1913861" cy="1273914"/>
          </a:xfrm>
          <a:prstGeom prst="rect">
            <a:avLst/>
          </a:prstGeom>
        </p:spPr>
      </p:pic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22F8F391-2327-4BCE-3671-8CE7C4813718}"/>
              </a:ext>
            </a:extLst>
          </p:cNvPr>
          <p:cNvSpPr/>
          <p:nvPr/>
        </p:nvSpPr>
        <p:spPr bwMode="auto">
          <a:xfrm>
            <a:off x="5029200" y="2557261"/>
            <a:ext cx="2700670" cy="54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Obrázek 24" descr="Obsah obrázku osoba, exteriér, dav, sledování&#10;&#10;Popis byl vytvořen automaticky">
            <a:extLst>
              <a:ext uri="{FF2B5EF4-FFF2-40B4-BE49-F238E27FC236}">
                <a16:creationId xmlns:a16="http://schemas.microsoft.com/office/drawing/2014/main" id="{C04DA869-5D55-C3EA-810A-3B769D9F2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25" y="2126300"/>
            <a:ext cx="2619375" cy="17430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81FE0FD1-732E-D125-2842-9ABAFC78B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25" y="4893891"/>
            <a:ext cx="2619375" cy="1743075"/>
          </a:xfrm>
          <a:prstGeom prst="rect">
            <a:avLst/>
          </a:prstGeom>
        </p:spPr>
      </p:pic>
      <p:sp>
        <p:nvSpPr>
          <p:cNvPr id="27" name="Šipka: doprava 26">
            <a:extLst>
              <a:ext uri="{FF2B5EF4-FFF2-40B4-BE49-F238E27FC236}">
                <a16:creationId xmlns:a16="http://schemas.microsoft.com/office/drawing/2014/main" id="{6B0F1913-E90F-C859-5E80-448EB542C73C}"/>
              </a:ext>
            </a:extLst>
          </p:cNvPr>
          <p:cNvSpPr/>
          <p:nvPr/>
        </p:nvSpPr>
        <p:spPr bwMode="auto">
          <a:xfrm>
            <a:off x="5064949" y="5073978"/>
            <a:ext cx="2700670" cy="54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9" name="Obrázek 28" descr="Obsah obrázku osoba, exteriér&#10;&#10;Popis byl vytvořen automaticky">
            <a:extLst>
              <a:ext uri="{FF2B5EF4-FFF2-40B4-BE49-F238E27FC236}">
                <a16:creationId xmlns:a16="http://schemas.microsoft.com/office/drawing/2014/main" id="{7FC57C15-C486-36BE-8D7A-3E56ED97E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0" y="4587831"/>
            <a:ext cx="2700670" cy="1512375"/>
          </a:xfrm>
          <a:prstGeom prst="rect">
            <a:avLst/>
          </a:prstGeom>
        </p:spPr>
      </p:pic>
      <p:sp>
        <p:nvSpPr>
          <p:cNvPr id="30" name="Znak násobení 29">
            <a:extLst>
              <a:ext uri="{FF2B5EF4-FFF2-40B4-BE49-F238E27FC236}">
                <a16:creationId xmlns:a16="http://schemas.microsoft.com/office/drawing/2014/main" id="{9E6A3B57-4AE8-B451-6A23-9DE9199A02F5}"/>
              </a:ext>
            </a:extLst>
          </p:cNvPr>
          <p:cNvSpPr/>
          <p:nvPr/>
        </p:nvSpPr>
        <p:spPr bwMode="auto">
          <a:xfrm>
            <a:off x="5555995" y="2094924"/>
            <a:ext cx="1553148" cy="1518186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C1C5703-6225-0475-E346-177B7753AC26}"/>
              </a:ext>
            </a:extLst>
          </p:cNvPr>
          <p:cNvSpPr txBox="1"/>
          <p:nvPr/>
        </p:nvSpPr>
        <p:spPr>
          <a:xfrm>
            <a:off x="4656087" y="5930929"/>
            <a:ext cx="407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Jaký </a:t>
            </a:r>
            <a:r>
              <a:rPr lang="cs-CZ" sz="1600" b="1" cap="all" dirty="0">
                <a:latin typeface="+mn-lt"/>
              </a:rPr>
              <a:t>kauzální mechanismus</a:t>
            </a:r>
            <a:r>
              <a:rPr lang="cs-CZ" sz="1600" b="1" dirty="0">
                <a:latin typeface="+mn-lt"/>
              </a:rPr>
              <a:t>?</a:t>
            </a:r>
            <a:endParaRPr lang="cs-CZ" sz="1600" b="1" cap="all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D13A6AA-DD23-3A27-6A6F-658634C0EC5E}"/>
              </a:ext>
            </a:extLst>
          </p:cNvPr>
          <p:cNvSpPr txBox="1"/>
          <p:nvPr/>
        </p:nvSpPr>
        <p:spPr>
          <a:xfrm>
            <a:off x="4917076" y="3590250"/>
            <a:ext cx="2996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+mn-lt"/>
              </a:rPr>
              <a:t>Vyvrácení teorie pomocí metody rozdílnosti (</a:t>
            </a:r>
            <a:r>
              <a:rPr lang="cs-CZ" sz="1600" b="1" i="1" dirty="0" err="1">
                <a:latin typeface="+mn-lt"/>
              </a:rPr>
              <a:t>method</a:t>
            </a:r>
            <a:r>
              <a:rPr lang="cs-CZ" sz="1600" b="1" i="1" dirty="0">
                <a:latin typeface="+mn-lt"/>
              </a:rPr>
              <a:t> </a:t>
            </a:r>
            <a:r>
              <a:rPr lang="cs-CZ" sz="1600" b="1" i="1" dirty="0" err="1">
                <a:latin typeface="+mn-lt"/>
              </a:rPr>
              <a:t>of</a:t>
            </a:r>
            <a:r>
              <a:rPr lang="cs-CZ" sz="1600" b="1" i="1" dirty="0">
                <a:latin typeface="+mn-lt"/>
              </a:rPr>
              <a:t> </a:t>
            </a:r>
            <a:r>
              <a:rPr lang="cs-CZ" sz="1600" b="1" i="1" dirty="0" err="1">
                <a:latin typeface="+mn-lt"/>
              </a:rPr>
              <a:t>difference</a:t>
            </a:r>
            <a:r>
              <a:rPr lang="cs-CZ" sz="1600" b="1" dirty="0">
                <a:latin typeface="+mn-lt"/>
              </a:rPr>
              <a:t>)</a:t>
            </a:r>
            <a:endParaRPr lang="cs-CZ" sz="1600" b="1" cap="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0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r>
              <a:rPr lang="cs-CZ" sz="2400" dirty="0"/>
              <a:t>případová studie a její využití v komparativních studií</a:t>
            </a:r>
          </a:p>
          <a:p>
            <a:r>
              <a:rPr lang="cs-CZ" sz="2400" dirty="0"/>
              <a:t>metoda sledování procesu (</a:t>
            </a:r>
            <a:r>
              <a:rPr lang="cs-CZ" sz="2400" dirty="0" err="1"/>
              <a:t>process-tracing</a:t>
            </a:r>
            <a:r>
              <a:rPr lang="cs-CZ" sz="2400" dirty="0"/>
              <a:t>) + využití v bezpečnostních studiích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9" y="378000"/>
            <a:ext cx="10753200" cy="451576"/>
          </a:xfrm>
        </p:spPr>
        <p:txBody>
          <a:bodyPr/>
          <a:lstStyle/>
          <a:p>
            <a:r>
              <a:rPr lang="cs-CZ" sz="3200" dirty="0"/>
              <a:t>Příklad PT II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DF6F9-9AEF-43A7-CAC9-B1318504C995}"/>
              </a:ext>
            </a:extLst>
          </p:cNvPr>
          <p:cNvSpPr txBox="1"/>
          <p:nvPr/>
        </p:nvSpPr>
        <p:spPr>
          <a:xfrm>
            <a:off x="3529629" y="325666"/>
            <a:ext cx="7159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200" b="1" dirty="0">
                <a:latin typeface="+mn-lt"/>
              </a:rPr>
              <a:t>Davové výtržnosti fotbalových fanoušků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962775-9A17-C156-23CA-EECE04D90661}"/>
              </a:ext>
            </a:extLst>
          </p:cNvPr>
          <p:cNvSpPr txBox="1"/>
          <p:nvPr/>
        </p:nvSpPr>
        <p:spPr>
          <a:xfrm>
            <a:off x="3352563" y="783058"/>
            <a:ext cx="562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+mn-lt"/>
              </a:rPr>
              <a:t>Design</a:t>
            </a:r>
            <a:r>
              <a:rPr lang="cs-CZ" sz="1800" dirty="0">
                <a:latin typeface="+mn-lt"/>
              </a:rPr>
              <a:t>: </a:t>
            </a:r>
            <a:r>
              <a:rPr lang="cs-CZ" sz="1800" dirty="0" err="1">
                <a:latin typeface="+mn-lt"/>
              </a:rPr>
              <a:t>Process-tracing</a:t>
            </a:r>
            <a:endParaRPr lang="cs-CZ" sz="1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7B6D64-76E0-7672-9F0F-82504EC5AF6B}"/>
              </a:ext>
            </a:extLst>
          </p:cNvPr>
          <p:cNvSpPr txBox="1"/>
          <p:nvPr/>
        </p:nvSpPr>
        <p:spPr>
          <a:xfrm>
            <a:off x="66501" y="1468555"/>
            <a:ext cx="39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  </a:t>
            </a:r>
            <a:r>
              <a:rPr lang="cs-CZ" sz="1600" b="1" cap="all" dirty="0">
                <a:latin typeface="+mn-lt"/>
              </a:rPr>
              <a:t>Nezávislá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  Typ policejního přístupu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7648ED-3583-1535-F98B-3A882CD094F5}"/>
              </a:ext>
            </a:extLst>
          </p:cNvPr>
          <p:cNvSpPr txBox="1"/>
          <p:nvPr/>
        </p:nvSpPr>
        <p:spPr>
          <a:xfrm>
            <a:off x="9244866" y="1305753"/>
            <a:ext cx="273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cap="all" dirty="0">
                <a:latin typeface="+mn-lt"/>
              </a:rPr>
              <a:t>Závislá proměnná: </a:t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Davové výtržnosti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BD8B59DD-6C92-60AA-BA85-0A8E9626F823}"/>
              </a:ext>
            </a:extLst>
          </p:cNvPr>
          <p:cNvSpPr/>
          <p:nvPr/>
        </p:nvSpPr>
        <p:spPr bwMode="auto">
          <a:xfrm>
            <a:off x="3990219" y="1380889"/>
            <a:ext cx="4347922" cy="252000"/>
          </a:xfrm>
          <a:prstGeom prst="rightArrow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C57E3B2-C914-657F-D4DF-B0A02AE61254}"/>
              </a:ext>
            </a:extLst>
          </p:cNvPr>
          <p:cNvSpPr txBox="1"/>
          <p:nvPr/>
        </p:nvSpPr>
        <p:spPr>
          <a:xfrm>
            <a:off x="4266715" y="1658294"/>
            <a:ext cx="407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Jaké </a:t>
            </a:r>
            <a:r>
              <a:rPr lang="cs-CZ" sz="1600" b="1" cap="all" dirty="0">
                <a:latin typeface="+mn-lt"/>
              </a:rPr>
              <a:t>zprostředkující proměnné?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F3ADB3-72EC-3AF7-E213-BB105B04CA41}"/>
              </a:ext>
            </a:extLst>
          </p:cNvPr>
          <p:cNvSpPr txBox="1"/>
          <p:nvPr/>
        </p:nvSpPr>
        <p:spPr>
          <a:xfrm>
            <a:off x="666000" y="2300403"/>
            <a:ext cx="6358269" cy="3724096"/>
          </a:xfrm>
          <a:prstGeom prst="rect">
            <a:avLst/>
          </a:prstGeom>
          <a:noFill/>
          <a:ln w="28575">
            <a:solidFill>
              <a:srgbClr val="0028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latin typeface="+mn-lt"/>
              </a:rPr>
              <a:t>Deduktivní přístup: </a:t>
            </a:r>
            <a:r>
              <a:rPr lang="cs-CZ" sz="1600" b="1" cap="all" dirty="0">
                <a:latin typeface="+mn-lt"/>
              </a:rPr>
              <a:t>Kauzální mechanismus</a:t>
            </a:r>
          </a:p>
          <a:p>
            <a:pPr algn="just"/>
            <a:endParaRPr lang="cs-CZ" sz="1600" b="1" dirty="0">
              <a:latin typeface="+mn-lt"/>
            </a:endParaRPr>
          </a:p>
          <a:p>
            <a:pPr algn="just"/>
            <a:r>
              <a:rPr lang="cs-CZ" sz="1600" dirty="0">
                <a:latin typeface="+mn-lt"/>
              </a:rPr>
              <a:t>(1) Fanoušci shromáždění v den zápasu a místě utkání vnímají svoje chování jako legitimní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+mn-lt"/>
              </a:rPr>
              <a:t>(2) Výskyt méně závažného incidentu (výtržnictví)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cs-CZ" sz="1600" dirty="0">
                <a:latin typeface="+mn-lt"/>
              </a:rPr>
              <a:t> (3) Policie incident vyhodnotí jako nebezpečný a nesoucí riziko eskalace a represivně zakročí vůči celé skupině fanoušků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►(4) Fanoušci vnímají zásah jako nepřiměřený a nelegitimní ► (5) Fanoušci se začnou dominantně vnímat jako skupina sdílející kolektivní identitu založenou na  odporu vůči policii a tak vnímající násilí jako legitimní ► (6) Zapojení většího množství osob do násilných projevů namířených vůči policii ► (7) Eskalace represivních opatření ► (8) Eskalace násilných projevů fanoušků =&gt; Davové výtržnosti</a:t>
            </a:r>
            <a:endParaRPr lang="cs-CZ" sz="1600" dirty="0">
              <a:latin typeface="+mn-lt"/>
            </a:endParaRP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endParaRPr lang="cs-CZ" sz="1400" dirty="0">
              <a:latin typeface="+mn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4BDC327-C8A4-4ACE-F554-28073407183A}"/>
              </a:ext>
            </a:extLst>
          </p:cNvPr>
          <p:cNvSpPr txBox="1"/>
          <p:nvPr/>
        </p:nvSpPr>
        <p:spPr>
          <a:xfrm>
            <a:off x="7336111" y="2314258"/>
            <a:ext cx="4347923" cy="3693319"/>
          </a:xfrm>
          <a:prstGeom prst="rect">
            <a:avLst/>
          </a:prstGeom>
          <a:noFill/>
          <a:ln w="28575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cap="all" dirty="0">
                <a:latin typeface="+mn-lt"/>
              </a:rPr>
              <a:t>Evidence</a:t>
            </a:r>
          </a:p>
          <a:p>
            <a:pPr algn="just"/>
            <a:endParaRPr lang="cs-CZ" sz="1600" b="1" cap="all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Stopová evidence (násilí větší části fanoušků - nejen chuligánů)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Evidence v podobě záznamu (pozorování, rozhovory, statistická data – např. informace o zadržených fanoušcích)</a:t>
            </a:r>
          </a:p>
          <a:p>
            <a:pPr marL="285750" indent="-285750" algn="just">
              <a:buFontTx/>
              <a:buChar char="-"/>
            </a:pPr>
            <a:r>
              <a:rPr lang="cs-CZ" sz="1600" dirty="0">
                <a:latin typeface="+mn-lt"/>
              </a:rPr>
              <a:t>Sekvenční evidence (chronologie události – eskalace násilí v reakci na represi)</a:t>
            </a: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r>
              <a:rPr lang="cs-CZ" sz="1600" b="1" dirty="0">
                <a:latin typeface="+mn-lt"/>
              </a:rPr>
              <a:t>+ POSOUZENÍ EVIDENCE </a:t>
            </a:r>
          </a:p>
          <a:p>
            <a:pPr algn="just"/>
            <a:endParaRPr lang="cs-CZ" sz="1400" dirty="0">
              <a:latin typeface="+mn-lt"/>
            </a:endParaRPr>
          </a:p>
          <a:p>
            <a:pPr algn="just"/>
            <a:r>
              <a:rPr lang="cs-CZ" sz="1600" dirty="0">
                <a:latin typeface="+mn-lt"/>
              </a:rPr>
              <a:t>- zde zejména „</a:t>
            </a:r>
            <a:r>
              <a:rPr lang="cs-CZ" sz="1600" dirty="0" err="1">
                <a:latin typeface="+mn-lt"/>
              </a:rPr>
              <a:t>Proskok</a:t>
            </a:r>
            <a:r>
              <a:rPr lang="cs-CZ" sz="1600" dirty="0">
                <a:latin typeface="+mn-lt"/>
              </a:rPr>
              <a:t> kruhem“ a „Stéblo ve větru“</a:t>
            </a:r>
          </a:p>
          <a:p>
            <a:pPr algn="just"/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24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F1F7C-39ED-0453-4171-F88C9BC25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D11523-01F4-2EC6-BCC4-779AF7FFF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9" y="367795"/>
            <a:ext cx="8776988" cy="61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1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200" dirty="0"/>
              <a:t>dobrá praxe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zdůvodnění výběru případu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jasně definovat kauzální mechanismus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identifikovat a vyhodnotit alternativní vysvětlení (co nejvíce)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identifikovat co nejvíce projevů uvažovaného mechanismu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vysvětlit, jak jsou důkazy spojené s kauzálním mechanismem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zahrnout i protichůdnou evidenci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posoudit spolehlivost důkazů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prezentovat důkazy přímo (např. citace)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možné začít časovou osou (sled událostí)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r>
              <a:rPr lang="cs-CZ" sz="2200" dirty="0"/>
              <a:t> vhodná kombinace se srovnávacím designem (např. QCA)</a:t>
            </a:r>
          </a:p>
          <a:p>
            <a:pPr lvl="1">
              <a:spcAft>
                <a:spcPts val="300"/>
              </a:spcAft>
              <a:buFont typeface="Wingdings 2" panose="05020102010507070707" pitchFamily="18" charset="2"/>
              <a:buChar char="P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75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Co si zapamatovat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270933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Případová studie</a:t>
            </a:r>
          </a:p>
          <a:p>
            <a:r>
              <a:rPr lang="cs-CZ" sz="2200" dirty="0"/>
              <a:t>jaké jsou způsoby využití případových studií pro účely komparativní analýzy?</a:t>
            </a:r>
          </a:p>
          <a:p>
            <a:r>
              <a:rPr lang="cs-CZ" sz="2200" dirty="0"/>
              <a:t>jaké existují přístupy pro zpracování a interpretaci dat v případových studiích?</a:t>
            </a:r>
          </a:p>
          <a:p>
            <a:pPr marL="72000" indent="0">
              <a:buNone/>
            </a:pPr>
            <a:r>
              <a:rPr lang="cs-CZ" sz="2200" b="1" dirty="0" err="1"/>
              <a:t>Process-tracing</a:t>
            </a:r>
            <a:endParaRPr lang="cs-CZ" sz="2200" b="1" dirty="0"/>
          </a:p>
          <a:p>
            <a:r>
              <a:rPr lang="cs-CZ" sz="2200" dirty="0"/>
              <a:t>co je účelem metody sledování procesu? jak může obohatit jiné metody? (např. komparativní metodu)?</a:t>
            </a:r>
          </a:p>
          <a:p>
            <a:r>
              <a:rPr lang="cs-CZ" sz="2200" dirty="0"/>
              <a:t>jak sledování procesu probíhá? (3 přístupy), jaké používá typy kauzálních testů? jaké jsou typy empirické evidence?</a:t>
            </a:r>
          </a:p>
          <a:p>
            <a:pPr marL="414900" indent="-342900">
              <a:buFont typeface="+mj-lt"/>
              <a:buAutoNum type="arabicPeriod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6606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případové studie - jeden případ, mnoho proměnných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usilují o detailní popis a porozumění případu (fenoménu / události)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b="1" dirty="0"/>
              <a:t>deskriptivní/jedinečné</a:t>
            </a:r>
            <a:r>
              <a:rPr lang="cs-CZ" sz="2200" dirty="0"/>
              <a:t> (popis) x </a:t>
            </a:r>
            <a:r>
              <a:rPr lang="cs-CZ" sz="2200" b="1" dirty="0"/>
              <a:t>instrumentální</a:t>
            </a:r>
            <a:r>
              <a:rPr lang="cs-CZ" sz="2200" dirty="0"/>
              <a:t> případové studie 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přínos pro teorii)</a:t>
            </a:r>
            <a:endParaRPr 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dirty="0"/>
              <a:t>přínos </a:t>
            </a:r>
            <a:r>
              <a:rPr lang="cs-CZ" sz="2200" b="1" dirty="0"/>
              <a:t>instrumentálních případových studií</a:t>
            </a:r>
            <a:r>
              <a:rPr lang="cs-CZ" sz="2200" dirty="0"/>
              <a:t>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vytváření teorií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 identifikace kauzálních mechanismů (vysvětlení případů)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testování teorií (metoda souhlasu + sledování procesu)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vysvětlení případu pomocí existující teorie</a:t>
            </a:r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 a komparace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21565"/>
            <a:ext cx="10682682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200" b="1" dirty="0"/>
              <a:t>3 základní přístupy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cs-CZ" sz="2200" b="1" dirty="0">
                <a:solidFill>
                  <a:srgbClr val="0000DC"/>
                </a:solidFill>
              </a:rPr>
              <a:t>1. </a:t>
            </a:r>
            <a:r>
              <a:rPr lang="cs-CZ" sz="2200" dirty="0"/>
              <a:t>případové studie </a:t>
            </a:r>
            <a:r>
              <a:rPr lang="cs-CZ" sz="2200" u="sng" dirty="0"/>
              <a:t>předchází komparativním studiím (designům)</a:t>
            </a:r>
            <a:r>
              <a:rPr lang="cs-CZ" sz="2200" dirty="0"/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formulace hypotéz - následně testovány na větším množství případů (statistickými metodami)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</a:pPr>
            <a:r>
              <a:rPr lang="cs-CZ" sz="2200" b="1" dirty="0">
                <a:solidFill>
                  <a:srgbClr val="0000DC"/>
                </a:solidFill>
              </a:rPr>
              <a:t>2. </a:t>
            </a:r>
            <a:r>
              <a:rPr lang="cs-CZ" sz="2200" dirty="0"/>
              <a:t>případové studie </a:t>
            </a:r>
            <a:r>
              <a:rPr lang="cs-CZ" sz="2200" u="sng" dirty="0"/>
              <a:t>následují komparativní studie (designy)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testování teorií (nejpravděpodobnější případ, nejméně pravděpodobný případ)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vysvětlení vymykajících se případů (</a:t>
            </a:r>
            <a:r>
              <a:rPr lang="cs-CZ" sz="2200" i="1" dirty="0"/>
              <a:t>deviant </a:t>
            </a:r>
            <a:r>
              <a:rPr lang="cs-CZ" sz="2200" i="1" dirty="0" err="1"/>
              <a:t>cases</a:t>
            </a:r>
            <a:r>
              <a:rPr lang="cs-CZ" sz="2200" dirty="0"/>
              <a:t>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nová teorie</a:t>
            </a: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identifikace kauzálního mechanismu (</a:t>
            </a:r>
            <a:r>
              <a:rPr lang="cs-CZ" sz="2200" i="1" dirty="0" err="1"/>
              <a:t>process-tracing</a:t>
            </a:r>
            <a:r>
              <a:rPr lang="cs-CZ" sz="2200" dirty="0"/>
              <a:t>) / identifikace podmínek platnosti kauzálního mechanismu</a:t>
            </a:r>
          </a:p>
          <a:p>
            <a:pPr marL="529200" indent="-457200">
              <a:spcAft>
                <a:spcPts val="300"/>
              </a:spcAft>
              <a:buFont typeface="+mj-lt"/>
              <a:buAutoNum type="arabicPeriod"/>
            </a:pPr>
            <a:endParaRPr lang="cs-CZ" sz="2200" dirty="0"/>
          </a:p>
          <a:p>
            <a:pPr>
              <a:spcAft>
                <a:spcPts val="300"/>
              </a:spcAft>
            </a:pP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01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Jednopřípadové</a:t>
            </a:r>
            <a:r>
              <a:rPr lang="cs-CZ" sz="3200" dirty="0"/>
              <a:t> studie a komparace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665108"/>
            <a:ext cx="10402389" cy="413999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2000" b="1" dirty="0">
                <a:solidFill>
                  <a:srgbClr val="0000DC"/>
                </a:solidFill>
              </a:rPr>
              <a:t>3</a:t>
            </a:r>
            <a:r>
              <a:rPr lang="cs-CZ" sz="2200" b="1" dirty="0">
                <a:solidFill>
                  <a:srgbClr val="0000DC"/>
                </a:solidFill>
              </a:rPr>
              <a:t>. </a:t>
            </a:r>
            <a:r>
              <a:rPr lang="cs-CZ" sz="2200" u="sng" dirty="0"/>
              <a:t>komparace uvnitř případů</a:t>
            </a:r>
            <a:r>
              <a:rPr lang="cs-CZ" sz="2200" dirty="0"/>
              <a:t> (</a:t>
            </a:r>
            <a:r>
              <a:rPr lang="cs-CZ" sz="2200" i="1" dirty="0" err="1"/>
              <a:t>within</a:t>
            </a:r>
            <a:r>
              <a:rPr lang="cs-CZ" sz="2200" i="1" dirty="0"/>
              <a:t>-case</a:t>
            </a:r>
            <a:r>
              <a:rPr lang="cs-CZ" sz="2200" dirty="0"/>
              <a:t>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zkoumání případu „před“ a „po“ (</a:t>
            </a:r>
            <a:r>
              <a:rPr lang="cs-CZ" sz="2200" i="1" dirty="0" err="1"/>
              <a:t>cross-time</a:t>
            </a:r>
            <a:r>
              <a:rPr lang="cs-CZ" sz="2200" i="1" dirty="0"/>
              <a:t> </a:t>
            </a:r>
            <a:r>
              <a:rPr lang="cs-CZ" sz="2200" i="1" dirty="0" err="1"/>
              <a:t>comparison</a:t>
            </a:r>
            <a:r>
              <a:rPr lang="cs-CZ" sz="2200" dirty="0"/>
              <a:t>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rozdělení do dvou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podpřípadů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(umožňuje kontrolovat vliv kontextuálních proměnných) 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anebo zkoumání podjednotek mezi sebou</a:t>
            </a:r>
            <a:endParaRPr lang="cs-CZ" sz="2200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možné využít „prosté“ srovnání i komparativní metodu (zejména metoda rozdílu)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žádoucí souběžné využití komparativní případové studie (</a:t>
            </a:r>
            <a:r>
              <a:rPr lang="cs-CZ" sz="2200" i="1" dirty="0" err="1"/>
              <a:t>between</a:t>
            </a:r>
            <a:r>
              <a:rPr lang="cs-CZ" sz="2200" i="1" dirty="0"/>
              <a:t>-case, </a:t>
            </a:r>
            <a:r>
              <a:rPr lang="cs-CZ" sz="2200" i="1" dirty="0" err="1"/>
              <a:t>cross-space</a:t>
            </a:r>
            <a:r>
              <a:rPr lang="cs-CZ" sz="2200" i="1" dirty="0"/>
              <a:t> </a:t>
            </a:r>
            <a:r>
              <a:rPr lang="cs-CZ" sz="2200" i="1" dirty="0" err="1"/>
              <a:t>comparison</a:t>
            </a:r>
            <a:r>
              <a:rPr lang="cs-CZ" sz="2200" dirty="0"/>
              <a:t>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sz="2200" dirty="0"/>
              <a:t>v čase se může změnit více proměnných! (potenciálních NP nebo ZP)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vhodné doplnit metodou sledování procesu </a:t>
            </a:r>
            <a:endParaRPr lang="cs-CZ" sz="2200" dirty="0"/>
          </a:p>
          <a:p>
            <a:pPr marL="529200" indent="-457200">
              <a:spcAft>
                <a:spcPts val="300"/>
              </a:spcAft>
              <a:buFont typeface="+mj-lt"/>
              <a:buAutoNum type="arabicPeriod"/>
            </a:pPr>
            <a:endParaRPr lang="cs-CZ" dirty="0"/>
          </a:p>
          <a:p>
            <a:pPr>
              <a:spcAft>
                <a:spcPts val="300"/>
              </a:spcAft>
            </a:pPr>
            <a:endParaRPr lang="cs-CZ" dirty="0"/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391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4C64E-076D-C1FB-E71D-65E7E3593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3A9AF-4C72-2AC3-A0FD-2F2D96A2E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DB0C3-20AD-A001-0575-0FB17E8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37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Jednopřípadová</a:t>
            </a:r>
            <a:r>
              <a:rPr lang="cs-CZ" sz="3200" dirty="0"/>
              <a:t> studie: vytváření a testování teorie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3B1F8-DE9E-8F33-D2ED-5B2918BBF36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458789"/>
            <a:ext cx="9988996" cy="386795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Hlavní přístupy pro zpracování a interpretaci dat v případových studiích:</a:t>
            </a:r>
          </a:p>
          <a:p>
            <a:pPr marL="781200" lvl="1" indent="-457200">
              <a:lnSpc>
                <a:spcPct val="120000"/>
              </a:lnSpc>
              <a:spcBef>
                <a:spcPts val="24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200" b="1" dirty="0"/>
              <a:t>Metoda souhlasu </a:t>
            </a:r>
            <a:r>
              <a:rPr lang="cs-CZ" sz="2200" dirty="0"/>
              <a:t>(</a:t>
            </a:r>
            <a:r>
              <a:rPr lang="cs-CZ" sz="2200" i="1" dirty="0" err="1"/>
              <a:t>congruence</a:t>
            </a:r>
            <a:r>
              <a:rPr lang="cs-CZ" sz="2200" i="1" dirty="0"/>
              <a:t> </a:t>
            </a:r>
            <a:r>
              <a:rPr lang="cs-CZ" sz="2200" i="1" dirty="0" err="1"/>
              <a:t>method</a:t>
            </a:r>
            <a:r>
              <a:rPr lang="cs-CZ" sz="2200" dirty="0"/>
              <a:t>)</a:t>
            </a:r>
          </a:p>
          <a:p>
            <a:pPr marL="781200" lvl="1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200" b="1" dirty="0"/>
              <a:t>Sledování procesu </a:t>
            </a:r>
            <a:r>
              <a:rPr lang="cs-CZ" sz="2200" dirty="0"/>
              <a:t>(</a:t>
            </a:r>
            <a:r>
              <a:rPr lang="cs-CZ" sz="2200" i="1" dirty="0" err="1"/>
              <a:t>process-tracing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70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94C64E-076D-C1FB-E71D-65E7E3593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3A9AF-4C72-2AC3-A0FD-2F2D96A2ED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8DB0C3-20AD-A001-0575-0FB17E8D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37" y="378000"/>
            <a:ext cx="10753200" cy="451576"/>
          </a:xfrm>
        </p:spPr>
        <p:txBody>
          <a:bodyPr/>
          <a:lstStyle/>
          <a:p>
            <a:r>
              <a:rPr lang="cs-CZ" sz="3200" dirty="0"/>
              <a:t>(1) Metoda souhlasu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33B1F8-DE9E-8F33-D2ED-5B2918BBF36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3999" y="1458789"/>
            <a:ext cx="10289859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předpoklad: teorie postuluje vztah mezi hodnotami NP a ZP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deduktivní postup </a:t>
            </a:r>
            <a:r>
              <a:rPr lang="cs-CZ" sz="2200" dirty="0"/>
              <a:t>- na základě teorie předpověď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testování na případu, zda odpovídá očekávaným hodnotám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podle reálné hodnoty NP predikována hodnota ZP → ověření hodnoty ZP na případu</a:t>
            </a:r>
            <a:endParaRPr lang="cs-CZ" sz="22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b="1" dirty="0"/>
              <a:t>induktivní postup </a:t>
            </a:r>
            <a:r>
              <a:rPr lang="cs-CZ" sz="2200" dirty="0"/>
              <a:t>- nejdříve empirické pozorování (měření hodnot NP a ZP)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určení teorie, která nejlépe odpovídá sledovaným výsledkům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neřeší kauzální mechanismus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využití také v rámci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komparací uvnitř případů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-case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796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(2) 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753200" cy="4139998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definice: </a:t>
            </a:r>
            <a:r>
              <a:rPr lang="cs-CZ" sz="2200" dirty="0">
                <a:solidFill>
                  <a:srgbClr val="5AC8AF"/>
                </a:solidFill>
              </a:rPr>
              <a:t>„</a:t>
            </a:r>
            <a:r>
              <a:rPr lang="en-US" sz="2200" i="1" dirty="0">
                <a:solidFill>
                  <a:srgbClr val="5AC8AF"/>
                </a:solidFill>
              </a:rPr>
              <a:t>the systematic examination of diagnostic</a:t>
            </a:r>
            <a:r>
              <a:rPr lang="cs-CZ" sz="2200" i="1" dirty="0">
                <a:solidFill>
                  <a:srgbClr val="5AC8AF"/>
                </a:solidFill>
              </a:rPr>
              <a:t> </a:t>
            </a:r>
            <a:r>
              <a:rPr lang="en-US" sz="2200" i="1" dirty="0">
                <a:solidFill>
                  <a:srgbClr val="5AC8AF"/>
                </a:solidFill>
              </a:rPr>
              <a:t>evidence selected and analyzed in light of research</a:t>
            </a:r>
            <a:r>
              <a:rPr lang="cs-CZ" sz="2200" i="1" dirty="0">
                <a:solidFill>
                  <a:srgbClr val="5AC8AF"/>
                </a:solidFill>
              </a:rPr>
              <a:t> </a:t>
            </a:r>
            <a:r>
              <a:rPr lang="en-US" sz="2200" i="1" dirty="0">
                <a:solidFill>
                  <a:srgbClr val="5AC8AF"/>
                </a:solidFill>
              </a:rPr>
              <a:t>questions and hypotheses posed by the investigator</a:t>
            </a:r>
            <a:r>
              <a:rPr lang="cs-CZ" sz="2200" dirty="0">
                <a:solidFill>
                  <a:srgbClr val="5AC8AF"/>
                </a:solidFill>
              </a:rPr>
              <a:t>“</a:t>
            </a:r>
            <a:r>
              <a:rPr lang="cs-CZ" sz="2200" dirty="0"/>
              <a:t> (</a:t>
            </a:r>
            <a:r>
              <a:rPr lang="cs-CZ" sz="2200" dirty="0" err="1"/>
              <a:t>Collier</a:t>
            </a:r>
            <a:r>
              <a:rPr lang="cs-CZ" sz="2200" dirty="0"/>
              <a:t>, 2011)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metafora detektivního vyšetřování - cílem identifikovat </a:t>
            </a:r>
            <a:r>
              <a:rPr lang="cs-CZ" sz="2200" b="1" dirty="0"/>
              <a:t>kauzální mechanismus </a:t>
            </a:r>
            <a:r>
              <a:rPr lang="cs-CZ" sz="2200" dirty="0"/>
              <a:t>v případových studiích (</a:t>
            </a:r>
            <a:r>
              <a:rPr lang="cs-CZ" sz="2200" dirty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cs-CZ" sz="2200" dirty="0"/>
              <a:t> kauzální inference - X vede k Y)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cs-CZ" sz="2200" dirty="0"/>
              <a:t>2 základní typy - detailní vyprávění (narace) x </a:t>
            </a:r>
            <a:r>
              <a:rPr lang="cs-CZ" sz="2200" b="1" dirty="0"/>
              <a:t>analytické vysvětlení </a:t>
            </a:r>
            <a:r>
              <a:rPr lang="cs-CZ" sz="2200" dirty="0">
                <a:sym typeface="Symbol" panose="05050102010706020507" pitchFamily="18" charset="2"/>
              </a:rPr>
              <a:t></a:t>
            </a:r>
            <a:endParaRPr lang="cs-CZ" sz="2200" dirty="0"/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kauzální mechanismus jako forma hypotézy (X vede k Y skrze mezikroky A, B a C)</a:t>
            </a:r>
          </a:p>
          <a:p>
            <a:pPr lvl="1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hodnocení hypotéz prostřednictvím empirické evidence - </a:t>
            </a:r>
            <a:r>
              <a:rPr lang="cs-CZ" sz="2200" b="1" dirty="0"/>
              <a:t>nutný</a:t>
            </a:r>
            <a:r>
              <a:rPr lang="cs-CZ" sz="2200" dirty="0"/>
              <a:t> x </a:t>
            </a:r>
            <a:r>
              <a:rPr lang="cs-CZ" sz="2200" b="1" dirty="0"/>
              <a:t>postačující</a:t>
            </a:r>
            <a:r>
              <a:rPr lang="cs-CZ" sz="2200" dirty="0"/>
              <a:t> projev kauzálního mechanismu</a:t>
            </a:r>
          </a:p>
          <a:p>
            <a:pPr marL="72000" indent="0" algn="just">
              <a:lnSpc>
                <a:spcPct val="120000"/>
              </a:lnSpc>
              <a:spcAft>
                <a:spcPts val="3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039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/>
              <a:t>Případová studie a </a:t>
            </a:r>
            <a:r>
              <a:rPr lang="cs-CZ" sz="1200" dirty="0" err="1"/>
              <a:t>process-tracing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Sledování procesu (</a:t>
            </a:r>
            <a:r>
              <a:rPr lang="cs-CZ" sz="3200" dirty="0" err="1"/>
              <a:t>process-tracing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6200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Budování teorie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induktivní postup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absentuje konkrétní kauzální mechanismus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u="sng" dirty="0"/>
              <a:t>sběr dat</a:t>
            </a:r>
            <a:r>
              <a:rPr lang="cs-CZ" sz="2200" dirty="0"/>
              <a:t> o případu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hledání </a:t>
            </a:r>
            <a:r>
              <a:rPr lang="cs-CZ" sz="2200" u="sng" dirty="0">
                <a:latin typeface="Arial" panose="020B0604020202020204" pitchFamily="34" charset="0"/>
                <a:cs typeface="Arial" panose="020B0604020202020204" pitchFamily="34" charset="0"/>
              </a:rPr>
              <a:t>vysvětlení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jak uvažovaná příčina vedla ke sledovanému efektu, případně hledání příčin</a:t>
            </a:r>
            <a:endParaRPr lang="cs-CZ" sz="22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800BEE-AEFA-2AD6-4CA5-D61C0FB7C3CD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962003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Testování teorie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deduktivní postup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existující teoretické vysvětlení → operacionalizace kauzálního mechanismu → sběr dat - hledání důkazů k pozorovatelným projevům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0AB7098-B9B2-CC5F-D1A5-35F50F0B7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0977">
            <a:off x="4721603" y="4051295"/>
            <a:ext cx="1839091" cy="199914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DBA91E9-142C-4F3A-1611-ACBE37394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1105">
            <a:off x="3850931" y="1252269"/>
            <a:ext cx="1839091" cy="199914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EE82D93-BC75-0E9D-67C0-69A49FDC7B3E}"/>
              </a:ext>
            </a:extLst>
          </p:cNvPr>
          <p:cNvSpPr txBox="1"/>
          <p:nvPr/>
        </p:nvSpPr>
        <p:spPr>
          <a:xfrm>
            <a:off x="7127630" y="5270814"/>
            <a:ext cx="5064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000" dirty="0">
                <a:latin typeface="+mj-lt"/>
              </a:rPr>
              <a:t>V praxi kombinace také obou </a:t>
            </a:r>
            <a:r>
              <a:rPr lang="cs-CZ" sz="2000" b="1" dirty="0">
                <a:latin typeface="+mj-lt"/>
              </a:rPr>
              <a:t>(</a:t>
            </a:r>
            <a:r>
              <a:rPr lang="cs-CZ" sz="2000" b="1" dirty="0" err="1">
                <a:latin typeface="+mj-lt"/>
              </a:rPr>
              <a:t>Outcome</a:t>
            </a:r>
            <a:r>
              <a:rPr lang="cs-CZ" sz="2000" b="1" dirty="0">
                <a:latin typeface="+mj-lt"/>
              </a:rPr>
              <a:t> </a:t>
            </a:r>
            <a:r>
              <a:rPr lang="cs-CZ" sz="2000" b="1" dirty="0" err="1">
                <a:latin typeface="+mj-lt"/>
              </a:rPr>
              <a:t>explanation</a:t>
            </a:r>
            <a:r>
              <a:rPr lang="cs-CZ" sz="20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33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3512</TotalTime>
  <Words>1561</Words>
  <Application>Microsoft Office PowerPoint</Application>
  <PresentationFormat>Širokoúhlá obrazovka</PresentationFormat>
  <Paragraphs>200</Paragraphs>
  <Slides>23</Slides>
  <Notes>18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Symbol</vt:lpstr>
      <vt:lpstr>Tahoma</vt:lpstr>
      <vt:lpstr>Wingdings</vt:lpstr>
      <vt:lpstr>Wingdings 2</vt:lpstr>
      <vt:lpstr>Prezentace_MU_CZ</vt:lpstr>
      <vt:lpstr>Případová studie a process-tracing</vt:lpstr>
      <vt:lpstr>Struktura</vt:lpstr>
      <vt:lpstr>Jednopřípadové studie</vt:lpstr>
      <vt:lpstr>Jednopřípadové studie a komparace</vt:lpstr>
      <vt:lpstr>Jednopřípadové studie a komparace</vt:lpstr>
      <vt:lpstr>Jednopřípadová studie: vytváření a testování teorie</vt:lpstr>
      <vt:lpstr>(1) Metoda souhlasu</vt:lpstr>
      <vt:lpstr>(2) Sledování procesu (process-tracing)</vt:lpstr>
      <vt:lpstr>Sledování procesu (process-tracing)</vt:lpstr>
      <vt:lpstr>Sledování procesu (process-tracing)</vt:lpstr>
      <vt:lpstr>Sledování procesu (process-tracing)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Typy empirické evidence</vt:lpstr>
      <vt:lpstr>Příklad PT I</vt:lpstr>
      <vt:lpstr>Příklad PT II</vt:lpstr>
      <vt:lpstr>Příklad PT II</vt:lpstr>
      <vt:lpstr>Prezentace aplikace PowerPoint</vt:lpstr>
      <vt:lpstr>Sledování procesu (process-tracing)</vt:lpstr>
      <vt:lpstr>Co si zapamatovat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 </dc:title>
  <dc:creator>Divišová Vendula</dc:creator>
  <cp:lastModifiedBy>Vendula Divišová</cp:lastModifiedBy>
  <cp:revision>123</cp:revision>
  <cp:lastPrinted>1601-01-01T00:00:00Z</cp:lastPrinted>
  <dcterms:created xsi:type="dcterms:W3CDTF">2023-01-27T07:04:45Z</dcterms:created>
  <dcterms:modified xsi:type="dcterms:W3CDTF">2025-03-11T17:25:41Z</dcterms:modified>
</cp:coreProperties>
</file>