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353" r:id="rId3"/>
    <p:sldId id="360" r:id="rId4"/>
    <p:sldId id="356" r:id="rId5"/>
    <p:sldId id="352" r:id="rId6"/>
    <p:sldId id="357" r:id="rId7"/>
    <p:sldId id="358" r:id="rId8"/>
    <p:sldId id="359" r:id="rId9"/>
    <p:sldId id="361" r:id="rId10"/>
    <p:sldId id="363" r:id="rId11"/>
    <p:sldId id="362" r:id="rId12"/>
    <p:sldId id="354" r:id="rId13"/>
    <p:sldId id="364" r:id="rId14"/>
    <p:sldId id="365" r:id="rId15"/>
    <p:sldId id="366" r:id="rId16"/>
    <p:sldId id="368" r:id="rId17"/>
    <p:sldId id="367" r:id="rId18"/>
    <p:sldId id="370" r:id="rId19"/>
    <p:sldId id="369" r:id="rId20"/>
    <p:sldId id="371" r:id="rId21"/>
    <p:sldId id="372" r:id="rId22"/>
    <p:sldId id="373" r:id="rId23"/>
    <p:sldId id="342" r:id="rId24"/>
    <p:sldId id="351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007A53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8499" autoAdjust="0"/>
  </p:normalViewPr>
  <p:slideViewPr>
    <p:cSldViewPr snapToGrid="0">
      <p:cViewPr varScale="1">
        <p:scale>
          <a:sx n="56" d="100"/>
          <a:sy n="56" d="100"/>
        </p:scale>
        <p:origin x="108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A645E-68D8-4BDB-A5D2-4594F44B67E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41388A6-9393-4815-AD63-B4A1F47C66F0}">
      <dgm:prSet/>
      <dgm:spPr/>
      <dgm:t>
        <a:bodyPr/>
        <a:lstStyle/>
        <a:p>
          <a:r>
            <a:rPr lang="en-US"/>
            <a:t>Appleget, J. et al. (2020). The Craft of Wargaming: A Detailed Planning Guide for Defense Planner and Analysts. Annapolis: Naval Institute Press</a:t>
          </a:r>
        </a:p>
      </dgm:t>
    </dgm:pt>
    <dgm:pt modelId="{D54143AD-C013-4AD3-8878-FFBB551A2681}" type="parTrans" cxnId="{261F48B7-D38C-44DC-9140-D24E38273509}">
      <dgm:prSet/>
      <dgm:spPr/>
      <dgm:t>
        <a:bodyPr/>
        <a:lstStyle/>
        <a:p>
          <a:endParaRPr lang="en-US"/>
        </a:p>
      </dgm:t>
    </dgm:pt>
    <dgm:pt modelId="{19ECC945-3C2D-4C09-8F00-197ECCA8ED7F}" type="sibTrans" cxnId="{261F48B7-D38C-44DC-9140-D24E38273509}">
      <dgm:prSet/>
      <dgm:spPr/>
      <dgm:t>
        <a:bodyPr/>
        <a:lstStyle/>
        <a:p>
          <a:endParaRPr lang="en-US"/>
        </a:p>
      </dgm:t>
    </dgm:pt>
    <dgm:pt modelId="{2E5BFFB3-C1B4-43FB-BF08-663A777EDB1A}">
      <dgm:prSet/>
      <dgm:spPr/>
      <dgm:t>
        <a:bodyPr/>
        <a:lstStyle/>
        <a:p>
          <a:r>
            <a:rPr lang="en-US" dirty="0" err="1"/>
            <a:t>kapitoly</a:t>
          </a:r>
          <a:r>
            <a:rPr lang="en-US" dirty="0"/>
            <a:t> 3 (</a:t>
          </a:r>
          <a:r>
            <a:rPr lang="en-US" b="1" dirty="0"/>
            <a:t>Wargaming Characteristics</a:t>
          </a:r>
          <a:r>
            <a:rPr lang="en-US" dirty="0"/>
            <a:t>), 5 (</a:t>
          </a:r>
          <a:r>
            <a:rPr lang="en-US" b="1" dirty="0"/>
            <a:t>Analytic Wargaming Fundamentals</a:t>
          </a:r>
          <a:r>
            <a:rPr lang="en-US" dirty="0"/>
            <a:t>), 6 (</a:t>
          </a:r>
          <a:r>
            <a:rPr lang="en-US" b="1" dirty="0"/>
            <a:t>Initiate</a:t>
          </a:r>
          <a:r>
            <a:rPr lang="en-US" dirty="0"/>
            <a:t>), 7 (</a:t>
          </a:r>
          <a:r>
            <a:rPr lang="en-US" b="1" dirty="0"/>
            <a:t>Design</a:t>
          </a:r>
          <a:r>
            <a:rPr lang="en-US" dirty="0"/>
            <a:t>), 8 (</a:t>
          </a:r>
          <a:r>
            <a:rPr lang="en-US" b="1" dirty="0"/>
            <a:t>Development</a:t>
          </a:r>
          <a:r>
            <a:rPr lang="en-US" dirty="0"/>
            <a:t>), 9 (</a:t>
          </a:r>
          <a:r>
            <a:rPr lang="en-US" b="1" dirty="0"/>
            <a:t>Conduct</a:t>
          </a:r>
          <a:r>
            <a:rPr lang="en-US" dirty="0"/>
            <a:t>) a 10 (</a:t>
          </a:r>
          <a:r>
            <a:rPr lang="en-US" b="1" dirty="0"/>
            <a:t>Analysis</a:t>
          </a:r>
          <a:r>
            <a:rPr lang="en-US" dirty="0"/>
            <a:t>)</a:t>
          </a:r>
          <a:endParaRPr lang="cs-CZ" dirty="0"/>
        </a:p>
        <a:p>
          <a:r>
            <a:rPr lang="cs-CZ" dirty="0">
              <a:sym typeface="Wingdings" panose="05000000000000000000" pitchFamily="2" charset="2"/>
            </a:rPr>
            <a:t> Všechny jsou zahrnuty v této prezentaci.</a:t>
          </a:r>
          <a:endParaRPr lang="en-US" dirty="0"/>
        </a:p>
      </dgm:t>
    </dgm:pt>
    <dgm:pt modelId="{7B8EAD55-C3FD-4932-93AB-6F1DF1D50DBC}" type="parTrans" cxnId="{FA9A789E-3FCC-4087-BF61-55C545271323}">
      <dgm:prSet/>
      <dgm:spPr/>
      <dgm:t>
        <a:bodyPr/>
        <a:lstStyle/>
        <a:p>
          <a:endParaRPr lang="en-US"/>
        </a:p>
      </dgm:t>
    </dgm:pt>
    <dgm:pt modelId="{78A7C160-D4C2-47FB-B207-EE0D33FB2804}" type="sibTrans" cxnId="{FA9A789E-3FCC-4087-BF61-55C545271323}">
      <dgm:prSet/>
      <dgm:spPr/>
      <dgm:t>
        <a:bodyPr/>
        <a:lstStyle/>
        <a:p>
          <a:endParaRPr lang="en-US"/>
        </a:p>
      </dgm:t>
    </dgm:pt>
    <dgm:pt modelId="{A208BE04-1DC8-4A2A-8DF2-6DDC46A64982}" type="pres">
      <dgm:prSet presAssocID="{E53A645E-68D8-4BDB-A5D2-4594F44B67E8}" presName="root" presStyleCnt="0">
        <dgm:presLayoutVars>
          <dgm:dir/>
          <dgm:resizeHandles val="exact"/>
        </dgm:presLayoutVars>
      </dgm:prSet>
      <dgm:spPr/>
    </dgm:pt>
    <dgm:pt modelId="{69B4ECF4-18C2-4593-BC06-BA84EF373B4F}" type="pres">
      <dgm:prSet presAssocID="{B41388A6-9393-4815-AD63-B4A1F47C66F0}" presName="compNode" presStyleCnt="0"/>
      <dgm:spPr/>
    </dgm:pt>
    <dgm:pt modelId="{E6185048-EA8F-44DB-BDC4-AA035059982C}" type="pres">
      <dgm:prSet presAssocID="{B41388A6-9393-4815-AD63-B4A1F47C66F0}" presName="bgRect" presStyleLbl="bgShp" presStyleIdx="0" presStyleCnt="2"/>
      <dgm:spPr/>
    </dgm:pt>
    <dgm:pt modelId="{CD0CB6AF-D6F0-41D2-A410-D5DA9311EBB7}" type="pres">
      <dgm:prSet presAssocID="{B41388A6-9393-4815-AD63-B4A1F47C66F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ůzka"/>
        </a:ext>
      </dgm:extLst>
    </dgm:pt>
    <dgm:pt modelId="{CF46D78A-E09F-4D2C-851E-B226AFE54E6A}" type="pres">
      <dgm:prSet presAssocID="{B41388A6-9393-4815-AD63-B4A1F47C66F0}" presName="spaceRect" presStyleCnt="0"/>
      <dgm:spPr/>
    </dgm:pt>
    <dgm:pt modelId="{CB6CD12E-D2FA-4A2D-B08A-17400A7504F8}" type="pres">
      <dgm:prSet presAssocID="{B41388A6-9393-4815-AD63-B4A1F47C66F0}" presName="parTx" presStyleLbl="revTx" presStyleIdx="0" presStyleCnt="2">
        <dgm:presLayoutVars>
          <dgm:chMax val="0"/>
          <dgm:chPref val="0"/>
        </dgm:presLayoutVars>
      </dgm:prSet>
      <dgm:spPr/>
    </dgm:pt>
    <dgm:pt modelId="{7ADDA741-AAC7-41F0-B5C0-6F4AB7AA6F2F}" type="pres">
      <dgm:prSet presAssocID="{19ECC945-3C2D-4C09-8F00-197ECCA8ED7F}" presName="sibTrans" presStyleCnt="0"/>
      <dgm:spPr/>
    </dgm:pt>
    <dgm:pt modelId="{4391B545-60B9-4AFA-B526-2936FBC7F19E}" type="pres">
      <dgm:prSet presAssocID="{2E5BFFB3-C1B4-43FB-BF08-663A777EDB1A}" presName="compNode" presStyleCnt="0"/>
      <dgm:spPr/>
    </dgm:pt>
    <dgm:pt modelId="{A62DA78B-D887-499E-A9D5-2A781C7C6DCF}" type="pres">
      <dgm:prSet presAssocID="{2E5BFFB3-C1B4-43FB-BF08-663A777EDB1A}" presName="bgRect" presStyleLbl="bgShp" presStyleIdx="1" presStyleCnt="2"/>
      <dgm:spPr/>
    </dgm:pt>
    <dgm:pt modelId="{1061DB23-B9DB-4F42-ADFB-518B0505392A}" type="pres">
      <dgm:prSet presAssocID="{2E5BFFB3-C1B4-43FB-BF08-663A777EDB1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553531FD-6A91-4F2B-BC89-EC3521D631FB}" type="pres">
      <dgm:prSet presAssocID="{2E5BFFB3-C1B4-43FB-BF08-663A777EDB1A}" presName="spaceRect" presStyleCnt="0"/>
      <dgm:spPr/>
    </dgm:pt>
    <dgm:pt modelId="{6DB2B9F9-D8F1-4A0D-B178-CAB49C44D35E}" type="pres">
      <dgm:prSet presAssocID="{2E5BFFB3-C1B4-43FB-BF08-663A777EDB1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63B3E68-6B9E-4494-9806-9BEDCEC85B9E}" type="presOf" srcId="{B41388A6-9393-4815-AD63-B4A1F47C66F0}" destId="{CB6CD12E-D2FA-4A2D-B08A-17400A7504F8}" srcOrd="0" destOrd="0" presId="urn:microsoft.com/office/officeart/2018/2/layout/IconVerticalSolidList"/>
    <dgm:cxn modelId="{10702274-FFE0-4776-A204-05B3B65E97B1}" type="presOf" srcId="{2E5BFFB3-C1B4-43FB-BF08-663A777EDB1A}" destId="{6DB2B9F9-D8F1-4A0D-B178-CAB49C44D35E}" srcOrd="0" destOrd="0" presId="urn:microsoft.com/office/officeart/2018/2/layout/IconVerticalSolidList"/>
    <dgm:cxn modelId="{B69CC485-9959-40E6-BFE6-5F49F6131A13}" type="presOf" srcId="{E53A645E-68D8-4BDB-A5D2-4594F44B67E8}" destId="{A208BE04-1DC8-4A2A-8DF2-6DDC46A64982}" srcOrd="0" destOrd="0" presId="urn:microsoft.com/office/officeart/2018/2/layout/IconVerticalSolidList"/>
    <dgm:cxn modelId="{FA9A789E-3FCC-4087-BF61-55C545271323}" srcId="{E53A645E-68D8-4BDB-A5D2-4594F44B67E8}" destId="{2E5BFFB3-C1B4-43FB-BF08-663A777EDB1A}" srcOrd="1" destOrd="0" parTransId="{7B8EAD55-C3FD-4932-93AB-6F1DF1D50DBC}" sibTransId="{78A7C160-D4C2-47FB-B207-EE0D33FB2804}"/>
    <dgm:cxn modelId="{261F48B7-D38C-44DC-9140-D24E38273509}" srcId="{E53A645E-68D8-4BDB-A5D2-4594F44B67E8}" destId="{B41388A6-9393-4815-AD63-B4A1F47C66F0}" srcOrd="0" destOrd="0" parTransId="{D54143AD-C013-4AD3-8878-FFBB551A2681}" sibTransId="{19ECC945-3C2D-4C09-8F00-197ECCA8ED7F}"/>
    <dgm:cxn modelId="{648D71CA-D071-4520-AE45-FFDBDA17C387}" type="presParOf" srcId="{A208BE04-1DC8-4A2A-8DF2-6DDC46A64982}" destId="{69B4ECF4-18C2-4593-BC06-BA84EF373B4F}" srcOrd="0" destOrd="0" presId="urn:microsoft.com/office/officeart/2018/2/layout/IconVerticalSolidList"/>
    <dgm:cxn modelId="{70FDFF60-C59D-4936-AA59-B87766C9DF14}" type="presParOf" srcId="{69B4ECF4-18C2-4593-BC06-BA84EF373B4F}" destId="{E6185048-EA8F-44DB-BDC4-AA035059982C}" srcOrd="0" destOrd="0" presId="urn:microsoft.com/office/officeart/2018/2/layout/IconVerticalSolidList"/>
    <dgm:cxn modelId="{61630532-8540-4EAD-B0EF-10819180BE53}" type="presParOf" srcId="{69B4ECF4-18C2-4593-BC06-BA84EF373B4F}" destId="{CD0CB6AF-D6F0-41D2-A410-D5DA9311EBB7}" srcOrd="1" destOrd="0" presId="urn:microsoft.com/office/officeart/2018/2/layout/IconVerticalSolidList"/>
    <dgm:cxn modelId="{210B728D-AF80-4839-8BDC-A15C6FE572B6}" type="presParOf" srcId="{69B4ECF4-18C2-4593-BC06-BA84EF373B4F}" destId="{CF46D78A-E09F-4D2C-851E-B226AFE54E6A}" srcOrd="2" destOrd="0" presId="urn:microsoft.com/office/officeart/2018/2/layout/IconVerticalSolidList"/>
    <dgm:cxn modelId="{B36970E0-53A5-4580-8DCD-87CFE54F9392}" type="presParOf" srcId="{69B4ECF4-18C2-4593-BC06-BA84EF373B4F}" destId="{CB6CD12E-D2FA-4A2D-B08A-17400A7504F8}" srcOrd="3" destOrd="0" presId="urn:microsoft.com/office/officeart/2018/2/layout/IconVerticalSolidList"/>
    <dgm:cxn modelId="{3BD8D6AC-BD03-4566-81AB-002DC1EFF9AA}" type="presParOf" srcId="{A208BE04-1DC8-4A2A-8DF2-6DDC46A64982}" destId="{7ADDA741-AAC7-41F0-B5C0-6F4AB7AA6F2F}" srcOrd="1" destOrd="0" presId="urn:microsoft.com/office/officeart/2018/2/layout/IconVerticalSolidList"/>
    <dgm:cxn modelId="{6FDBF724-F9BB-4DBF-93A8-D3E2B61C33D0}" type="presParOf" srcId="{A208BE04-1DC8-4A2A-8DF2-6DDC46A64982}" destId="{4391B545-60B9-4AFA-B526-2936FBC7F19E}" srcOrd="2" destOrd="0" presId="urn:microsoft.com/office/officeart/2018/2/layout/IconVerticalSolidList"/>
    <dgm:cxn modelId="{EE90A22A-AF0D-4C9E-AC45-6308159E2602}" type="presParOf" srcId="{4391B545-60B9-4AFA-B526-2936FBC7F19E}" destId="{A62DA78B-D887-499E-A9D5-2A781C7C6DCF}" srcOrd="0" destOrd="0" presId="urn:microsoft.com/office/officeart/2018/2/layout/IconVerticalSolidList"/>
    <dgm:cxn modelId="{0579D372-D36D-4E0C-B3A0-CF0EDDFCBBB0}" type="presParOf" srcId="{4391B545-60B9-4AFA-B526-2936FBC7F19E}" destId="{1061DB23-B9DB-4F42-ADFB-518B0505392A}" srcOrd="1" destOrd="0" presId="urn:microsoft.com/office/officeart/2018/2/layout/IconVerticalSolidList"/>
    <dgm:cxn modelId="{7B9F8A44-85BC-45BA-95DB-314F1C212AC7}" type="presParOf" srcId="{4391B545-60B9-4AFA-B526-2936FBC7F19E}" destId="{553531FD-6A91-4F2B-BC89-EC3521D631FB}" srcOrd="2" destOrd="0" presId="urn:microsoft.com/office/officeart/2018/2/layout/IconVerticalSolidList"/>
    <dgm:cxn modelId="{818981FF-B4A8-4D2A-8A66-3ED1F36A6DDB}" type="presParOf" srcId="{4391B545-60B9-4AFA-B526-2936FBC7F19E}" destId="{6DB2B9F9-D8F1-4A0D-B178-CAB49C44D3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F10A-6755-4383-917E-26CEE6825AD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07C7CAE-0C7D-498C-82AF-8A2298A827E4}">
      <dgm:prSet/>
      <dgm:spPr/>
      <dgm:t>
        <a:bodyPr/>
        <a:lstStyle/>
        <a:p>
          <a:pPr>
            <a:defRPr cap="all"/>
          </a:pPr>
          <a:r>
            <a:rPr lang="cs-CZ" b="0" dirty="0" err="1"/>
            <a:t>Course</a:t>
          </a:r>
          <a:r>
            <a:rPr lang="cs-CZ" b="0" dirty="0"/>
            <a:t> </a:t>
          </a:r>
          <a:r>
            <a:rPr lang="cs-CZ" b="0" dirty="0" err="1"/>
            <a:t>of</a:t>
          </a:r>
          <a:r>
            <a:rPr lang="cs-CZ" b="0" dirty="0"/>
            <a:t> </a:t>
          </a:r>
          <a:r>
            <a:rPr lang="cs-CZ" b="0" dirty="0" err="1"/>
            <a:t>action</a:t>
          </a:r>
          <a:r>
            <a:rPr lang="cs-CZ" b="0" dirty="0"/>
            <a:t> </a:t>
          </a:r>
          <a:r>
            <a:rPr lang="cs-CZ" b="0" dirty="0" err="1"/>
            <a:t>wargaming</a:t>
          </a:r>
          <a:r>
            <a:rPr lang="cs-CZ" b="0" dirty="0"/>
            <a:t> (COA).</a:t>
          </a:r>
          <a:endParaRPr lang="en-US" dirty="0"/>
        </a:p>
      </dgm:t>
    </dgm:pt>
    <dgm:pt modelId="{B84D8DC1-71DE-4732-A9FD-79D7C3685DAF}" type="parTrans" cxnId="{B2262662-F782-4AF4-8D22-B1F27A30FB12}">
      <dgm:prSet/>
      <dgm:spPr/>
      <dgm:t>
        <a:bodyPr/>
        <a:lstStyle/>
        <a:p>
          <a:endParaRPr lang="en-US"/>
        </a:p>
      </dgm:t>
    </dgm:pt>
    <dgm:pt modelId="{738C26CC-B9DE-4BFE-B1AF-9180F89E5C94}" type="sibTrans" cxnId="{B2262662-F782-4AF4-8D22-B1F27A30FB12}">
      <dgm:prSet/>
      <dgm:spPr/>
      <dgm:t>
        <a:bodyPr/>
        <a:lstStyle/>
        <a:p>
          <a:endParaRPr lang="en-US"/>
        </a:p>
      </dgm:t>
    </dgm:pt>
    <dgm:pt modelId="{AEC4EBC4-AA21-4418-B01B-E09ED24BB24A}">
      <dgm:prSet/>
      <dgm:spPr/>
      <dgm:t>
        <a:bodyPr/>
        <a:lstStyle/>
        <a:p>
          <a:pPr>
            <a:defRPr cap="all"/>
          </a:pPr>
          <a:r>
            <a:rPr lang="cs-CZ" b="0"/>
            <a:t>Různé přístupy k designování.</a:t>
          </a:r>
          <a:endParaRPr lang="en-US"/>
        </a:p>
      </dgm:t>
    </dgm:pt>
    <dgm:pt modelId="{5C704044-ECDD-42D7-866F-724FA598219E}" type="parTrans" cxnId="{B568F26F-5E71-40BE-9A20-AD67498F9B3E}">
      <dgm:prSet/>
      <dgm:spPr/>
      <dgm:t>
        <a:bodyPr/>
        <a:lstStyle/>
        <a:p>
          <a:endParaRPr lang="en-US"/>
        </a:p>
      </dgm:t>
    </dgm:pt>
    <dgm:pt modelId="{ED285939-83F0-4607-A8A0-316125EA1699}" type="sibTrans" cxnId="{B568F26F-5E71-40BE-9A20-AD67498F9B3E}">
      <dgm:prSet/>
      <dgm:spPr/>
      <dgm:t>
        <a:bodyPr/>
        <a:lstStyle/>
        <a:p>
          <a:endParaRPr lang="en-US"/>
        </a:p>
      </dgm:t>
    </dgm:pt>
    <dgm:pt modelId="{42AC3CCC-0ED1-449B-B652-128A614AA091}">
      <dgm:prSet/>
      <dgm:spPr/>
      <dgm:t>
        <a:bodyPr/>
        <a:lstStyle/>
        <a:p>
          <a:pPr>
            <a:defRPr cap="all"/>
          </a:pPr>
          <a:r>
            <a:rPr lang="cs-CZ" b="0"/>
            <a:t>Doporučený blueprint od Appleget et al. (2020).</a:t>
          </a:r>
          <a:endParaRPr lang="en-US"/>
        </a:p>
      </dgm:t>
    </dgm:pt>
    <dgm:pt modelId="{04608B85-2E57-4FB1-B12A-21C7CB0651A9}" type="parTrans" cxnId="{C1910573-4C14-498F-89A9-9A47F0C20E06}">
      <dgm:prSet/>
      <dgm:spPr/>
      <dgm:t>
        <a:bodyPr/>
        <a:lstStyle/>
        <a:p>
          <a:endParaRPr lang="en-US"/>
        </a:p>
      </dgm:t>
    </dgm:pt>
    <dgm:pt modelId="{5FBDB730-5254-4F9E-AE49-4E91E5F327B5}" type="sibTrans" cxnId="{C1910573-4C14-498F-89A9-9A47F0C20E06}">
      <dgm:prSet/>
      <dgm:spPr/>
      <dgm:t>
        <a:bodyPr/>
        <a:lstStyle/>
        <a:p>
          <a:endParaRPr lang="en-US"/>
        </a:p>
      </dgm:t>
    </dgm:pt>
    <dgm:pt modelId="{61497347-0890-4352-89BA-914BBE9DB60C}" type="pres">
      <dgm:prSet presAssocID="{F356F10A-6755-4383-917E-26CEE6825AD7}" presName="root" presStyleCnt="0">
        <dgm:presLayoutVars>
          <dgm:dir/>
          <dgm:resizeHandles val="exact"/>
        </dgm:presLayoutVars>
      </dgm:prSet>
      <dgm:spPr/>
    </dgm:pt>
    <dgm:pt modelId="{78F64AD9-3B7B-4A87-B614-8746A193789E}" type="pres">
      <dgm:prSet presAssocID="{B07C7CAE-0C7D-498C-82AF-8A2298A827E4}" presName="compNode" presStyleCnt="0"/>
      <dgm:spPr/>
    </dgm:pt>
    <dgm:pt modelId="{D233B435-05A4-41F1-89D7-4F99CCDF103E}" type="pres">
      <dgm:prSet presAssocID="{B07C7CAE-0C7D-498C-82AF-8A2298A827E4}" presName="iconBgRect" presStyleLbl="bgShp" presStyleIdx="0" presStyleCnt="3"/>
      <dgm:spPr/>
    </dgm:pt>
    <dgm:pt modelId="{2042CE6E-FD92-4860-9484-817351530C55}" type="pres">
      <dgm:prSet presAssocID="{B07C7CAE-0C7D-498C-82AF-8A2298A827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4AC32BD2-21EA-4AFE-9F17-86F8482ECD9B}" type="pres">
      <dgm:prSet presAssocID="{B07C7CAE-0C7D-498C-82AF-8A2298A827E4}" presName="spaceRect" presStyleCnt="0"/>
      <dgm:spPr/>
    </dgm:pt>
    <dgm:pt modelId="{9B22F127-617E-45DD-91CA-3825D23F768F}" type="pres">
      <dgm:prSet presAssocID="{B07C7CAE-0C7D-498C-82AF-8A2298A827E4}" presName="textRect" presStyleLbl="revTx" presStyleIdx="0" presStyleCnt="3">
        <dgm:presLayoutVars>
          <dgm:chMax val="1"/>
          <dgm:chPref val="1"/>
        </dgm:presLayoutVars>
      </dgm:prSet>
      <dgm:spPr/>
    </dgm:pt>
    <dgm:pt modelId="{B6EB0EC8-D1BF-48F7-8258-635CB1A2179F}" type="pres">
      <dgm:prSet presAssocID="{738C26CC-B9DE-4BFE-B1AF-9180F89E5C94}" presName="sibTrans" presStyleCnt="0"/>
      <dgm:spPr/>
    </dgm:pt>
    <dgm:pt modelId="{5A31317F-56E0-45D3-A1FE-FD6B872C2225}" type="pres">
      <dgm:prSet presAssocID="{AEC4EBC4-AA21-4418-B01B-E09ED24BB24A}" presName="compNode" presStyleCnt="0"/>
      <dgm:spPr/>
    </dgm:pt>
    <dgm:pt modelId="{B0634410-E5DF-4755-A025-F32BB037B3AF}" type="pres">
      <dgm:prSet presAssocID="{AEC4EBC4-AA21-4418-B01B-E09ED24BB24A}" presName="iconBgRect" presStyleLbl="bgShp" presStyleIdx="1" presStyleCnt="3"/>
      <dgm:spPr/>
    </dgm:pt>
    <dgm:pt modelId="{23015E47-B777-4972-964A-5B964B0D4FA7}" type="pres">
      <dgm:prSet presAssocID="{AEC4EBC4-AA21-4418-B01B-E09ED24BB24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193F88CE-CEF6-43B6-AFBF-0B0153311D29}" type="pres">
      <dgm:prSet presAssocID="{AEC4EBC4-AA21-4418-B01B-E09ED24BB24A}" presName="spaceRect" presStyleCnt="0"/>
      <dgm:spPr/>
    </dgm:pt>
    <dgm:pt modelId="{292B5EC8-C9EC-4F41-98B9-0A65F3879A6B}" type="pres">
      <dgm:prSet presAssocID="{AEC4EBC4-AA21-4418-B01B-E09ED24BB24A}" presName="textRect" presStyleLbl="revTx" presStyleIdx="1" presStyleCnt="3">
        <dgm:presLayoutVars>
          <dgm:chMax val="1"/>
          <dgm:chPref val="1"/>
        </dgm:presLayoutVars>
      </dgm:prSet>
      <dgm:spPr/>
    </dgm:pt>
    <dgm:pt modelId="{0BD282A7-5365-44FE-BC7F-225231FF00E3}" type="pres">
      <dgm:prSet presAssocID="{ED285939-83F0-4607-A8A0-316125EA1699}" presName="sibTrans" presStyleCnt="0"/>
      <dgm:spPr/>
    </dgm:pt>
    <dgm:pt modelId="{85ED6A71-A353-4305-BCA8-0C6FC1450A2A}" type="pres">
      <dgm:prSet presAssocID="{42AC3CCC-0ED1-449B-B652-128A614AA091}" presName="compNode" presStyleCnt="0"/>
      <dgm:spPr/>
    </dgm:pt>
    <dgm:pt modelId="{A2C50EFE-93B4-45C4-9668-50BDD3C3B717}" type="pres">
      <dgm:prSet presAssocID="{42AC3CCC-0ED1-449B-B652-128A614AA091}" presName="iconBgRect" presStyleLbl="bgShp" presStyleIdx="2" presStyleCnt="3"/>
      <dgm:spPr/>
    </dgm:pt>
    <dgm:pt modelId="{2BD5D093-BBFC-4F3A-9386-CD2CAACD1288}" type="pres">
      <dgm:prSet presAssocID="{42AC3CCC-0ED1-449B-B652-128A614AA09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it"/>
        </a:ext>
      </dgm:extLst>
    </dgm:pt>
    <dgm:pt modelId="{A143B6C1-5612-4728-83F1-2BC5D9FD8B4A}" type="pres">
      <dgm:prSet presAssocID="{42AC3CCC-0ED1-449B-B652-128A614AA091}" presName="spaceRect" presStyleCnt="0"/>
      <dgm:spPr/>
    </dgm:pt>
    <dgm:pt modelId="{1F4DD1B1-CEC2-4F7F-BD31-222CF9926A7E}" type="pres">
      <dgm:prSet presAssocID="{42AC3CCC-0ED1-449B-B652-128A614AA09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2EE7236-4594-4D75-A37C-D472594ADDC9}" type="presOf" srcId="{B07C7CAE-0C7D-498C-82AF-8A2298A827E4}" destId="{9B22F127-617E-45DD-91CA-3825D23F768F}" srcOrd="0" destOrd="0" presId="urn:microsoft.com/office/officeart/2018/5/layout/IconCircleLabelList"/>
    <dgm:cxn modelId="{B2262662-F782-4AF4-8D22-B1F27A30FB12}" srcId="{F356F10A-6755-4383-917E-26CEE6825AD7}" destId="{B07C7CAE-0C7D-498C-82AF-8A2298A827E4}" srcOrd="0" destOrd="0" parTransId="{B84D8DC1-71DE-4732-A9FD-79D7C3685DAF}" sibTransId="{738C26CC-B9DE-4BFE-B1AF-9180F89E5C94}"/>
    <dgm:cxn modelId="{06CC0C4C-3915-4546-9B50-AF7A9A739D26}" type="presOf" srcId="{F356F10A-6755-4383-917E-26CEE6825AD7}" destId="{61497347-0890-4352-89BA-914BBE9DB60C}" srcOrd="0" destOrd="0" presId="urn:microsoft.com/office/officeart/2018/5/layout/IconCircleLabelList"/>
    <dgm:cxn modelId="{B568F26F-5E71-40BE-9A20-AD67498F9B3E}" srcId="{F356F10A-6755-4383-917E-26CEE6825AD7}" destId="{AEC4EBC4-AA21-4418-B01B-E09ED24BB24A}" srcOrd="1" destOrd="0" parTransId="{5C704044-ECDD-42D7-866F-724FA598219E}" sibTransId="{ED285939-83F0-4607-A8A0-316125EA1699}"/>
    <dgm:cxn modelId="{FDF2E571-B835-4187-A632-E559406DA2DC}" type="presOf" srcId="{AEC4EBC4-AA21-4418-B01B-E09ED24BB24A}" destId="{292B5EC8-C9EC-4F41-98B9-0A65F3879A6B}" srcOrd="0" destOrd="0" presId="urn:microsoft.com/office/officeart/2018/5/layout/IconCircleLabelList"/>
    <dgm:cxn modelId="{C1910573-4C14-498F-89A9-9A47F0C20E06}" srcId="{F356F10A-6755-4383-917E-26CEE6825AD7}" destId="{42AC3CCC-0ED1-449B-B652-128A614AA091}" srcOrd="2" destOrd="0" parTransId="{04608B85-2E57-4FB1-B12A-21C7CB0651A9}" sibTransId="{5FBDB730-5254-4F9E-AE49-4E91E5F327B5}"/>
    <dgm:cxn modelId="{08405DF8-4DDD-4AD2-B78A-21820444C39A}" type="presOf" srcId="{42AC3CCC-0ED1-449B-B652-128A614AA091}" destId="{1F4DD1B1-CEC2-4F7F-BD31-222CF9926A7E}" srcOrd="0" destOrd="0" presId="urn:microsoft.com/office/officeart/2018/5/layout/IconCircleLabelList"/>
    <dgm:cxn modelId="{BCE9747E-285F-466D-A63A-6C2A28B7EA67}" type="presParOf" srcId="{61497347-0890-4352-89BA-914BBE9DB60C}" destId="{78F64AD9-3B7B-4A87-B614-8746A193789E}" srcOrd="0" destOrd="0" presId="urn:microsoft.com/office/officeart/2018/5/layout/IconCircleLabelList"/>
    <dgm:cxn modelId="{C23950F5-9E8B-422B-8FEB-C27481FF062B}" type="presParOf" srcId="{78F64AD9-3B7B-4A87-B614-8746A193789E}" destId="{D233B435-05A4-41F1-89D7-4F99CCDF103E}" srcOrd="0" destOrd="0" presId="urn:microsoft.com/office/officeart/2018/5/layout/IconCircleLabelList"/>
    <dgm:cxn modelId="{8A581715-2167-4A22-91E6-A20ACD23AF75}" type="presParOf" srcId="{78F64AD9-3B7B-4A87-B614-8746A193789E}" destId="{2042CE6E-FD92-4860-9484-817351530C55}" srcOrd="1" destOrd="0" presId="urn:microsoft.com/office/officeart/2018/5/layout/IconCircleLabelList"/>
    <dgm:cxn modelId="{24D721FF-3356-4F74-9184-023B945B137A}" type="presParOf" srcId="{78F64AD9-3B7B-4A87-B614-8746A193789E}" destId="{4AC32BD2-21EA-4AFE-9F17-86F8482ECD9B}" srcOrd="2" destOrd="0" presId="urn:microsoft.com/office/officeart/2018/5/layout/IconCircleLabelList"/>
    <dgm:cxn modelId="{845B9E16-74BB-4DC8-9E2E-FAC4E8653903}" type="presParOf" srcId="{78F64AD9-3B7B-4A87-B614-8746A193789E}" destId="{9B22F127-617E-45DD-91CA-3825D23F768F}" srcOrd="3" destOrd="0" presId="urn:microsoft.com/office/officeart/2018/5/layout/IconCircleLabelList"/>
    <dgm:cxn modelId="{C00AAB7B-C535-4D29-8771-0B4899A872B4}" type="presParOf" srcId="{61497347-0890-4352-89BA-914BBE9DB60C}" destId="{B6EB0EC8-D1BF-48F7-8258-635CB1A2179F}" srcOrd="1" destOrd="0" presId="urn:microsoft.com/office/officeart/2018/5/layout/IconCircleLabelList"/>
    <dgm:cxn modelId="{6AC38DF0-1528-4314-A96E-C71FF1C194A6}" type="presParOf" srcId="{61497347-0890-4352-89BA-914BBE9DB60C}" destId="{5A31317F-56E0-45D3-A1FE-FD6B872C2225}" srcOrd="2" destOrd="0" presId="urn:microsoft.com/office/officeart/2018/5/layout/IconCircleLabelList"/>
    <dgm:cxn modelId="{04EE17AA-7F93-4693-88FD-A70CB8D82F9C}" type="presParOf" srcId="{5A31317F-56E0-45D3-A1FE-FD6B872C2225}" destId="{B0634410-E5DF-4755-A025-F32BB037B3AF}" srcOrd="0" destOrd="0" presId="urn:microsoft.com/office/officeart/2018/5/layout/IconCircleLabelList"/>
    <dgm:cxn modelId="{0E61FFA8-0430-4F56-A53A-FF0D83B53063}" type="presParOf" srcId="{5A31317F-56E0-45D3-A1FE-FD6B872C2225}" destId="{23015E47-B777-4972-964A-5B964B0D4FA7}" srcOrd="1" destOrd="0" presId="urn:microsoft.com/office/officeart/2018/5/layout/IconCircleLabelList"/>
    <dgm:cxn modelId="{24627255-CDF9-434A-8C4F-C94F3BEFF991}" type="presParOf" srcId="{5A31317F-56E0-45D3-A1FE-FD6B872C2225}" destId="{193F88CE-CEF6-43B6-AFBF-0B0153311D29}" srcOrd="2" destOrd="0" presId="urn:microsoft.com/office/officeart/2018/5/layout/IconCircleLabelList"/>
    <dgm:cxn modelId="{FB3EEB03-D186-44FC-94D0-535AA1990049}" type="presParOf" srcId="{5A31317F-56E0-45D3-A1FE-FD6B872C2225}" destId="{292B5EC8-C9EC-4F41-98B9-0A65F3879A6B}" srcOrd="3" destOrd="0" presId="urn:microsoft.com/office/officeart/2018/5/layout/IconCircleLabelList"/>
    <dgm:cxn modelId="{ABC7F3EC-7247-44EB-ACF5-D7016EA6CA95}" type="presParOf" srcId="{61497347-0890-4352-89BA-914BBE9DB60C}" destId="{0BD282A7-5365-44FE-BC7F-225231FF00E3}" srcOrd="3" destOrd="0" presId="urn:microsoft.com/office/officeart/2018/5/layout/IconCircleLabelList"/>
    <dgm:cxn modelId="{0010043C-EC94-49C5-B09A-03B7E7D34DBA}" type="presParOf" srcId="{61497347-0890-4352-89BA-914BBE9DB60C}" destId="{85ED6A71-A353-4305-BCA8-0C6FC1450A2A}" srcOrd="4" destOrd="0" presId="urn:microsoft.com/office/officeart/2018/5/layout/IconCircleLabelList"/>
    <dgm:cxn modelId="{5090374B-BF7B-4F84-B734-E16A1FDE7C11}" type="presParOf" srcId="{85ED6A71-A353-4305-BCA8-0C6FC1450A2A}" destId="{A2C50EFE-93B4-45C4-9668-50BDD3C3B717}" srcOrd="0" destOrd="0" presId="urn:microsoft.com/office/officeart/2018/5/layout/IconCircleLabelList"/>
    <dgm:cxn modelId="{98236198-3D15-4B6D-92F9-B5CB7667929F}" type="presParOf" srcId="{85ED6A71-A353-4305-BCA8-0C6FC1450A2A}" destId="{2BD5D093-BBFC-4F3A-9386-CD2CAACD1288}" srcOrd="1" destOrd="0" presId="urn:microsoft.com/office/officeart/2018/5/layout/IconCircleLabelList"/>
    <dgm:cxn modelId="{857832FD-F28E-48AC-BC8F-EA2A4408378A}" type="presParOf" srcId="{85ED6A71-A353-4305-BCA8-0C6FC1450A2A}" destId="{A143B6C1-5612-4728-83F1-2BC5D9FD8B4A}" srcOrd="2" destOrd="0" presId="urn:microsoft.com/office/officeart/2018/5/layout/IconCircleLabelList"/>
    <dgm:cxn modelId="{F47264C3-C357-44C3-8BD8-852404F30E4A}" type="presParOf" srcId="{85ED6A71-A353-4305-BCA8-0C6FC1450A2A}" destId="{1F4DD1B1-CEC2-4F7F-BD31-222CF9926A7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E815B-4F5B-4869-A89B-95E2B665E84E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35BC45-1E07-4F64-9E01-27EA5F294FD6}">
      <dgm:prSet/>
      <dgm:spPr/>
      <dgm:t>
        <a:bodyPr/>
        <a:lstStyle/>
        <a:p>
          <a:r>
            <a:rPr lang="cs-CZ" b="0"/>
            <a:t>Příště: Dokončení designování válečných her.</a:t>
          </a:r>
          <a:endParaRPr lang="en-US"/>
        </a:p>
      </dgm:t>
    </dgm:pt>
    <dgm:pt modelId="{F1514CED-BBCF-4387-860A-9AD7F048E2EF}" type="parTrans" cxnId="{B0179643-116C-4A27-9512-E0351200868F}">
      <dgm:prSet/>
      <dgm:spPr/>
      <dgm:t>
        <a:bodyPr/>
        <a:lstStyle/>
        <a:p>
          <a:endParaRPr lang="en-US"/>
        </a:p>
      </dgm:t>
    </dgm:pt>
    <dgm:pt modelId="{2946B9E1-8EEA-40F6-A8D6-DE4CF39DA97F}" type="sibTrans" cxnId="{B0179643-116C-4A27-9512-E0351200868F}">
      <dgm:prSet/>
      <dgm:spPr/>
      <dgm:t>
        <a:bodyPr/>
        <a:lstStyle/>
        <a:p>
          <a:endParaRPr lang="en-US"/>
        </a:p>
      </dgm:t>
    </dgm:pt>
    <dgm:pt modelId="{79D4C734-40DE-4A42-B636-C8BBD43DF4FE}">
      <dgm:prSet/>
      <dgm:spPr/>
      <dgm:t>
        <a:bodyPr/>
        <a:lstStyle/>
        <a:p>
          <a:r>
            <a:rPr lang="cs-CZ" b="0" dirty="0"/>
            <a:t>Pozor! 18. 3. odevzdat návrh výzkumu </a:t>
          </a:r>
          <a:endParaRPr lang="en-US" dirty="0"/>
        </a:p>
      </dgm:t>
    </dgm:pt>
    <dgm:pt modelId="{2266E1E9-B318-40BF-94F3-FC13B976739B}" type="parTrans" cxnId="{B4008E8A-F629-48B1-B333-5AD7C398C1FE}">
      <dgm:prSet/>
      <dgm:spPr/>
      <dgm:t>
        <a:bodyPr/>
        <a:lstStyle/>
        <a:p>
          <a:endParaRPr lang="en-US"/>
        </a:p>
      </dgm:t>
    </dgm:pt>
    <dgm:pt modelId="{505AB4FB-9808-49AA-8BD4-BE925673DB33}" type="sibTrans" cxnId="{B4008E8A-F629-48B1-B333-5AD7C398C1FE}">
      <dgm:prSet/>
      <dgm:spPr/>
      <dgm:t>
        <a:bodyPr/>
        <a:lstStyle/>
        <a:p>
          <a:endParaRPr lang="en-US"/>
        </a:p>
      </dgm:t>
    </dgm:pt>
    <dgm:pt modelId="{C22CA457-0724-4FEC-BC2F-972A4AE3552A}" type="pres">
      <dgm:prSet presAssocID="{CBFE815B-4F5B-4869-A89B-95E2B665E8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5B5826-CF9F-4573-8162-2ABE8E0C720A}" type="pres">
      <dgm:prSet presAssocID="{2735BC45-1E07-4F64-9E01-27EA5F294FD6}" presName="hierRoot1" presStyleCnt="0"/>
      <dgm:spPr/>
    </dgm:pt>
    <dgm:pt modelId="{E4A47051-D67F-482F-9843-CD09B2ACDE70}" type="pres">
      <dgm:prSet presAssocID="{2735BC45-1E07-4F64-9E01-27EA5F294FD6}" presName="composite" presStyleCnt="0"/>
      <dgm:spPr/>
    </dgm:pt>
    <dgm:pt modelId="{3AA0C14B-C167-48F0-9DBE-2AF936552437}" type="pres">
      <dgm:prSet presAssocID="{2735BC45-1E07-4F64-9E01-27EA5F294FD6}" presName="background" presStyleLbl="node0" presStyleIdx="0" presStyleCnt="2"/>
      <dgm:spPr/>
    </dgm:pt>
    <dgm:pt modelId="{87C94CA1-6125-4BEB-B987-D2A0E746E22F}" type="pres">
      <dgm:prSet presAssocID="{2735BC45-1E07-4F64-9E01-27EA5F294FD6}" presName="text" presStyleLbl="fgAcc0" presStyleIdx="0" presStyleCnt="2">
        <dgm:presLayoutVars>
          <dgm:chPref val="3"/>
        </dgm:presLayoutVars>
      </dgm:prSet>
      <dgm:spPr/>
    </dgm:pt>
    <dgm:pt modelId="{9D4D1C0D-8D4C-44B0-AC42-292FBF86FAEB}" type="pres">
      <dgm:prSet presAssocID="{2735BC45-1E07-4F64-9E01-27EA5F294FD6}" presName="hierChild2" presStyleCnt="0"/>
      <dgm:spPr/>
    </dgm:pt>
    <dgm:pt modelId="{1D33A8F2-42ED-4F4E-A088-BC44A7B412D9}" type="pres">
      <dgm:prSet presAssocID="{79D4C734-40DE-4A42-B636-C8BBD43DF4FE}" presName="hierRoot1" presStyleCnt="0"/>
      <dgm:spPr/>
    </dgm:pt>
    <dgm:pt modelId="{534043AC-6A3E-4652-82F0-AECB3241D3E7}" type="pres">
      <dgm:prSet presAssocID="{79D4C734-40DE-4A42-B636-C8BBD43DF4FE}" presName="composite" presStyleCnt="0"/>
      <dgm:spPr/>
    </dgm:pt>
    <dgm:pt modelId="{C3144F2D-9E73-4A3A-B15F-5568B4139880}" type="pres">
      <dgm:prSet presAssocID="{79D4C734-40DE-4A42-B636-C8BBD43DF4FE}" presName="background" presStyleLbl="node0" presStyleIdx="1" presStyleCnt="2"/>
      <dgm:spPr/>
    </dgm:pt>
    <dgm:pt modelId="{627CEE97-FCCC-43CD-B1F6-4794061754D9}" type="pres">
      <dgm:prSet presAssocID="{79D4C734-40DE-4A42-B636-C8BBD43DF4FE}" presName="text" presStyleLbl="fgAcc0" presStyleIdx="1" presStyleCnt="2">
        <dgm:presLayoutVars>
          <dgm:chPref val="3"/>
        </dgm:presLayoutVars>
      </dgm:prSet>
      <dgm:spPr/>
    </dgm:pt>
    <dgm:pt modelId="{73BDD153-9BBA-4063-9CAE-0BC6909ACF35}" type="pres">
      <dgm:prSet presAssocID="{79D4C734-40DE-4A42-B636-C8BBD43DF4FE}" presName="hierChild2" presStyleCnt="0"/>
      <dgm:spPr/>
    </dgm:pt>
  </dgm:ptLst>
  <dgm:cxnLst>
    <dgm:cxn modelId="{419F3128-8E03-451D-BBB1-08546A418F93}" type="presOf" srcId="{2735BC45-1E07-4F64-9E01-27EA5F294FD6}" destId="{87C94CA1-6125-4BEB-B987-D2A0E746E22F}" srcOrd="0" destOrd="0" presId="urn:microsoft.com/office/officeart/2005/8/layout/hierarchy1"/>
    <dgm:cxn modelId="{B0179643-116C-4A27-9512-E0351200868F}" srcId="{CBFE815B-4F5B-4869-A89B-95E2B665E84E}" destId="{2735BC45-1E07-4F64-9E01-27EA5F294FD6}" srcOrd="0" destOrd="0" parTransId="{F1514CED-BBCF-4387-860A-9AD7F048E2EF}" sibTransId="{2946B9E1-8EEA-40F6-A8D6-DE4CF39DA97F}"/>
    <dgm:cxn modelId="{E2C1C944-962D-42CF-A000-CACFED08BBF0}" type="presOf" srcId="{CBFE815B-4F5B-4869-A89B-95E2B665E84E}" destId="{C22CA457-0724-4FEC-BC2F-972A4AE3552A}" srcOrd="0" destOrd="0" presId="urn:microsoft.com/office/officeart/2005/8/layout/hierarchy1"/>
    <dgm:cxn modelId="{B4008E8A-F629-48B1-B333-5AD7C398C1FE}" srcId="{CBFE815B-4F5B-4869-A89B-95E2B665E84E}" destId="{79D4C734-40DE-4A42-B636-C8BBD43DF4FE}" srcOrd="1" destOrd="0" parTransId="{2266E1E9-B318-40BF-94F3-FC13B976739B}" sibTransId="{505AB4FB-9808-49AA-8BD4-BE925673DB33}"/>
    <dgm:cxn modelId="{120F53D3-18E3-4708-B38B-52297665ABEF}" type="presOf" srcId="{79D4C734-40DE-4A42-B636-C8BBD43DF4FE}" destId="{627CEE97-FCCC-43CD-B1F6-4794061754D9}" srcOrd="0" destOrd="0" presId="urn:microsoft.com/office/officeart/2005/8/layout/hierarchy1"/>
    <dgm:cxn modelId="{4AA2FDE8-D873-4AD8-BF92-5914C45DBC5E}" type="presParOf" srcId="{C22CA457-0724-4FEC-BC2F-972A4AE3552A}" destId="{8E5B5826-CF9F-4573-8162-2ABE8E0C720A}" srcOrd="0" destOrd="0" presId="urn:microsoft.com/office/officeart/2005/8/layout/hierarchy1"/>
    <dgm:cxn modelId="{4C220DEF-AEB5-4F36-BD83-BC1B580BF92F}" type="presParOf" srcId="{8E5B5826-CF9F-4573-8162-2ABE8E0C720A}" destId="{E4A47051-D67F-482F-9843-CD09B2ACDE70}" srcOrd="0" destOrd="0" presId="urn:microsoft.com/office/officeart/2005/8/layout/hierarchy1"/>
    <dgm:cxn modelId="{230F7C86-2CE9-4B60-BD11-EC64EA9689D4}" type="presParOf" srcId="{E4A47051-D67F-482F-9843-CD09B2ACDE70}" destId="{3AA0C14B-C167-48F0-9DBE-2AF936552437}" srcOrd="0" destOrd="0" presId="urn:microsoft.com/office/officeart/2005/8/layout/hierarchy1"/>
    <dgm:cxn modelId="{0A9885AC-4048-4ACB-91FF-C016A45AB6BA}" type="presParOf" srcId="{E4A47051-D67F-482F-9843-CD09B2ACDE70}" destId="{87C94CA1-6125-4BEB-B987-D2A0E746E22F}" srcOrd="1" destOrd="0" presId="urn:microsoft.com/office/officeart/2005/8/layout/hierarchy1"/>
    <dgm:cxn modelId="{87FA625D-224A-45C4-967F-554DD18C7CF2}" type="presParOf" srcId="{8E5B5826-CF9F-4573-8162-2ABE8E0C720A}" destId="{9D4D1C0D-8D4C-44B0-AC42-292FBF86FAEB}" srcOrd="1" destOrd="0" presId="urn:microsoft.com/office/officeart/2005/8/layout/hierarchy1"/>
    <dgm:cxn modelId="{8BCEC46E-6618-4440-BF83-178353A47535}" type="presParOf" srcId="{C22CA457-0724-4FEC-BC2F-972A4AE3552A}" destId="{1D33A8F2-42ED-4F4E-A088-BC44A7B412D9}" srcOrd="1" destOrd="0" presId="urn:microsoft.com/office/officeart/2005/8/layout/hierarchy1"/>
    <dgm:cxn modelId="{EA4399F1-C328-4342-ACA8-B7A8C9272195}" type="presParOf" srcId="{1D33A8F2-42ED-4F4E-A088-BC44A7B412D9}" destId="{534043AC-6A3E-4652-82F0-AECB3241D3E7}" srcOrd="0" destOrd="0" presId="urn:microsoft.com/office/officeart/2005/8/layout/hierarchy1"/>
    <dgm:cxn modelId="{DA53DBBF-F4CD-40C0-9759-EF2AECC7D513}" type="presParOf" srcId="{534043AC-6A3E-4652-82F0-AECB3241D3E7}" destId="{C3144F2D-9E73-4A3A-B15F-5568B4139880}" srcOrd="0" destOrd="0" presId="urn:microsoft.com/office/officeart/2005/8/layout/hierarchy1"/>
    <dgm:cxn modelId="{2110DB33-AAB6-4BFC-863E-5100FE3C8888}" type="presParOf" srcId="{534043AC-6A3E-4652-82F0-AECB3241D3E7}" destId="{627CEE97-FCCC-43CD-B1F6-4794061754D9}" srcOrd="1" destOrd="0" presId="urn:microsoft.com/office/officeart/2005/8/layout/hierarchy1"/>
    <dgm:cxn modelId="{6FDB40AA-0877-4C91-BAE1-2E86B2433266}" type="presParOf" srcId="{1D33A8F2-42ED-4F4E-A088-BC44A7B412D9}" destId="{73BDD153-9BBA-4063-9CAE-0BC6909ACF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85048-EA8F-44DB-BDC4-AA035059982C}">
      <dsp:nvSpPr>
        <dsp:cNvPr id="0" name=""/>
        <dsp:cNvSpPr/>
      </dsp:nvSpPr>
      <dsp:spPr>
        <a:xfrm>
          <a:off x="0" y="672749"/>
          <a:ext cx="10753200" cy="12419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CB6AF-D6F0-41D2-A410-D5DA9311EBB7}">
      <dsp:nvSpPr>
        <dsp:cNvPr id="0" name=""/>
        <dsp:cNvSpPr/>
      </dsp:nvSpPr>
      <dsp:spPr>
        <a:xfrm>
          <a:off x="375704" y="952199"/>
          <a:ext cx="683099" cy="683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CD12E-D2FA-4A2D-B08A-17400A7504F8}">
      <dsp:nvSpPr>
        <dsp:cNvPr id="0" name=""/>
        <dsp:cNvSpPr/>
      </dsp:nvSpPr>
      <dsp:spPr>
        <a:xfrm>
          <a:off x="1434509" y="672749"/>
          <a:ext cx="9318690" cy="12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31445" rIns="131445" bIns="1314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Appleget, J. et al. (2020). The Craft of Wargaming: A Detailed Planning Guide for Defense Planner and Analysts. Annapolis: Naval Institute Press</a:t>
          </a:r>
        </a:p>
      </dsp:txBody>
      <dsp:txXfrm>
        <a:off x="1434509" y="672749"/>
        <a:ext cx="9318690" cy="1241999"/>
      </dsp:txXfrm>
    </dsp:sp>
    <dsp:sp modelId="{A62DA78B-D887-499E-A9D5-2A781C7C6DCF}">
      <dsp:nvSpPr>
        <dsp:cNvPr id="0" name=""/>
        <dsp:cNvSpPr/>
      </dsp:nvSpPr>
      <dsp:spPr>
        <a:xfrm>
          <a:off x="0" y="2225248"/>
          <a:ext cx="10753200" cy="12419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1DB23-B9DB-4F42-ADFB-518B0505392A}">
      <dsp:nvSpPr>
        <dsp:cNvPr id="0" name=""/>
        <dsp:cNvSpPr/>
      </dsp:nvSpPr>
      <dsp:spPr>
        <a:xfrm>
          <a:off x="375704" y="2504698"/>
          <a:ext cx="683099" cy="683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2B9F9-D8F1-4A0D-B178-CAB49C44D35E}">
      <dsp:nvSpPr>
        <dsp:cNvPr id="0" name=""/>
        <dsp:cNvSpPr/>
      </dsp:nvSpPr>
      <dsp:spPr>
        <a:xfrm>
          <a:off x="1434509" y="2225248"/>
          <a:ext cx="9318690" cy="12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31445" rIns="131445" bIns="1314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kapitoly</a:t>
          </a:r>
          <a:r>
            <a:rPr lang="en-US" sz="1900" kern="1200" dirty="0"/>
            <a:t> 3 (</a:t>
          </a:r>
          <a:r>
            <a:rPr lang="en-US" sz="1900" b="1" kern="1200" dirty="0"/>
            <a:t>Wargaming Characteristics</a:t>
          </a:r>
          <a:r>
            <a:rPr lang="en-US" sz="1900" kern="1200" dirty="0"/>
            <a:t>), 5 (</a:t>
          </a:r>
          <a:r>
            <a:rPr lang="en-US" sz="1900" b="1" kern="1200" dirty="0"/>
            <a:t>Analytic Wargaming Fundamentals</a:t>
          </a:r>
          <a:r>
            <a:rPr lang="en-US" sz="1900" kern="1200" dirty="0"/>
            <a:t>), 6 (</a:t>
          </a:r>
          <a:r>
            <a:rPr lang="en-US" sz="1900" b="1" kern="1200" dirty="0"/>
            <a:t>Initiate</a:t>
          </a:r>
          <a:r>
            <a:rPr lang="en-US" sz="1900" kern="1200" dirty="0"/>
            <a:t>), 7 (</a:t>
          </a:r>
          <a:r>
            <a:rPr lang="en-US" sz="1900" b="1" kern="1200" dirty="0"/>
            <a:t>Design</a:t>
          </a:r>
          <a:r>
            <a:rPr lang="en-US" sz="1900" kern="1200" dirty="0"/>
            <a:t>), 8 (</a:t>
          </a:r>
          <a:r>
            <a:rPr lang="en-US" sz="1900" b="1" kern="1200" dirty="0"/>
            <a:t>Development</a:t>
          </a:r>
          <a:r>
            <a:rPr lang="en-US" sz="1900" kern="1200" dirty="0"/>
            <a:t>), 9 (</a:t>
          </a:r>
          <a:r>
            <a:rPr lang="en-US" sz="1900" b="1" kern="1200" dirty="0"/>
            <a:t>Conduct</a:t>
          </a:r>
          <a:r>
            <a:rPr lang="en-US" sz="1900" kern="1200" dirty="0"/>
            <a:t>) a 10 (</a:t>
          </a:r>
          <a:r>
            <a:rPr lang="en-US" sz="1900" b="1" kern="1200" dirty="0"/>
            <a:t>Analysis</a:t>
          </a:r>
          <a:r>
            <a:rPr lang="en-US" sz="1900" kern="1200" dirty="0"/>
            <a:t>)</a:t>
          </a:r>
          <a:endParaRPr lang="cs-CZ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sym typeface="Wingdings" panose="05000000000000000000" pitchFamily="2" charset="2"/>
            </a:rPr>
            <a:t> Všechny jsou zahrnuty v této prezentaci.</a:t>
          </a:r>
          <a:endParaRPr lang="en-US" sz="1900" kern="1200" dirty="0"/>
        </a:p>
      </dsp:txBody>
      <dsp:txXfrm>
        <a:off x="1434509" y="2225248"/>
        <a:ext cx="9318690" cy="1241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3B435-05A4-41F1-89D7-4F99CCDF103E}">
      <dsp:nvSpPr>
        <dsp:cNvPr id="0" name=""/>
        <dsp:cNvSpPr/>
      </dsp:nvSpPr>
      <dsp:spPr>
        <a:xfrm>
          <a:off x="631349" y="427498"/>
          <a:ext cx="1955812" cy="1955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2CE6E-FD92-4860-9484-817351530C55}">
      <dsp:nvSpPr>
        <dsp:cNvPr id="0" name=""/>
        <dsp:cNvSpPr/>
      </dsp:nvSpPr>
      <dsp:spPr>
        <a:xfrm>
          <a:off x="1048162" y="844311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2F127-617E-45DD-91CA-3825D23F768F}">
      <dsp:nvSpPr>
        <dsp:cNvPr id="0" name=""/>
        <dsp:cNvSpPr/>
      </dsp:nvSpPr>
      <dsp:spPr>
        <a:xfrm>
          <a:off x="6131" y="299249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800" b="0" kern="1200" dirty="0" err="1"/>
            <a:t>Course</a:t>
          </a:r>
          <a:r>
            <a:rPr lang="cs-CZ" sz="1800" b="0" kern="1200" dirty="0"/>
            <a:t> </a:t>
          </a:r>
          <a:r>
            <a:rPr lang="cs-CZ" sz="1800" b="0" kern="1200" dirty="0" err="1"/>
            <a:t>of</a:t>
          </a:r>
          <a:r>
            <a:rPr lang="cs-CZ" sz="1800" b="0" kern="1200" dirty="0"/>
            <a:t> </a:t>
          </a:r>
          <a:r>
            <a:rPr lang="cs-CZ" sz="1800" b="0" kern="1200" dirty="0" err="1"/>
            <a:t>action</a:t>
          </a:r>
          <a:r>
            <a:rPr lang="cs-CZ" sz="1800" b="0" kern="1200" dirty="0"/>
            <a:t> </a:t>
          </a:r>
          <a:r>
            <a:rPr lang="cs-CZ" sz="1800" b="0" kern="1200" dirty="0" err="1"/>
            <a:t>wargaming</a:t>
          </a:r>
          <a:r>
            <a:rPr lang="cs-CZ" sz="1800" b="0" kern="1200" dirty="0"/>
            <a:t> (COA).</a:t>
          </a:r>
          <a:endParaRPr lang="en-US" sz="1800" kern="1200" dirty="0"/>
        </a:p>
      </dsp:txBody>
      <dsp:txXfrm>
        <a:off x="6131" y="2992499"/>
        <a:ext cx="3206250" cy="720000"/>
      </dsp:txXfrm>
    </dsp:sp>
    <dsp:sp modelId="{B0634410-E5DF-4755-A025-F32BB037B3AF}">
      <dsp:nvSpPr>
        <dsp:cNvPr id="0" name=""/>
        <dsp:cNvSpPr/>
      </dsp:nvSpPr>
      <dsp:spPr>
        <a:xfrm>
          <a:off x="4398693" y="427498"/>
          <a:ext cx="1955812" cy="1955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15E47-B777-4972-964A-5B964B0D4FA7}">
      <dsp:nvSpPr>
        <dsp:cNvPr id="0" name=""/>
        <dsp:cNvSpPr/>
      </dsp:nvSpPr>
      <dsp:spPr>
        <a:xfrm>
          <a:off x="4815506" y="844311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B5EC8-C9EC-4F41-98B9-0A65F3879A6B}">
      <dsp:nvSpPr>
        <dsp:cNvPr id="0" name=""/>
        <dsp:cNvSpPr/>
      </dsp:nvSpPr>
      <dsp:spPr>
        <a:xfrm>
          <a:off x="3773475" y="299249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800" b="0" kern="1200"/>
            <a:t>Různé přístupy k designování.</a:t>
          </a:r>
          <a:endParaRPr lang="en-US" sz="1800" kern="1200"/>
        </a:p>
      </dsp:txBody>
      <dsp:txXfrm>
        <a:off x="3773475" y="2992499"/>
        <a:ext cx="3206250" cy="720000"/>
      </dsp:txXfrm>
    </dsp:sp>
    <dsp:sp modelId="{A2C50EFE-93B4-45C4-9668-50BDD3C3B717}">
      <dsp:nvSpPr>
        <dsp:cNvPr id="0" name=""/>
        <dsp:cNvSpPr/>
      </dsp:nvSpPr>
      <dsp:spPr>
        <a:xfrm>
          <a:off x="8166037" y="427498"/>
          <a:ext cx="1955812" cy="1955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5D093-BBFC-4F3A-9386-CD2CAACD1288}">
      <dsp:nvSpPr>
        <dsp:cNvPr id="0" name=""/>
        <dsp:cNvSpPr/>
      </dsp:nvSpPr>
      <dsp:spPr>
        <a:xfrm>
          <a:off x="8582850" y="844311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DD1B1-CEC2-4F7F-BD31-222CF9926A7E}">
      <dsp:nvSpPr>
        <dsp:cNvPr id="0" name=""/>
        <dsp:cNvSpPr/>
      </dsp:nvSpPr>
      <dsp:spPr>
        <a:xfrm>
          <a:off x="7540818" y="299249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800" b="0" kern="1200"/>
            <a:t>Doporučený blueprint od Appleget et al. (2020).</a:t>
          </a:r>
          <a:endParaRPr lang="en-US" sz="1800" kern="1200"/>
        </a:p>
      </dsp:txBody>
      <dsp:txXfrm>
        <a:off x="7540818" y="2992499"/>
        <a:ext cx="32062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0C14B-C167-48F0-9DBE-2AF936552437}">
      <dsp:nvSpPr>
        <dsp:cNvPr id="0" name=""/>
        <dsp:cNvSpPr/>
      </dsp:nvSpPr>
      <dsp:spPr>
        <a:xfrm>
          <a:off x="1312" y="363985"/>
          <a:ext cx="4607389" cy="2925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C94CA1-6125-4BEB-B987-D2A0E746E22F}">
      <dsp:nvSpPr>
        <dsp:cNvPr id="0" name=""/>
        <dsp:cNvSpPr/>
      </dsp:nvSpPr>
      <dsp:spPr>
        <a:xfrm>
          <a:off x="513244" y="850320"/>
          <a:ext cx="4607389" cy="2925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500" b="0" kern="1200"/>
            <a:t>Příště: Dokončení designování válečných her.</a:t>
          </a:r>
          <a:endParaRPr lang="en-US" sz="4500" kern="1200"/>
        </a:p>
      </dsp:txBody>
      <dsp:txXfrm>
        <a:off x="598935" y="936011"/>
        <a:ext cx="4436007" cy="2754310"/>
      </dsp:txXfrm>
    </dsp:sp>
    <dsp:sp modelId="{C3144F2D-9E73-4A3A-B15F-5568B4139880}">
      <dsp:nvSpPr>
        <dsp:cNvPr id="0" name=""/>
        <dsp:cNvSpPr/>
      </dsp:nvSpPr>
      <dsp:spPr>
        <a:xfrm>
          <a:off x="5632566" y="363985"/>
          <a:ext cx="4607389" cy="2925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7CEE97-FCCC-43CD-B1F6-4794061754D9}">
      <dsp:nvSpPr>
        <dsp:cNvPr id="0" name=""/>
        <dsp:cNvSpPr/>
      </dsp:nvSpPr>
      <dsp:spPr>
        <a:xfrm>
          <a:off x="6144498" y="850320"/>
          <a:ext cx="4607389" cy="2925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500" b="0" kern="1200" dirty="0"/>
            <a:t>Pozor! 18. 3. odevzdat návrh výzkumu </a:t>
          </a:r>
          <a:endParaRPr lang="en-US" sz="4500" kern="1200" dirty="0"/>
        </a:p>
      </dsp:txBody>
      <dsp:txXfrm>
        <a:off x="6230189" y="936011"/>
        <a:ext cx="4436007" cy="2754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B46DC817-6C27-4E4B-B277-C5CFEF819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6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Designování válečných her I a II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/>
              <a:t>12. 3. 2025, 19. 3. 2025</a:t>
            </a:r>
          </a:p>
          <a:p>
            <a:r>
              <a:rPr lang="cs-CZ" sz="1800" dirty="0"/>
              <a:t>BSSn4501 Válečné hry</a:t>
            </a:r>
          </a:p>
          <a:p>
            <a:r>
              <a:rPr lang="cs-CZ" sz="1800" dirty="0"/>
              <a:t>Jan KLEINER</a:t>
            </a:r>
          </a:p>
          <a:p>
            <a:r>
              <a:rPr lang="cs-CZ" sz="1800" dirty="0"/>
              <a:t>jkleiner@mail.muni.cz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05DCB0-97DF-03AE-3684-459156BAE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ADB490-07C8-728D-A85D-CF14DCF47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76A22F-903F-46C5-D5BB-068E256F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(1/5) </a:t>
            </a:r>
            <a:r>
              <a:rPr lang="cs-CZ" dirty="0" err="1"/>
              <a:t>Initiate</a:t>
            </a:r>
            <a:r>
              <a:rPr lang="cs-CZ" dirty="0"/>
              <a:t> II – DCMP (</a:t>
            </a:r>
            <a:r>
              <a:rPr lang="cs-CZ" dirty="0" err="1"/>
              <a:t>Appleget</a:t>
            </a:r>
            <a:r>
              <a:rPr lang="cs-CZ" dirty="0"/>
              <a:t> et al., 2020)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72BCF5-2A7D-E720-B673-BB61BC80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10" y="1629789"/>
            <a:ext cx="5715090" cy="4139998"/>
          </a:xfrm>
        </p:spPr>
        <p:txBody>
          <a:bodyPr/>
          <a:lstStyle/>
          <a:p>
            <a:r>
              <a:rPr lang="en-GB" sz="2000" dirty="0"/>
              <a:t>DCMP </a:t>
            </a:r>
            <a:r>
              <a:rPr lang="cs-CZ" sz="2000" dirty="0"/>
              <a:t>=</a:t>
            </a:r>
            <a:r>
              <a:rPr lang="en-GB" sz="2000" dirty="0"/>
              <a:t> Data </a:t>
            </a:r>
            <a:r>
              <a:rPr lang="en-GB" sz="2000" dirty="0" err="1"/>
              <a:t>Colletion</a:t>
            </a:r>
            <a:r>
              <a:rPr lang="en-GB" sz="2000" dirty="0"/>
              <a:t> and Management Plan</a:t>
            </a:r>
            <a:r>
              <a:rPr lang="cs-CZ" sz="2000" dirty="0"/>
              <a:t>.</a:t>
            </a:r>
          </a:p>
          <a:p>
            <a:r>
              <a:rPr lang="cs-CZ" sz="2000" dirty="0"/>
              <a:t>Cíl: sesbírat během hry relevantní data pro analýzu.</a:t>
            </a:r>
          </a:p>
          <a:p>
            <a:pPr marL="586350" indent="-514350">
              <a:buFont typeface="+mj-lt"/>
              <a:buAutoNum type="arabicPeriod"/>
            </a:pPr>
            <a:r>
              <a:rPr lang="en-US" sz="2000" b="1" dirty="0" err="1"/>
              <a:t>Překlad</a:t>
            </a:r>
            <a:r>
              <a:rPr lang="en-US" sz="2000" b="1" dirty="0"/>
              <a:t> </a:t>
            </a:r>
            <a:r>
              <a:rPr lang="en-US" sz="2000" b="1" dirty="0" err="1"/>
              <a:t>cílů</a:t>
            </a:r>
            <a:r>
              <a:rPr lang="en-US" sz="2000" b="1" dirty="0"/>
              <a:t> </a:t>
            </a:r>
            <a:r>
              <a:rPr lang="en-US" sz="2000" b="1" dirty="0" err="1"/>
              <a:t>sponzora</a:t>
            </a:r>
            <a:r>
              <a:rPr lang="en-US" sz="2000" b="1" dirty="0"/>
              <a:t> do </a:t>
            </a:r>
            <a:r>
              <a:rPr lang="en-US" sz="2000" b="1" dirty="0" err="1"/>
              <a:t>datových</a:t>
            </a:r>
            <a:r>
              <a:rPr lang="en-US" sz="2000" b="1" dirty="0"/>
              <a:t> </a:t>
            </a:r>
            <a:r>
              <a:rPr lang="en-US" sz="2000" b="1" dirty="0" err="1"/>
              <a:t>potřeb</a:t>
            </a:r>
            <a:r>
              <a:rPr lang="cs-CZ" sz="2000" dirty="0"/>
              <a:t>.</a:t>
            </a:r>
          </a:p>
          <a:p>
            <a:pPr marL="586350" indent="-514350">
              <a:buFont typeface="+mj-lt"/>
              <a:buAutoNum type="arabicPeriod"/>
            </a:pPr>
            <a:r>
              <a:rPr lang="en-US" sz="2000" b="1" dirty="0" err="1"/>
              <a:t>Dekompozice</a:t>
            </a:r>
            <a:r>
              <a:rPr lang="en-US" sz="2000" b="1" dirty="0"/>
              <a:t> </a:t>
            </a:r>
            <a:r>
              <a:rPr lang="en-US" sz="2000" b="1" dirty="0" err="1"/>
              <a:t>problému</a:t>
            </a:r>
            <a:r>
              <a:rPr lang="cs-CZ" sz="2000" b="1" dirty="0"/>
              <a:t> </a:t>
            </a:r>
            <a:r>
              <a:rPr lang="cs-CZ" sz="2000" dirty="0"/>
              <a:t>– konceptualizace a operacionalizace.</a:t>
            </a:r>
          </a:p>
          <a:p>
            <a:pPr marL="586350" indent="-514350">
              <a:buFont typeface="+mj-lt"/>
              <a:buAutoNum type="arabicPeriod"/>
            </a:pPr>
            <a:r>
              <a:rPr lang="pl-PL" sz="2000" b="1" dirty="0"/>
              <a:t>Zdroje a metody sběru dat </a:t>
            </a:r>
            <a:r>
              <a:rPr lang="pl-PL" sz="2000" dirty="0"/>
              <a:t>– jak budou data během hry shromažďována.</a:t>
            </a:r>
          </a:p>
          <a:p>
            <a:pPr marL="586350" indent="-514350">
              <a:buFont typeface="+mj-lt"/>
              <a:buAutoNum type="arabicPeriod"/>
            </a:pPr>
            <a:r>
              <a:rPr lang="pl-PL" sz="2000" b="1" dirty="0"/>
              <a:t>Rámec a metody analýzy dat</a:t>
            </a:r>
            <a:r>
              <a:rPr lang="pl-PL" sz="2000" dirty="0"/>
              <a:t>.</a:t>
            </a:r>
            <a:endParaRPr lang="en-US" sz="2000" dirty="0"/>
          </a:p>
        </p:txBody>
      </p:sp>
      <p:pic>
        <p:nvPicPr>
          <p:cNvPr id="7" name="Obrázek 6" descr="Obsah obrázku nábytek, stůl, židle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ABF7F50B-EE99-7E16-0860-EE55B6266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735009"/>
            <a:ext cx="5184761" cy="29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6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1821B-4DE3-9014-5105-594AFA45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3A2B6E-860E-6F12-3EF5-6C9D3C1CEE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0545AD-C97A-97BF-9981-1A9CF9CD1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>
                <a:solidFill>
                  <a:schemeClr val="bg1"/>
                </a:solidFill>
              </a:rPr>
              <a:pPr/>
              <a:t>11</a:t>
            </a:fld>
            <a:endParaRPr lang="en-GB" altLang="cs-CZ" noProof="0" dirty="0">
              <a:solidFill>
                <a:schemeClr val="bg1"/>
              </a:solidFill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8EF84F7B-E674-A603-3EEA-31D39C1D0324}"/>
              </a:ext>
            </a:extLst>
          </p:cNvPr>
          <p:cNvSpPr txBox="1">
            <a:spLocks/>
          </p:cNvSpPr>
          <p:nvPr/>
        </p:nvSpPr>
        <p:spPr>
          <a:xfrm>
            <a:off x="720000" y="2931457"/>
            <a:ext cx="10291560" cy="4975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>
                <a:solidFill>
                  <a:srgbClr val="FFFF00"/>
                </a:solidFill>
                <a:latin typeface="+mn-lt"/>
              </a:rPr>
              <a:t>1. cvičební úkol: zvolte si sponzora a navrhněte draft DCMP (viz další slide). </a:t>
            </a:r>
          </a:p>
          <a:p>
            <a:endParaRPr lang="cs-CZ" sz="2800" kern="0" dirty="0">
              <a:solidFill>
                <a:srgbClr val="FFFF00"/>
              </a:solidFill>
              <a:latin typeface="+mn-lt"/>
            </a:endParaRPr>
          </a:p>
          <a:p>
            <a:endParaRPr lang="cs-CZ" sz="2800" kern="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72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373D99-8ABE-7C74-5875-2FF14C99F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her, DCMP (</a:t>
            </a:r>
            <a:r>
              <a:rPr lang="cs-CZ" dirty="0" err="1"/>
              <a:t>Appleget</a:t>
            </a:r>
            <a:r>
              <a:rPr lang="cs-CZ" dirty="0"/>
              <a:t> et al., 2020)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1F2DFF-0F47-4F47-ADA7-CD7280CB5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7" name="Obrázek 6" descr="Obsah obrázku text, snímek obrazovky, Písmo&#10;&#10;Obsah vygenerovaný umělou inteligencí může být nesprávný.">
            <a:extLst>
              <a:ext uri="{FF2B5EF4-FFF2-40B4-BE49-F238E27FC236}">
                <a16:creationId xmlns:a16="http://schemas.microsoft.com/office/drawing/2014/main" id="{244B698F-0B24-2B5B-D3E5-11D9888D8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3308" y="-1300962"/>
            <a:ext cx="6165383" cy="88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78BBE0-EBC4-9E49-31ED-D5F8EE837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E20A5A-6BE5-5453-6DD4-3EE32E3B77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AADD6-7204-F4B6-941F-DF946E9F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7034"/>
            <a:ext cx="10753200" cy="451576"/>
          </a:xfrm>
        </p:spPr>
        <p:txBody>
          <a:bodyPr/>
          <a:lstStyle/>
          <a:p>
            <a:r>
              <a:rPr lang="cs-CZ" sz="3200" dirty="0"/>
              <a:t>(2/5) Design (</a:t>
            </a:r>
            <a:r>
              <a:rPr lang="cs-CZ" sz="3200" dirty="0" err="1"/>
              <a:t>Appleget</a:t>
            </a:r>
            <a:r>
              <a:rPr lang="cs-CZ" sz="3200" dirty="0"/>
              <a:t> et al., 2020)</a:t>
            </a:r>
            <a:endParaRPr lang="en-US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7F5F40-D70B-0F61-F381-1AC31064D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0"/>
            <a:ext cx="5635080" cy="46760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Převod cílů zadavatele do funkční struktury hry.</a:t>
            </a:r>
          </a:p>
          <a:p>
            <a:pPr>
              <a:lnSpc>
                <a:spcPct val="100000"/>
              </a:lnSpc>
            </a:pPr>
            <a:r>
              <a:rPr lang="cs-CZ" sz="2000" b="1" u="sng" dirty="0"/>
              <a:t>Hlavní kroky</a:t>
            </a:r>
            <a:r>
              <a:rPr lang="cs-CZ" sz="2000" b="1" dirty="0"/>
              <a:t>: </a:t>
            </a:r>
          </a:p>
          <a:p>
            <a:pPr>
              <a:lnSpc>
                <a:spcPct val="100000"/>
              </a:lnSpc>
            </a:pPr>
            <a:r>
              <a:rPr lang="cs-CZ" sz="2000" b="1" dirty="0" err="1"/>
              <a:t>measurement</a:t>
            </a:r>
            <a:r>
              <a:rPr lang="cs-CZ" sz="2000" b="1" dirty="0"/>
              <a:t> </a:t>
            </a:r>
            <a:r>
              <a:rPr lang="cs-CZ" sz="2000" b="1" dirty="0" err="1"/>
              <a:t>space</a:t>
            </a:r>
            <a:r>
              <a:rPr lang="cs-CZ" sz="2000" b="1" dirty="0"/>
              <a:t> („hřiště“)</a:t>
            </a:r>
            <a:r>
              <a:rPr lang="cs-CZ" sz="2000" dirty="0"/>
              <a:t>;</a:t>
            </a:r>
          </a:p>
          <a:p>
            <a:pPr lvl="1"/>
            <a:r>
              <a:rPr lang="cs-CZ" dirty="0"/>
              <a:t>Fyzický, časový, informační a logistický prostor, bojová účinnost, strategické a operační metriky.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scénář</a:t>
            </a:r>
            <a:r>
              <a:rPr lang="cs-CZ" sz="2000" dirty="0"/>
              <a:t>;</a:t>
            </a:r>
          </a:p>
          <a:p>
            <a:pPr lvl="1"/>
            <a:r>
              <a:rPr lang="cs-CZ" dirty="0"/>
              <a:t>Předem naplánovaný vs. dynamický.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metody, modely a </a:t>
            </a:r>
            <a:r>
              <a:rPr lang="cs-CZ" sz="2000" b="1" dirty="0" err="1"/>
              <a:t>nástoje</a:t>
            </a:r>
            <a:r>
              <a:rPr lang="cs-CZ" sz="2000" b="1" dirty="0"/>
              <a:t> (MMT)</a:t>
            </a:r>
            <a:r>
              <a:rPr lang="cs-CZ" sz="2000" dirty="0"/>
              <a:t>;</a:t>
            </a:r>
          </a:p>
          <a:p>
            <a:pPr lvl="1"/>
            <a:r>
              <a:rPr lang="cs-CZ" dirty="0"/>
              <a:t>Potřebné </a:t>
            </a:r>
            <a:r>
              <a:rPr lang="cs-CZ" dirty="0" err="1"/>
              <a:t>MMTs</a:t>
            </a:r>
            <a:r>
              <a:rPr lang="cs-CZ" dirty="0"/>
              <a:t> + adjudikace (rigidní/volná/hybridní).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hráči a jejich role</a:t>
            </a:r>
            <a:r>
              <a:rPr lang="cs-CZ" sz="2000" dirty="0"/>
              <a:t>; </a:t>
            </a:r>
          </a:p>
          <a:p>
            <a:pPr lvl="1"/>
            <a:r>
              <a:rPr lang="cs-CZ" dirty="0"/>
              <a:t>MMT OODA </a:t>
            </a:r>
            <a:r>
              <a:rPr lang="cs-CZ" dirty="0" err="1"/>
              <a:t>loop</a:t>
            </a:r>
            <a:r>
              <a:rPr lang="cs-CZ" dirty="0"/>
              <a:t>; modrý, červený a bílý tým.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Předpoklady a omezení</a:t>
            </a:r>
            <a:r>
              <a:rPr lang="cs-CZ" sz="2000" dirty="0"/>
              <a:t>.</a:t>
            </a:r>
          </a:p>
          <a:p>
            <a:pPr lvl="1"/>
            <a:r>
              <a:rPr lang="cs-CZ" dirty="0"/>
              <a:t>Explicitní vs. implicitní.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9" name="Obrázek 8" descr="Obsah obrázku interiér, budova, město&#10;&#10;Obsah vygenerovaný umělou inteligencí může být nesprávný.">
            <a:extLst>
              <a:ext uri="{FF2B5EF4-FFF2-40B4-BE49-F238E27FC236}">
                <a16:creationId xmlns:a16="http://schemas.microsoft.com/office/drawing/2014/main" id="{E7E468A6-0500-03D4-2602-F914B729A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42" y="1811655"/>
            <a:ext cx="5260658" cy="30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6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12B2D-A5E9-5523-B3CA-6ABC40B1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F5C497-91C5-C387-5FF6-10DA899BA8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AC8AC9-0F1C-0F5A-C11F-FB462DC63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>
                <a:solidFill>
                  <a:schemeClr val="bg1"/>
                </a:solidFill>
              </a:rPr>
              <a:pPr/>
              <a:t>14</a:t>
            </a:fld>
            <a:endParaRPr lang="en-GB" altLang="cs-CZ" noProof="0" dirty="0">
              <a:solidFill>
                <a:schemeClr val="bg1"/>
              </a:solidFill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93509468-48F3-00D0-D43C-D53DFF648BD2}"/>
              </a:ext>
            </a:extLst>
          </p:cNvPr>
          <p:cNvSpPr txBox="1">
            <a:spLocks/>
          </p:cNvSpPr>
          <p:nvPr/>
        </p:nvSpPr>
        <p:spPr>
          <a:xfrm>
            <a:off x="720000" y="2931457"/>
            <a:ext cx="10291560" cy="1594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>
                <a:solidFill>
                  <a:srgbClr val="FFFF00"/>
                </a:solidFill>
                <a:latin typeface="+mn-lt"/>
              </a:rPr>
              <a:t>2. cvičební úkol: doplňte DCMP o první draft kroků fáze design (</a:t>
            </a:r>
            <a:r>
              <a:rPr lang="cs-CZ" sz="2800" kern="0" dirty="0" err="1">
                <a:solidFill>
                  <a:srgbClr val="FFFF00"/>
                </a:solidFill>
                <a:latin typeface="+mn-lt"/>
              </a:rPr>
              <a:t>measurement</a:t>
            </a:r>
            <a:r>
              <a:rPr lang="cs-CZ" sz="2800" kern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sz="2800" kern="0" dirty="0" err="1">
                <a:solidFill>
                  <a:srgbClr val="FFFF00"/>
                </a:solidFill>
                <a:latin typeface="+mn-lt"/>
              </a:rPr>
              <a:t>space</a:t>
            </a:r>
            <a:r>
              <a:rPr lang="cs-CZ" sz="2800" kern="0" dirty="0">
                <a:solidFill>
                  <a:srgbClr val="FFFF00"/>
                </a:solidFill>
                <a:latin typeface="+mn-lt"/>
              </a:rPr>
              <a:t>, scénář, </a:t>
            </a:r>
            <a:r>
              <a:rPr lang="cs-CZ" sz="2800" kern="0" dirty="0" err="1">
                <a:solidFill>
                  <a:srgbClr val="FFFF00"/>
                </a:solidFill>
                <a:latin typeface="+mn-lt"/>
              </a:rPr>
              <a:t>MMTs</a:t>
            </a:r>
            <a:r>
              <a:rPr lang="cs-CZ" sz="2800" kern="0" dirty="0">
                <a:solidFill>
                  <a:srgbClr val="FFFF00"/>
                </a:solidFill>
                <a:latin typeface="+mn-lt"/>
              </a:rPr>
              <a:t>, role hráčů, předpoklady)</a:t>
            </a:r>
          </a:p>
          <a:p>
            <a:endParaRPr lang="cs-CZ" sz="2800" kern="0" dirty="0">
              <a:solidFill>
                <a:srgbClr val="FFFF00"/>
              </a:solidFill>
              <a:latin typeface="+mn-lt"/>
            </a:endParaRPr>
          </a:p>
          <a:p>
            <a:endParaRPr lang="cs-CZ" sz="2800" kern="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780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D3C357-1962-BFC1-BE43-BF9321000F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BE9A8F-CAE0-7673-E9DC-C5470DA5E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E30D87-74D0-A4E7-6947-FFE59283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50" y="676980"/>
            <a:ext cx="3909150" cy="691516"/>
          </a:xfrm>
        </p:spPr>
        <p:txBody>
          <a:bodyPr/>
          <a:lstStyle/>
          <a:p>
            <a:r>
              <a:rPr lang="cs-CZ" sz="2800" dirty="0"/>
              <a:t>3/5 </a:t>
            </a:r>
            <a:r>
              <a:rPr lang="cs-CZ" sz="2800" dirty="0" err="1"/>
              <a:t>Develop</a:t>
            </a:r>
            <a:r>
              <a:rPr lang="cs-CZ" sz="2800" dirty="0"/>
              <a:t> (</a:t>
            </a:r>
            <a:r>
              <a:rPr lang="cs-CZ" sz="2800" dirty="0" err="1"/>
              <a:t>Appleget</a:t>
            </a:r>
            <a:r>
              <a:rPr lang="cs-CZ" sz="2800" dirty="0"/>
              <a:t> et al., 2020)</a:t>
            </a:r>
            <a:endParaRPr lang="en-US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89C5FF-9CDE-4384-E439-D96A7AC76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822" y="748170"/>
            <a:ext cx="5669370" cy="5015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 err="1"/>
              <a:t>Playtesting</a:t>
            </a:r>
            <a:r>
              <a:rPr lang="cs-CZ" sz="2000" b="1" dirty="0"/>
              <a:t>: interní vs. zaslepený + závěrečná generálka.</a:t>
            </a: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Dává scénář smysl s ohledem na zadání/cíl?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Zapojují se hráči do scénáře smysluplně?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Existují v něm nějaké logické nedostatky?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Je otestován DCMP?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Správná data?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Nejsou v designu mezery, které hráči zneužijí? Pokud ano, je to cílem (viz </a:t>
            </a:r>
            <a:r>
              <a:rPr lang="cs-CZ" sz="2000" dirty="0" err="1"/>
              <a:t>Hirst</a:t>
            </a:r>
            <a:r>
              <a:rPr lang="cs-CZ" sz="2000" dirty="0"/>
              <a:t>, 2024)?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Jaké vstupy pro </a:t>
            </a:r>
            <a:r>
              <a:rPr lang="cs-CZ" sz="2000" dirty="0" err="1"/>
              <a:t>MMTs</a:t>
            </a:r>
            <a:r>
              <a:rPr lang="cs-CZ" sz="2000" dirty="0"/>
              <a:t> musí hráči poskytnout?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Máme záložní plány, pokud nastane něco neočekávaného?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Jsou pravidla jasná?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Je adjudikace konzistentní?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Nemáme příliš složité mechaniky?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024345FE-2A31-F68C-C279-AA681B35C62C}"/>
              </a:ext>
            </a:extLst>
          </p:cNvPr>
          <p:cNvSpPr txBox="1">
            <a:spLocks/>
          </p:cNvSpPr>
          <p:nvPr/>
        </p:nvSpPr>
        <p:spPr>
          <a:xfrm>
            <a:off x="666000" y="1930354"/>
            <a:ext cx="520902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kern="0" dirty="0"/>
              <a:t>Pamatujte na </a:t>
            </a:r>
            <a:r>
              <a:rPr lang="cs-CZ" sz="2000" b="1" kern="0" dirty="0"/>
              <a:t>feedback </a:t>
            </a:r>
            <a:r>
              <a:rPr lang="cs-CZ" sz="2000" b="1" kern="0" dirty="0" err="1"/>
              <a:t>loop</a:t>
            </a:r>
            <a:r>
              <a:rPr lang="cs-CZ" sz="2000" b="1" kern="0" dirty="0"/>
              <a:t> </a:t>
            </a:r>
            <a:r>
              <a:rPr lang="cs-CZ" sz="2000" kern="0" dirty="0"/>
              <a:t>mezi fázemi design a </a:t>
            </a:r>
            <a:r>
              <a:rPr lang="cs-CZ" sz="2000" kern="0" dirty="0" err="1"/>
              <a:t>develop</a:t>
            </a:r>
            <a:r>
              <a:rPr lang="cs-CZ" sz="2000" kern="0" dirty="0"/>
              <a:t>!</a:t>
            </a:r>
          </a:p>
          <a:p>
            <a:pPr>
              <a:lnSpc>
                <a:spcPct val="100000"/>
              </a:lnSpc>
            </a:pPr>
            <a:r>
              <a:rPr lang="cs-CZ" sz="2000" kern="0" dirty="0" err="1"/>
              <a:t>Wargame</a:t>
            </a:r>
            <a:r>
              <a:rPr lang="cs-CZ" sz="2000" kern="0" dirty="0"/>
              <a:t> nikdy nepřežije setkání s realitou v nezměněné podobě </a:t>
            </a:r>
            <a:r>
              <a:rPr lang="cs-CZ" sz="2000" kern="0" dirty="0">
                <a:sym typeface="Wingdings" panose="05000000000000000000" pitchFamily="2" charset="2"/>
              </a:rPr>
              <a:t> včasné a hojné </a:t>
            </a:r>
            <a:r>
              <a:rPr lang="cs-CZ" sz="2000" kern="0" dirty="0" err="1">
                <a:sym typeface="Wingdings" panose="05000000000000000000" pitchFamily="2" charset="2"/>
              </a:rPr>
              <a:t>playtesty</a:t>
            </a:r>
            <a:r>
              <a:rPr lang="cs-CZ" sz="2000" kern="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kern="0" dirty="0">
                <a:sym typeface="Wingdings" panose="05000000000000000000" pitchFamily="2" charset="2"/>
              </a:rPr>
              <a:t>Úkoly</a:t>
            </a:r>
            <a:r>
              <a:rPr lang="cs-CZ" sz="2000" kern="0" dirty="0">
                <a:sym typeface="Wingdings" panose="05000000000000000000" pitchFamily="2" charset="2"/>
              </a:rPr>
              <a:t>: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kern="0" dirty="0">
                <a:sym typeface="Wingdings" panose="05000000000000000000" pitchFamily="2" charset="2"/>
              </a:rPr>
              <a:t>Ověření a vylepšení scénáře.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kern="0" dirty="0">
                <a:sym typeface="Wingdings" panose="05000000000000000000" pitchFamily="2" charset="2"/>
              </a:rPr>
              <a:t>Ověření správného typu a podoby sbíraných dat.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kern="0" dirty="0">
                <a:sym typeface="Wingdings" panose="05000000000000000000" pitchFamily="2" charset="2"/>
              </a:rPr>
              <a:t>Testování </a:t>
            </a:r>
            <a:r>
              <a:rPr lang="cs-CZ" sz="2000" kern="0" dirty="0" err="1">
                <a:sym typeface="Wingdings" panose="05000000000000000000" pitchFamily="2" charset="2"/>
              </a:rPr>
              <a:t>MMTs</a:t>
            </a:r>
            <a:r>
              <a:rPr lang="cs-CZ" sz="2000" kern="0" dirty="0">
                <a:sym typeface="Wingdings" panose="05000000000000000000" pitchFamily="2" charset="2"/>
              </a:rPr>
              <a:t>.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kern="0" dirty="0">
                <a:sym typeface="Wingdings" panose="05000000000000000000" pitchFamily="2" charset="2"/>
              </a:rPr>
              <a:t>Aktualizace rolí hráčů.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kern="0" dirty="0">
                <a:sym typeface="Wingdings" panose="05000000000000000000" pitchFamily="2" charset="2"/>
              </a:rPr>
              <a:t>+ Pilotáž celého průběhu hry od A do Z.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569821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6BFA5-BCC5-D9E9-5A32-943B62ABC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A7474E-8209-6919-6B0E-CF4155F96F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A7722E-0646-5748-F5FE-85A201E22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>
                <a:solidFill>
                  <a:schemeClr val="bg1"/>
                </a:solidFill>
              </a:rPr>
              <a:pPr/>
              <a:t>16</a:t>
            </a:fld>
            <a:endParaRPr lang="en-GB" altLang="cs-CZ" noProof="0" dirty="0">
              <a:solidFill>
                <a:schemeClr val="bg1"/>
              </a:solidFill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ED00DA7F-CAED-41C4-DD56-38882330AA4E}"/>
              </a:ext>
            </a:extLst>
          </p:cNvPr>
          <p:cNvSpPr txBox="1">
            <a:spLocks/>
          </p:cNvSpPr>
          <p:nvPr/>
        </p:nvSpPr>
        <p:spPr>
          <a:xfrm>
            <a:off x="720000" y="2931457"/>
            <a:ext cx="10572840" cy="1594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>
                <a:solidFill>
                  <a:srgbClr val="FFFF00"/>
                </a:solidFill>
                <a:latin typeface="+mn-lt"/>
              </a:rPr>
              <a:t>3. cvičební úkol: vytvořte si checklist (prezentace + literatura) pro </a:t>
            </a:r>
            <a:r>
              <a:rPr lang="cs-CZ" sz="2800" kern="0" dirty="0" err="1">
                <a:solidFill>
                  <a:srgbClr val="FFFF00"/>
                </a:solidFill>
                <a:latin typeface="+mn-lt"/>
              </a:rPr>
              <a:t>playtestování</a:t>
            </a:r>
            <a:r>
              <a:rPr lang="cs-CZ" sz="2800" kern="0" dirty="0">
                <a:solidFill>
                  <a:srgbClr val="FFFF00"/>
                </a:solidFill>
                <a:latin typeface="+mn-lt"/>
              </a:rPr>
              <a:t> a zapřemýšlejte nad jeho podobou</a:t>
            </a:r>
          </a:p>
          <a:p>
            <a:endParaRPr lang="cs-CZ" sz="2800" kern="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960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7D6AFF-0B2C-F92C-EB0A-F27C394EC7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20CC99-46A0-9983-28B2-1113A4227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A82AF-E99C-337D-D1DA-E0D13E37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4/5 </a:t>
            </a:r>
            <a:r>
              <a:rPr lang="cs-CZ" dirty="0" err="1"/>
              <a:t>Conduct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5F2F5F-707F-F3A5-9A8E-06D0A5CFF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464" y="1516899"/>
            <a:ext cx="8047845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Příprava </a:t>
            </a:r>
            <a:r>
              <a:rPr lang="cs-CZ" sz="2000" dirty="0">
                <a:sym typeface="Wingdings" panose="05000000000000000000" pitchFamily="2" charset="2"/>
              </a:rPr>
              <a:t> živá hra.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ym typeface="Wingdings" panose="05000000000000000000" pitchFamily="2" charset="2"/>
              </a:rPr>
              <a:t>Častá selhání </a:t>
            </a:r>
            <a:r>
              <a:rPr lang="cs-CZ" sz="2000" dirty="0">
                <a:sym typeface="Wingdings" panose="05000000000000000000" pitchFamily="2" charset="2"/>
              </a:rPr>
              <a:t>kvůli: </a:t>
            </a:r>
            <a:r>
              <a:rPr lang="cs-CZ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neočekávaným rozhodnutím hráčů </a:t>
            </a:r>
            <a:r>
              <a:rPr lang="cs-CZ" sz="2000" dirty="0">
                <a:sym typeface="Wingdings" panose="05000000000000000000" pitchFamily="2" charset="2"/>
              </a:rPr>
              <a:t>(musí být brána jako </a:t>
            </a:r>
            <a:r>
              <a:rPr lang="cs-CZ" sz="20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feature</a:t>
            </a:r>
            <a:r>
              <a:rPr lang="cs-CZ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 ne bug</a:t>
            </a:r>
            <a:r>
              <a:rPr lang="cs-CZ" sz="2000" dirty="0">
                <a:sym typeface="Wingdings" panose="05000000000000000000" pitchFamily="2" charset="2"/>
              </a:rPr>
              <a:t>), </a:t>
            </a:r>
            <a:r>
              <a:rPr lang="cs-CZ" sz="2000" b="1" dirty="0">
                <a:solidFill>
                  <a:srgbClr val="F01928"/>
                </a:solidFill>
                <a:sym typeface="Wingdings" panose="05000000000000000000" pitchFamily="2" charset="2"/>
              </a:rPr>
              <a:t>špatné facilitaci </a:t>
            </a:r>
            <a:r>
              <a:rPr lang="cs-CZ" sz="2000" dirty="0">
                <a:sym typeface="Wingdings" panose="05000000000000000000" pitchFamily="2" charset="2"/>
              </a:rPr>
              <a:t>a </a:t>
            </a:r>
            <a:r>
              <a:rPr lang="cs-CZ" sz="2000" b="1" dirty="0">
                <a:solidFill>
                  <a:srgbClr val="F01928"/>
                </a:solidFill>
                <a:sym typeface="Wingdings" panose="05000000000000000000" pitchFamily="2" charset="2"/>
              </a:rPr>
              <a:t>chybným mechanismům adjudikace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Důležité jsou </a:t>
            </a:r>
            <a:r>
              <a:rPr lang="cs-CZ" sz="2000" b="1" dirty="0">
                <a:sym typeface="Wingdings" panose="05000000000000000000" pitchFamily="2" charset="2"/>
              </a:rPr>
              <a:t>zajištění dobré připravenosti hráčů </a:t>
            </a:r>
            <a:r>
              <a:rPr lang="cs-CZ" sz="2000" dirty="0">
                <a:sym typeface="Wingdings" panose="05000000000000000000" pitchFamily="2" charset="2"/>
              </a:rPr>
              <a:t>(např. </a:t>
            </a:r>
            <a:r>
              <a:rPr lang="cs-CZ" sz="2000" dirty="0" err="1">
                <a:sym typeface="Wingdings" panose="05000000000000000000" pitchFamily="2" charset="2"/>
              </a:rPr>
              <a:t>read-ahead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package</a:t>
            </a:r>
            <a:r>
              <a:rPr lang="cs-CZ" sz="2000" dirty="0">
                <a:sym typeface="Wingdings" panose="05000000000000000000" pitchFamily="2" charset="2"/>
              </a:rPr>
              <a:t>, školení před hrou) a </a:t>
            </a:r>
            <a:r>
              <a:rPr lang="cs-CZ" sz="2000" b="1" dirty="0">
                <a:sym typeface="Wingdings" panose="05000000000000000000" pitchFamily="2" charset="2"/>
              </a:rPr>
              <a:t>facilitace</a:t>
            </a:r>
            <a:r>
              <a:rPr lang="cs-CZ" sz="2000" dirty="0">
                <a:sym typeface="Wingdings" panose="05000000000000000000" pitchFamily="2" charset="2"/>
              </a:rPr>
              <a:t>!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ym typeface="Wingdings" panose="05000000000000000000" pitchFamily="2" charset="2"/>
              </a:rPr>
              <a:t>Klíčové role týmu: </a:t>
            </a:r>
            <a:r>
              <a:rPr lang="cs-CZ" sz="2000" dirty="0">
                <a:sym typeface="Wingdings" panose="05000000000000000000" pitchFamily="2" charset="2"/>
              </a:rPr>
              <a:t>ředitel, facilitátoři, rozhodčí, bílé buňky, analytici a </a:t>
            </a:r>
            <a:r>
              <a:rPr lang="cs-CZ" sz="2000" dirty="0" err="1">
                <a:sym typeface="Wingdings" panose="05000000000000000000" pitchFamily="2" charset="2"/>
              </a:rPr>
              <a:t>SMEs</a:t>
            </a:r>
            <a:r>
              <a:rPr lang="cs-CZ" sz="2000" dirty="0">
                <a:sym typeface="Wingdings" panose="05000000000000000000" pitchFamily="2" charset="2"/>
              </a:rPr>
              <a:t> dle potřeby a tématu.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sym typeface="Wingdings" panose="05000000000000000000" pitchFamily="2" charset="2"/>
              </a:rPr>
              <a:t>Na konci hry – posbírání čerstvých dojmů hráčů + předběžné vyhodnocení  vytěžit než se rozprchnou.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7" name="Obrázek 6" descr="Obsah obrázku oblečení, osoba, interiér, lidé&#10;&#10;Obsah vygenerovaný umělou inteligencí může být nesprávný.">
            <a:extLst>
              <a:ext uri="{FF2B5EF4-FFF2-40B4-BE49-F238E27FC236}">
                <a16:creationId xmlns:a16="http://schemas.microsoft.com/office/drawing/2014/main" id="{119F6249-D8EB-AA0F-16E4-690ECA660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59001"/>
            <a:ext cx="2546168" cy="44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05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429C7-9D77-2906-4816-1651914ED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847510-478B-760D-C9EE-8C98FBDD44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A33D6B-CB05-B8C9-56DE-FFA6BF550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>
                <a:solidFill>
                  <a:schemeClr val="bg1"/>
                </a:solidFill>
              </a:rPr>
              <a:pPr/>
              <a:t>18</a:t>
            </a:fld>
            <a:endParaRPr lang="en-GB" altLang="cs-CZ" noProof="0" dirty="0">
              <a:solidFill>
                <a:schemeClr val="bg1"/>
              </a:solidFill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485BF227-504C-E240-417A-DEFF032AA8A2}"/>
              </a:ext>
            </a:extLst>
          </p:cNvPr>
          <p:cNvSpPr txBox="1">
            <a:spLocks/>
          </p:cNvSpPr>
          <p:nvPr/>
        </p:nvSpPr>
        <p:spPr>
          <a:xfrm>
            <a:off x="809580" y="2631588"/>
            <a:ext cx="10572840" cy="1594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>
                <a:solidFill>
                  <a:srgbClr val="FFFF00"/>
                </a:solidFill>
                <a:latin typeface="+mn-lt"/>
              </a:rPr>
              <a:t>4. cvičební úkol: zapřemýšlejte nad plánem průběhu reálné hry, kdybyste na ni měli časové a finanční prostředky (ale držte se alespoň trochu reality) a sepište jej jako draft, který pak finálně rozpracujte jako sekci seminární práce</a:t>
            </a:r>
          </a:p>
          <a:p>
            <a:endParaRPr lang="cs-CZ" sz="2800" kern="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6429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5C74D2-A63D-C0EA-7F4E-15F7D8E831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1163AD-47A8-FAB2-C57F-8EE25C953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6BE4C1D-FF28-C1E6-51A1-F9092A17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5/5 </a:t>
            </a:r>
            <a:r>
              <a:rPr lang="cs-CZ" dirty="0" err="1"/>
              <a:t>Analyze</a:t>
            </a:r>
            <a:r>
              <a:rPr lang="cs-CZ" dirty="0"/>
              <a:t> (</a:t>
            </a:r>
            <a:r>
              <a:rPr lang="cs-CZ" dirty="0" err="1"/>
              <a:t>Appleget</a:t>
            </a:r>
            <a:r>
              <a:rPr lang="cs-CZ" dirty="0"/>
              <a:t> et al., 2020)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4E1356-AA36-962A-D18C-89715BEBF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808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Po zisku dat odpovídajících cílům zadavatele (na základě </a:t>
            </a:r>
            <a:r>
              <a:rPr lang="cs-CZ" sz="2000" b="1" dirty="0"/>
              <a:t>DCMP</a:t>
            </a:r>
            <a:r>
              <a:rPr lang="cs-CZ" sz="2000" dirty="0"/>
              <a:t>) </a:t>
            </a:r>
            <a:r>
              <a:rPr lang="cs-CZ" sz="2000" dirty="0">
                <a:sym typeface="Wingdings" panose="05000000000000000000" pitchFamily="2" charset="2"/>
              </a:rPr>
              <a:t> analýza.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ym typeface="Wingdings" panose="05000000000000000000" pitchFamily="2" charset="2"/>
              </a:rPr>
              <a:t>Analýza v průběhu hry </a:t>
            </a:r>
            <a:r>
              <a:rPr lang="cs-CZ" sz="2000" dirty="0">
                <a:sym typeface="Wingdings" panose="05000000000000000000" pitchFamily="2" charset="2"/>
              </a:rPr>
              <a:t>– předběžné poznatky (podobné Zakotvené teorii). 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sym typeface="Wingdings" panose="05000000000000000000" pitchFamily="2" charset="2"/>
              </a:rPr>
              <a:t>Tři úrovně zjištění</a:t>
            </a:r>
            <a:r>
              <a:rPr lang="cs-CZ" sz="2000" dirty="0">
                <a:sym typeface="Wingdings" panose="05000000000000000000" pitchFamily="2" charset="2"/>
              </a:rPr>
              <a:t>: pozorování, poznatky a výsledky. 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ALE! Zde literatura pokulhává </a:t>
            </a:r>
            <a:r>
              <a:rPr lang="cs-CZ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– my se budeme řídit </a:t>
            </a:r>
            <a:r>
              <a:rPr lang="cs-CZ" sz="20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sociálněvědními</a:t>
            </a:r>
            <a:r>
              <a:rPr lang="cs-CZ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, rigidními metodami analýzy dat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7" name="Obrázek 6" descr="Obsah obrázku nábytek, interiér, počítač, židle&#10;&#10;Obsah vygenerovaný umělou inteligencí může být nesprávný.">
            <a:extLst>
              <a:ext uri="{FF2B5EF4-FFF2-40B4-BE49-F238E27FC236}">
                <a16:creationId xmlns:a16="http://schemas.microsoft.com/office/drawing/2014/main" id="{90A48148-36B9-DF9A-0657-D3CD142CA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1440180"/>
            <a:ext cx="4309110" cy="43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3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36393A-2231-1C08-2852-8617A3EBA4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Literatura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78A1ED-9167-384D-3412-76F538FD0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3943D3-13F4-AEA7-5206-BD7752E3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26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Povinná literatura</a:t>
            </a:r>
            <a:endParaRPr lang="en-US" sz="3200" dirty="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69BDB3CE-24B8-B137-E3AA-4826F373FD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673539"/>
              </p:ext>
            </p:extLst>
          </p:nvPr>
        </p:nvGraphicFramePr>
        <p:xfrm>
          <a:off x="719400" y="1026000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4995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AA054-CFEC-A489-A1F1-1966BCBD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F562BA-61A4-4E36-BB97-A9B70D896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E84D9-F8F3-F953-2A94-791E0DA716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>
                <a:solidFill>
                  <a:schemeClr val="bg1"/>
                </a:solidFill>
              </a:rPr>
              <a:pPr/>
              <a:t>20</a:t>
            </a:fld>
            <a:endParaRPr lang="en-GB" altLang="cs-CZ" noProof="0" dirty="0">
              <a:solidFill>
                <a:schemeClr val="bg1"/>
              </a:solidFill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BD34535A-2FE7-0A1E-97EB-A6089DCE2800}"/>
              </a:ext>
            </a:extLst>
          </p:cNvPr>
          <p:cNvSpPr txBox="1">
            <a:spLocks/>
          </p:cNvSpPr>
          <p:nvPr/>
        </p:nvSpPr>
        <p:spPr>
          <a:xfrm>
            <a:off x="809580" y="2631588"/>
            <a:ext cx="10572840" cy="1594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>
                <a:solidFill>
                  <a:srgbClr val="FFFF00"/>
                </a:solidFill>
                <a:latin typeface="+mn-lt"/>
              </a:rPr>
              <a:t>5. cvičební úkol: navrhněte v základu rigidní a ustálenou metodu/y analýzy dat tak, aby pevně seděla do celého designu hry</a:t>
            </a:r>
          </a:p>
        </p:txBody>
      </p:sp>
    </p:spTree>
    <p:extLst>
      <p:ext uri="{BB962C8B-B14F-4D97-AF65-F5344CB8AC3E}">
        <p14:creationId xmlns:p14="http://schemas.microsoft.com/office/powerpoint/2010/main" val="4190049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43E0A2-2417-8263-BB3D-D803B145A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6154EB-7E9D-8E4E-AD39-582CA288CB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9A5DFB-4BEF-9979-10A7-59CF3EDE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Plánování a řízení analytické válečné hry (</a:t>
            </a:r>
            <a:r>
              <a:rPr lang="cs-CZ" sz="2800" dirty="0" err="1"/>
              <a:t>Appleget</a:t>
            </a:r>
            <a:r>
              <a:rPr lang="cs-CZ" sz="2800" dirty="0"/>
              <a:t> et al., 2020)</a:t>
            </a:r>
            <a:endParaRPr lang="en-US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B2B04F5-EC85-4598-4EF7-93330119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386343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Klíčové strukturální faktory: </a:t>
            </a:r>
            <a:r>
              <a:rPr lang="cs-CZ" sz="2000" dirty="0"/>
              <a:t>časový plán sponzora, časové požadavky na analýzu, dostupnost hráčů.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 + </a:t>
            </a:r>
            <a:r>
              <a:rPr lang="en-US" sz="2000" dirty="0" err="1"/>
              <a:t>Místo</a:t>
            </a:r>
            <a:r>
              <a:rPr lang="en-US" sz="2000" dirty="0"/>
              <a:t> </a:t>
            </a:r>
            <a:r>
              <a:rPr lang="en-US" sz="2000" dirty="0" err="1"/>
              <a:t>konání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 +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hráčů</a:t>
            </a:r>
            <a:r>
              <a:rPr lang="en-US" sz="2000" dirty="0"/>
              <a:t> a </a:t>
            </a:r>
            <a:r>
              <a:rPr lang="en-US" sz="2000" dirty="0" err="1"/>
              <a:t>podpůrného</a:t>
            </a:r>
            <a:r>
              <a:rPr lang="en-US" sz="2000" dirty="0"/>
              <a:t> </a:t>
            </a:r>
            <a:r>
              <a:rPr lang="en-US" sz="2000" dirty="0" err="1"/>
              <a:t>personálu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 + </a:t>
            </a:r>
            <a:r>
              <a:rPr lang="en-US" sz="2000" dirty="0"/>
              <a:t>Délka </a:t>
            </a:r>
            <a:r>
              <a:rPr lang="en-US" sz="2000" dirty="0" err="1"/>
              <a:t>hry</a:t>
            </a:r>
            <a:r>
              <a:rPr lang="en-US" sz="2000" dirty="0"/>
              <a:t> (</a:t>
            </a:r>
            <a:r>
              <a:rPr lang="en-US" sz="2000" dirty="0" err="1"/>
              <a:t>hodiny</a:t>
            </a:r>
            <a:r>
              <a:rPr lang="en-US" sz="2000" dirty="0"/>
              <a:t>, </a:t>
            </a:r>
            <a:r>
              <a:rPr lang="en-US" sz="2000" dirty="0" err="1"/>
              <a:t>dny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týdny</a:t>
            </a:r>
            <a:r>
              <a:rPr lang="en-US" sz="2000" dirty="0"/>
              <a:t>).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 + </a:t>
            </a:r>
            <a:r>
              <a:rPr lang="en-US" sz="2000" dirty="0" err="1"/>
              <a:t>Prostory</a:t>
            </a:r>
            <a:r>
              <a:rPr lang="en-US" sz="2000" dirty="0"/>
              <a:t> pro </a:t>
            </a:r>
            <a:r>
              <a:rPr lang="en-US" sz="2000" dirty="0" err="1"/>
              <a:t>přestávky</a:t>
            </a:r>
            <a:r>
              <a:rPr lang="en-US" sz="2000" dirty="0"/>
              <a:t> a </a:t>
            </a:r>
            <a:r>
              <a:rPr lang="en-US" sz="2000" dirty="0" err="1"/>
              <a:t>stravování</a:t>
            </a:r>
            <a:r>
              <a:rPr lang="cs-CZ" sz="2000" dirty="0"/>
              <a:t> apod.</a:t>
            </a:r>
            <a:endParaRPr lang="en-US" sz="2000" dirty="0"/>
          </a:p>
        </p:txBody>
      </p:sp>
      <p:pic>
        <p:nvPicPr>
          <p:cNvPr id="7" name="Obrázek 6" descr="Obsah obrázku oblečení, interiér, osoba, muž&#10;&#10;Obsah vygenerovaný umělou inteligencí může být nesprávný.">
            <a:extLst>
              <a:ext uri="{FF2B5EF4-FFF2-40B4-BE49-F238E27FC236}">
                <a16:creationId xmlns:a16="http://schemas.microsoft.com/office/drawing/2014/main" id="{EFC3234D-634E-C7F9-137C-5CE9B0355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12" y="1692002"/>
            <a:ext cx="6520815" cy="37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4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257CCB-C356-D988-BD60-5C384D2EF8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374D80-0E7F-090A-8E41-84AA3FCCA9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549000-6F57-46BE-3529-0641B7BA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Best and </a:t>
            </a:r>
            <a:r>
              <a:rPr lang="cs-CZ" sz="2200" err="1"/>
              <a:t>worst</a:t>
            </a:r>
            <a:r>
              <a:rPr lang="cs-CZ" sz="2200"/>
              <a:t> </a:t>
            </a:r>
            <a:r>
              <a:rPr lang="cs-CZ" sz="2200" err="1"/>
              <a:t>practices</a:t>
            </a:r>
            <a:r>
              <a:rPr lang="cs-CZ" sz="2200"/>
              <a:t> (</a:t>
            </a:r>
            <a:r>
              <a:rPr lang="cs-CZ" sz="2200" err="1"/>
              <a:t>Appleget</a:t>
            </a:r>
            <a:r>
              <a:rPr lang="cs-CZ" sz="2200"/>
              <a:t> et al., 2020) </a:t>
            </a:r>
            <a:endParaRPr lang="en-US" sz="2200"/>
          </a:p>
        </p:txBody>
      </p:sp>
      <p:pic>
        <p:nvPicPr>
          <p:cNvPr id="9" name="Obrázek 8" descr="Obsah obrázku vozidlo, osoba, letadlo, PC hra&#10;&#10;Obsah vygenerovaný umělou inteligencí může být nesprávný.">
            <a:extLst>
              <a:ext uri="{FF2B5EF4-FFF2-40B4-BE49-F238E27FC236}">
                <a16:creationId xmlns:a16="http://schemas.microsoft.com/office/drawing/2014/main" id="{8CF9009F-E149-DEBD-35E5-6DD2B23A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54" y="1531620"/>
            <a:ext cx="7791091" cy="44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39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6FFE9C-EF9C-AF82-08E4-6912F0BF6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Wargames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CA868A-A923-A27F-3498-095A3BE75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EED0B1-484D-C80F-A955-B3C5745F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AF8A1A-5675-1411-7F7F-125FADFA4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0599"/>
            <a:ext cx="10753200" cy="4139998"/>
          </a:xfrm>
        </p:spPr>
        <p:txBody>
          <a:bodyPr/>
          <a:lstStyle/>
          <a:p>
            <a:pPr marL="342900" indent="-34290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GB" sz="2000" i="0" u="none" strike="noStrike" baseline="0" dirty="0">
                <a:solidFill>
                  <a:srgbClr val="000000"/>
                </a:solidFill>
              </a:rPr>
              <a:t>Appleget, J. et al. (2020). </a:t>
            </a:r>
            <a:r>
              <a:rPr lang="en-GB" sz="2000" i="1" u="none" strike="noStrike" baseline="0" dirty="0">
                <a:solidFill>
                  <a:srgbClr val="000000"/>
                </a:solidFill>
              </a:rPr>
              <a:t>The Craft of Wargaming: A Detailed Planning Guide for </a:t>
            </a:r>
            <a:r>
              <a:rPr lang="en-GB" sz="2000" i="1" u="none" strike="noStrike" baseline="0" dirty="0" err="1">
                <a:solidFill>
                  <a:srgbClr val="000000"/>
                </a:solidFill>
              </a:rPr>
              <a:t>Defense</a:t>
            </a:r>
            <a:r>
              <a:rPr lang="en-GB" sz="2000" i="1" u="none" strike="noStrike" baseline="0" dirty="0">
                <a:solidFill>
                  <a:srgbClr val="000000"/>
                </a:solidFill>
              </a:rPr>
              <a:t> Planner and Analysts. </a:t>
            </a:r>
            <a:r>
              <a:rPr lang="en-GB" sz="2000" i="0" u="none" strike="noStrike" baseline="0" dirty="0">
                <a:solidFill>
                  <a:srgbClr val="000000"/>
                </a:solidFill>
              </a:rPr>
              <a:t>Annapolis: Naval Institute Press</a:t>
            </a:r>
            <a:r>
              <a:rPr lang="cs-CZ" sz="200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marL="342900" indent="-34290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GB" sz="2000" dirty="0"/>
              <a:t>Dunnigan, J. F. (1992). </a:t>
            </a:r>
            <a:r>
              <a:rPr lang="en-GB" sz="2000" i="1" dirty="0"/>
              <a:t>The complete wargames handbook: How to play, design, and find them</a:t>
            </a:r>
            <a:r>
              <a:rPr lang="en-GB" sz="2000" dirty="0"/>
              <a:t> (Rev. ed.). Quill.</a:t>
            </a:r>
            <a:endParaRPr lang="cs-CZ" sz="2000" i="0" u="none" strike="noStrike" baseline="0" dirty="0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GB" sz="2000" i="0" u="none" strike="noStrike" baseline="0" dirty="0">
                <a:solidFill>
                  <a:srgbClr val="000000"/>
                </a:solidFill>
              </a:rPr>
              <a:t>Hirst, A. (2024). </a:t>
            </a:r>
            <a:r>
              <a:rPr lang="en-GB" sz="2000" i="1" u="none" strike="noStrike" baseline="0" dirty="0">
                <a:solidFill>
                  <a:srgbClr val="000000"/>
                </a:solidFill>
              </a:rPr>
              <a:t>Politics of Play: Wargaming with the US Military. </a:t>
            </a:r>
            <a:r>
              <a:rPr lang="en-GB" sz="2000" i="0" u="none" strike="noStrike" baseline="0" dirty="0">
                <a:solidFill>
                  <a:srgbClr val="000000"/>
                </a:solidFill>
              </a:rPr>
              <a:t>Oxford University Press</a:t>
            </a:r>
            <a:r>
              <a:rPr lang="cs-CZ" sz="200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marL="342900" indent="-34290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GB" sz="2000" dirty="0"/>
              <a:t>Perla, P. P. (1990). </a:t>
            </a:r>
            <a:r>
              <a:rPr lang="en-GB" sz="2000" i="1" dirty="0"/>
              <a:t>The art of wargaming: A guide for professionals and hobbyists</a:t>
            </a:r>
            <a:r>
              <a:rPr lang="en-GB" sz="2000" dirty="0"/>
              <a:t>. Naval Institute Press.</a:t>
            </a:r>
            <a:endParaRPr lang="cs-CZ" sz="2000" dirty="0"/>
          </a:p>
          <a:p>
            <a:pPr marL="342900" indent="-34290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GB" sz="2000" dirty="0"/>
              <a:t>UK Ministry of Defence. (2017). </a:t>
            </a:r>
            <a:r>
              <a:rPr lang="en-GB" sz="2000" i="1" dirty="0"/>
              <a:t>Wargaming handbook (2nd ed.)</a:t>
            </a:r>
            <a:r>
              <a:rPr lang="en-GB" sz="2000" dirty="0"/>
              <a:t>. Development, Concepts and Doctrine Centre.</a:t>
            </a:r>
            <a:endParaRPr lang="cs-CZ" sz="2000" i="0" u="none" strike="noStrike" baseline="0" dirty="0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1979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9AA827-8B08-EBC9-E3E1-5262408EEC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Wargames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21A596-3A08-57FA-EDAB-7B0E2D0D0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9A5690-8738-2374-10CD-968E62A2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4400"/>
              <a:t>Děkuji za pozornost!</a:t>
            </a:r>
            <a:endParaRPr lang="en-US" sz="440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F6944D0C-B9BC-1AAC-B0AD-C79481F7A4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495531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771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F3B44C-3D75-A15A-BD7C-95D66A0BAD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Outline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90A9AA-2C3B-24D3-068C-0D05FDBA0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C15810-D319-BB37-5301-C2637C80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err="1"/>
              <a:t>Outline</a:t>
            </a:r>
            <a:r>
              <a:rPr lang="cs-CZ"/>
              <a:t> prezentace</a:t>
            </a:r>
            <a:endParaRPr lang="en-US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74A71B1B-2EE2-55E2-39FD-35D8F14CDE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813407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029F9CD-28B3-E929-CCE3-272F873791F8}"/>
              </a:ext>
            </a:extLst>
          </p:cNvPr>
          <p:cNvSpPr/>
          <p:nvPr/>
        </p:nvSpPr>
        <p:spPr bwMode="auto">
          <a:xfrm>
            <a:off x="3669030" y="2937510"/>
            <a:ext cx="1120140" cy="6172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DF423894-B21C-1843-3D23-B755793B1988}"/>
              </a:ext>
            </a:extLst>
          </p:cNvPr>
          <p:cNvSpPr/>
          <p:nvPr/>
        </p:nvSpPr>
        <p:spPr bwMode="auto">
          <a:xfrm>
            <a:off x="7482930" y="2937510"/>
            <a:ext cx="1120140" cy="6172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F989EA0-6780-953A-0E63-CAE9D637EB87}"/>
              </a:ext>
            </a:extLst>
          </p:cNvPr>
          <p:cNvSpPr txBox="1"/>
          <p:nvPr/>
        </p:nvSpPr>
        <p:spPr>
          <a:xfrm>
            <a:off x="1109699" y="5429835"/>
            <a:ext cx="9972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Interaktivní přednáška </a:t>
            </a:r>
            <a:r>
              <a:rPr lang="cs-CZ" sz="2000" i="1" dirty="0">
                <a:latin typeface="+mn-lt"/>
                <a:sym typeface="Wingdings" panose="05000000000000000000" pitchFamily="2" charset="2"/>
              </a:rPr>
              <a:t> příležitost si začít rozpracovávat návrh seminárních projektů.</a:t>
            </a:r>
            <a:endParaRPr lang="en-US" sz="2000" i="1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563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EE37C4-83BC-5120-57E2-46B4EBB03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E4DDDD-5DAA-1DD0-2215-EFE5169DE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BA115D-1875-FF0B-08E9-D5C2CD47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086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Můstek mezi typy válečných her a jejich designováním: </a:t>
            </a:r>
            <a:r>
              <a:rPr lang="cs-CZ" sz="2000" dirty="0" err="1"/>
              <a:t>Course-of-action</a:t>
            </a:r>
            <a:r>
              <a:rPr lang="cs-CZ" sz="2000" dirty="0"/>
              <a:t> (COA) </a:t>
            </a:r>
            <a:r>
              <a:rPr lang="cs-CZ" sz="2000" dirty="0" err="1"/>
              <a:t>wargaming</a:t>
            </a:r>
            <a:r>
              <a:rPr lang="cs-CZ" sz="2000" dirty="0"/>
              <a:t> (</a:t>
            </a:r>
            <a:r>
              <a:rPr lang="cs-CZ" sz="2000" dirty="0" err="1"/>
              <a:t>Appleget</a:t>
            </a:r>
            <a:r>
              <a:rPr lang="cs-CZ" sz="2000" dirty="0"/>
              <a:t> et al., 2020; UK </a:t>
            </a:r>
            <a:r>
              <a:rPr lang="cs-CZ" sz="2000" dirty="0" err="1"/>
              <a:t>MoD</a:t>
            </a:r>
            <a:r>
              <a:rPr lang="cs-CZ" sz="2000" dirty="0"/>
              <a:t>, 2017)</a:t>
            </a:r>
            <a:endParaRPr lang="en-US" sz="2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A78AB4-A52F-6386-A981-F23535CA8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4832"/>
            <a:ext cx="1098432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noProof="0" dirty="0"/>
              <a:t>Klíčová </a:t>
            </a:r>
            <a:r>
              <a:rPr lang="cs-CZ" sz="2000" noProof="0" dirty="0" err="1"/>
              <a:t>složk</a:t>
            </a:r>
            <a:r>
              <a:rPr lang="cs-CZ" sz="2000" dirty="0"/>
              <a:t>a</a:t>
            </a:r>
            <a:r>
              <a:rPr lang="cs-CZ" sz="2000" noProof="0" dirty="0"/>
              <a:t> </a:t>
            </a:r>
            <a:r>
              <a:rPr lang="cs-CZ" sz="2000" b="1" noProof="0" dirty="0"/>
              <a:t>vojenského plánování </a:t>
            </a:r>
            <a:r>
              <a:rPr lang="cs-CZ" sz="2000" noProof="0" dirty="0"/>
              <a:t>na </a:t>
            </a:r>
            <a:r>
              <a:rPr lang="cs-CZ" sz="2000" b="1" noProof="0" dirty="0"/>
              <a:t>všech úrovních </a:t>
            </a:r>
            <a:r>
              <a:rPr lang="cs-CZ" sz="2000" noProof="0" dirty="0"/>
              <a:t>(strategické, operační, taktické).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Mnoho COA </a:t>
            </a:r>
            <a:r>
              <a:rPr lang="cs-CZ" sz="2000" b="1" noProof="0" dirty="0"/>
              <a:t>selhává</a:t>
            </a:r>
            <a:r>
              <a:rPr lang="cs-CZ" sz="2000" noProof="0" dirty="0"/>
              <a:t>, protože </a:t>
            </a:r>
            <a:r>
              <a:rPr lang="cs-CZ" sz="2000" b="1" noProof="0" dirty="0"/>
              <a:t>nesimulují plně myslícího protivníka</a:t>
            </a:r>
            <a:r>
              <a:rPr lang="cs-CZ" sz="2000" noProof="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Cíle: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1. Maximalizovat bojovou sílu při ochraně přátelských sil.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2. Vizualizovat operaci co nejpřesněji.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3. Předvídat události a reakce nepřítele.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4. Identifikovat nedostatky a požadavky na zdroje.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5. Plánovat informační válku a shromažďování zpravodajských informací.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6. Identifikovat cíle a rizika s vysokou hodnotou.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noProof="0" dirty="0"/>
              <a:t>7. Určit nejpružnější, nejvhodnější apod. COA.</a:t>
            </a:r>
          </a:p>
          <a:p>
            <a:pPr>
              <a:lnSpc>
                <a:spcPct val="100000"/>
              </a:lnSpc>
            </a:pPr>
            <a:endParaRPr lang="cs-CZ" sz="2000" noProof="0" dirty="0"/>
          </a:p>
          <a:p>
            <a:pPr>
              <a:lnSpc>
                <a:spcPct val="100000"/>
              </a:lnSpc>
            </a:pPr>
            <a:r>
              <a:rPr lang="cs-CZ" sz="2000" noProof="0" dirty="0"/>
              <a:t>❌</a:t>
            </a:r>
            <a:r>
              <a:rPr lang="cs-CZ" sz="2000" noProof="0" dirty="0" err="1"/>
              <a:t>Skriptované</a:t>
            </a:r>
            <a:r>
              <a:rPr lang="cs-CZ" sz="2000" noProof="0" dirty="0"/>
              <a:t> chování protivníka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❌Podcenění schopností protivníka</a:t>
            </a:r>
          </a:p>
          <a:p>
            <a:pPr>
              <a:lnSpc>
                <a:spcPct val="100000"/>
              </a:lnSpc>
            </a:pPr>
            <a:r>
              <a:rPr lang="cs-CZ" sz="2000" noProof="0" dirty="0"/>
              <a:t>❌Nemodelování asymetrické války</a:t>
            </a:r>
          </a:p>
        </p:txBody>
      </p:sp>
      <p:pic>
        <p:nvPicPr>
          <p:cNvPr id="9" name="Obrázek 8" descr="Obsah obrázku Písmo, Grafika, design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2A9DB141-1161-E338-A659-131D0FE10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2319928"/>
            <a:ext cx="2465070" cy="24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4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D0813F-1E6F-99D6-8585-4A4F8C7465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A5D292-C665-20CF-9DBC-2430316A41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3EAA18-C49E-0CF1-5CAD-D7D5D54C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COA (</a:t>
            </a:r>
            <a:r>
              <a:rPr lang="cs-CZ" dirty="0" err="1"/>
              <a:t>Appleget</a:t>
            </a:r>
            <a:r>
              <a:rPr lang="cs-CZ" dirty="0"/>
              <a:t> et al., 2020)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B5DE160-FD3D-78DF-127A-87029DB6D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475060" cy="4148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Nejjednodušší: </a:t>
            </a:r>
            <a:r>
              <a:rPr lang="cs-CZ" sz="2000" b="1" dirty="0"/>
              <a:t>narativní</a:t>
            </a:r>
            <a:r>
              <a:rPr lang="cs-CZ" sz="2000" dirty="0"/>
              <a:t> (text, vyprávění „příběhu“).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Technika náčrtu a poznámky </a:t>
            </a:r>
            <a:r>
              <a:rPr lang="cs-CZ" sz="2000" dirty="0"/>
              <a:t>– vizuální prvky (mapy, diagramy), ideální pro válečné hry středního rozsahu (cca operační).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Sofistikovaná metoda </a:t>
            </a:r>
            <a:r>
              <a:rPr lang="cs-CZ" sz="2000" dirty="0"/>
              <a:t>– vč. komplexního rozhodování a analýzy dat, iterace, potřeba velkého množství dat.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Úplné zastoupení konkurentů </a:t>
            </a:r>
            <a:r>
              <a:rPr lang="cs-CZ" sz="2000" dirty="0"/>
              <a:t>– všichni hráči plně autonomní a podložení daty </a:t>
            </a:r>
            <a:r>
              <a:rPr lang="cs-CZ" sz="2000" dirty="0">
                <a:sym typeface="Wingdings" panose="05000000000000000000" pitchFamily="2" charset="2"/>
              </a:rPr>
              <a:t> náročné.</a:t>
            </a:r>
            <a:endParaRPr lang="en-US" sz="2000" dirty="0"/>
          </a:p>
        </p:txBody>
      </p:sp>
      <p:pic>
        <p:nvPicPr>
          <p:cNvPr id="7" name="Obrázek 6" descr="Obsah obrázku oblečení, muž, snímek obrazovky, žena&#10;&#10;Obsah vygenerovaný umělou inteligencí může být nesprávný.">
            <a:extLst>
              <a:ext uri="{FF2B5EF4-FFF2-40B4-BE49-F238E27FC236}">
                <a16:creationId xmlns:a16="http://schemas.microsoft.com/office/drawing/2014/main" id="{ED0FC6E2-804D-417B-998A-729BBC009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0" y="2400300"/>
            <a:ext cx="536067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825CA6-8BF9-10EE-3B54-7503DAADE0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BD6D68-7972-FB0F-1C0F-2BD31801B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8D0526-4A0D-14AF-749C-4FD386FF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Základy analytického </a:t>
            </a:r>
            <a:r>
              <a:rPr lang="cs-CZ" sz="2800" dirty="0" err="1"/>
              <a:t>wargamingu</a:t>
            </a:r>
            <a:r>
              <a:rPr lang="cs-CZ" sz="2800" dirty="0"/>
              <a:t> (</a:t>
            </a:r>
            <a:r>
              <a:rPr lang="cs-CZ" sz="2800" dirty="0" err="1"/>
              <a:t>Appleget</a:t>
            </a:r>
            <a:r>
              <a:rPr lang="cs-CZ" sz="2800" dirty="0"/>
              <a:t> et al., 2020; UK </a:t>
            </a:r>
            <a:r>
              <a:rPr lang="cs-CZ" sz="2800" dirty="0" err="1"/>
              <a:t>MoD</a:t>
            </a:r>
            <a:r>
              <a:rPr lang="cs-CZ" sz="2800" dirty="0"/>
              <a:t>, 2017)</a:t>
            </a:r>
            <a:endParaRPr lang="en-US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453BDA-2A54-9564-AA82-5CE39654A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200" y="1629789"/>
            <a:ext cx="5910000" cy="4139998"/>
          </a:xfrm>
        </p:spPr>
        <p:txBody>
          <a:bodyPr/>
          <a:lstStyle/>
          <a:p>
            <a:r>
              <a:rPr lang="en-US" sz="2000" b="1" u="sng" dirty="0" err="1"/>
              <a:t>Efektivní</a:t>
            </a:r>
            <a:r>
              <a:rPr lang="en-US" sz="2000" b="1" u="sng" dirty="0"/>
              <a:t> </a:t>
            </a:r>
            <a:r>
              <a:rPr lang="en-US" sz="2000" b="1" u="sng" dirty="0" err="1"/>
              <a:t>válečné</a:t>
            </a:r>
            <a:r>
              <a:rPr lang="en-US" sz="2000" b="1" u="sng" dirty="0"/>
              <a:t> </a:t>
            </a:r>
            <a:r>
              <a:rPr lang="en-US" sz="2000" b="1" u="sng" dirty="0" err="1"/>
              <a:t>hry</a:t>
            </a:r>
            <a:r>
              <a:rPr lang="cs-CZ" sz="2000" dirty="0"/>
              <a:t>: </a:t>
            </a:r>
          </a:p>
          <a:p>
            <a:pPr lvl="1"/>
            <a:r>
              <a:rPr lang="cs-CZ" dirty="0"/>
              <a:t>jednoduché, realistické a robustní.</a:t>
            </a:r>
          </a:p>
          <a:p>
            <a:pPr lvl="1"/>
            <a:r>
              <a:rPr lang="cs-CZ" dirty="0"/>
              <a:t>Předem plánované, jasné cíle, flexibilní, otestované.</a:t>
            </a:r>
          </a:p>
          <a:p>
            <a:r>
              <a:rPr lang="cs-CZ" sz="2000" b="1" u="sng" dirty="0"/>
              <a:t>Mnoho různých </a:t>
            </a:r>
            <a:r>
              <a:rPr lang="cs-CZ" sz="2000" b="1" u="sng" dirty="0" err="1"/>
              <a:t>blueprintů</a:t>
            </a:r>
            <a:r>
              <a:rPr lang="cs-CZ" sz="2000" b="1" u="sng" dirty="0"/>
              <a:t>:</a:t>
            </a:r>
          </a:p>
          <a:p>
            <a:pPr lvl="1"/>
            <a:r>
              <a:rPr lang="cs-CZ" b="1" dirty="0"/>
              <a:t>10 kroků </a:t>
            </a:r>
            <a:r>
              <a:rPr lang="cs-CZ" b="1" dirty="0" err="1"/>
              <a:t>Dunnigana</a:t>
            </a:r>
            <a:r>
              <a:rPr lang="cs-CZ" b="1" dirty="0"/>
              <a:t> (1992): </a:t>
            </a:r>
            <a:r>
              <a:rPr lang="cs-CZ" dirty="0"/>
              <a:t>vývoj koncepce </a:t>
            </a:r>
            <a:r>
              <a:rPr lang="cs-CZ" dirty="0">
                <a:sym typeface="Wingdings" panose="05000000000000000000" pitchFamily="2" charset="2"/>
              </a:rPr>
              <a:t> výzkum  integrace  prototyp  vývoj pravidel  testování  úpravy  produkce  provedení  feedback a evaluace.</a:t>
            </a:r>
          </a:p>
          <a:p>
            <a:pPr lvl="1"/>
            <a:r>
              <a:rPr lang="cs-CZ" b="1" dirty="0">
                <a:sym typeface="Wingdings" panose="05000000000000000000" pitchFamily="2" charset="2"/>
              </a:rPr>
              <a:t>7 prvků Perly (2011): </a:t>
            </a:r>
            <a:r>
              <a:rPr lang="cs-CZ" dirty="0">
                <a:sym typeface="Wingdings" panose="05000000000000000000" pitchFamily="2" charset="2"/>
              </a:rPr>
              <a:t>cíl  scénář  data  metody, modely, nástroje  pravidla  hráči  analýza</a:t>
            </a:r>
            <a:endParaRPr lang="cs-CZ" dirty="0"/>
          </a:p>
        </p:txBody>
      </p:sp>
      <p:pic>
        <p:nvPicPr>
          <p:cNvPr id="7" name="Obrázek 6" descr="Obsah obrázku snímek obrazovky, muž, interiér, osoba&#10;&#10;Obsah vygenerovaný umělou inteligencí může být nesprávný.">
            <a:extLst>
              <a:ext uri="{FF2B5EF4-FFF2-40B4-BE49-F238E27FC236}">
                <a16:creationId xmlns:a16="http://schemas.microsoft.com/office/drawing/2014/main" id="{3B1681A8-0501-8A91-C904-8180DE98D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2413822"/>
            <a:ext cx="4806782" cy="27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1798BE-C293-597C-AC16-FA981970C5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FC9F74-B47E-5161-4C50-1A8021303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008A9D-0597-F59D-B537-6AF5FC01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fáze dle UK </a:t>
            </a:r>
            <a:r>
              <a:rPr lang="cs-CZ" dirty="0" err="1"/>
              <a:t>MoD</a:t>
            </a:r>
            <a:r>
              <a:rPr lang="cs-CZ" dirty="0"/>
              <a:t> (2017)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EA02EC-3351-22C6-CEE0-28F1E74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57940" cy="4139998"/>
          </a:xfrm>
        </p:spPr>
        <p:txBody>
          <a:bodyPr/>
          <a:lstStyle/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b="1" dirty="0"/>
              <a:t>Návrh</a:t>
            </a:r>
          </a:p>
          <a:p>
            <a:pPr lvl="1"/>
            <a:r>
              <a:rPr lang="cs-CZ" dirty="0"/>
              <a:t>Cíle, typ hry, rozsah.</a:t>
            </a:r>
          </a:p>
          <a:p>
            <a:pPr lvl="1"/>
            <a:r>
              <a:rPr lang="cs-CZ" dirty="0"/>
              <a:t>Pozor na nárůst složitosti – vždy referujte k cíli! 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b="1" dirty="0"/>
              <a:t>Vývoj</a:t>
            </a:r>
          </a:p>
          <a:p>
            <a:pPr lvl="1"/>
            <a:r>
              <a:rPr lang="cs-CZ" dirty="0"/>
              <a:t>Scénář (pozadí, zapojené síly a aktéři, časový rámec a geografický rozsah, pravidla a omezení).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b="1" dirty="0"/>
              <a:t>Realizace válečné hry</a:t>
            </a:r>
          </a:p>
          <a:p>
            <a:pPr lvl="1"/>
            <a:r>
              <a:rPr lang="cs-CZ" dirty="0"/>
              <a:t>Důležitá role řídícího týmu a zapojení hráčů.</a:t>
            </a:r>
          </a:p>
          <a:p>
            <a:pPr lvl="1"/>
            <a:r>
              <a:rPr lang="cs-CZ" dirty="0"/>
              <a:t>Jasně sdělit metody hodnocení, využití odborníků na danou problematiku (</a:t>
            </a:r>
            <a:r>
              <a:rPr lang="cs-CZ" dirty="0" err="1"/>
              <a:t>subject</a:t>
            </a:r>
            <a:r>
              <a:rPr lang="cs-CZ" dirty="0"/>
              <a:t> </a:t>
            </a:r>
            <a:r>
              <a:rPr lang="cs-CZ" dirty="0" err="1"/>
              <a:t>matter</a:t>
            </a:r>
            <a:r>
              <a:rPr lang="cs-CZ" dirty="0"/>
              <a:t> </a:t>
            </a:r>
            <a:r>
              <a:rPr lang="cs-CZ" dirty="0" err="1"/>
              <a:t>experts</a:t>
            </a:r>
            <a:r>
              <a:rPr lang="cs-CZ" dirty="0"/>
              <a:t> – </a:t>
            </a:r>
            <a:r>
              <a:rPr lang="cs-CZ" dirty="0" err="1"/>
              <a:t>SMEs</a:t>
            </a:r>
            <a:r>
              <a:rPr lang="cs-CZ" dirty="0"/>
              <a:t>).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eriod"/>
            </a:pPr>
            <a:r>
              <a:rPr lang="cs-CZ" sz="2000" b="1" dirty="0"/>
              <a:t>Analýza a </a:t>
            </a:r>
            <a:r>
              <a:rPr lang="cs-CZ" sz="2000" b="1" dirty="0">
                <a:solidFill>
                  <a:srgbClr val="00B050"/>
                </a:solidFill>
              </a:rPr>
              <a:t>uplatnění poznatků </a:t>
            </a:r>
            <a:r>
              <a:rPr lang="cs-CZ" sz="2000" b="1" dirty="0"/>
              <a:t>v praxi</a:t>
            </a:r>
            <a:endParaRPr lang="en-US" sz="2000" b="1" dirty="0"/>
          </a:p>
        </p:txBody>
      </p:sp>
      <p:pic>
        <p:nvPicPr>
          <p:cNvPr id="7" name="Obrázek 6" descr="Obsah obrázku oblečení, muž, žena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2C8FC60-0899-81B1-90CB-5911874F5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102758"/>
            <a:ext cx="536067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0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414EAC-C6E9-EECB-66D0-DBA06C7CEE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7D65EB-1508-6CC6-9AC7-C5F6503DA1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793DB3-8574-9243-A5F0-54F59C88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34260"/>
            <a:ext cx="2206080" cy="2206080"/>
          </a:xfrm>
        </p:spPr>
        <p:txBody>
          <a:bodyPr/>
          <a:lstStyle/>
          <a:p>
            <a:r>
              <a:rPr lang="cs-CZ" sz="2800" dirty="0"/>
              <a:t>Doporučený </a:t>
            </a:r>
            <a:r>
              <a:rPr lang="cs-CZ" sz="2800" dirty="0" err="1"/>
              <a:t>blueprint</a:t>
            </a:r>
            <a:r>
              <a:rPr lang="cs-CZ" sz="2800" dirty="0"/>
              <a:t>: 5 kroků dle </a:t>
            </a:r>
            <a:r>
              <a:rPr lang="cs-CZ" sz="2800" dirty="0" err="1"/>
              <a:t>Appleget</a:t>
            </a:r>
            <a:r>
              <a:rPr lang="cs-CZ" sz="2800" dirty="0"/>
              <a:t> et al. (2020)</a:t>
            </a:r>
            <a:endParaRPr lang="en-US" sz="2800" dirty="0"/>
          </a:p>
        </p:txBody>
      </p:sp>
      <p:pic>
        <p:nvPicPr>
          <p:cNvPr id="6" name="Obrázek 5" descr="Obsah obrázku text, snímek obrazovky, Písmo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9C4383D3-9F32-BAD5-709A-852F72174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56" y="720000"/>
            <a:ext cx="8562504" cy="5950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8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A05E19-63DC-1ABD-1CB7-E7DBDFB7B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Design válečných her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034930-6864-F28B-0F37-19A54A2ED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7E31FB-6362-A658-F582-5DA7C79A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(1/5) </a:t>
            </a:r>
            <a:r>
              <a:rPr lang="cs-CZ" dirty="0" err="1"/>
              <a:t>Initiate</a:t>
            </a:r>
            <a:r>
              <a:rPr lang="cs-CZ" dirty="0"/>
              <a:t> I (</a:t>
            </a:r>
            <a:r>
              <a:rPr lang="cs-CZ" dirty="0" err="1"/>
              <a:t>Appleget</a:t>
            </a:r>
            <a:r>
              <a:rPr lang="cs-CZ" dirty="0"/>
              <a:t> et al., 2020)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572D40E-4039-2BF3-44A2-E2690D940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❌</a:t>
            </a:r>
            <a:r>
              <a:rPr lang="cs-CZ" b="1" dirty="0"/>
              <a:t>Nejasné pokyny </a:t>
            </a:r>
            <a:r>
              <a:rPr lang="cs-CZ" dirty="0"/>
              <a:t>od zadavatele.</a:t>
            </a:r>
          </a:p>
          <a:p>
            <a:r>
              <a:rPr lang="en-US" dirty="0"/>
              <a:t>❌</a:t>
            </a:r>
            <a:r>
              <a:rPr lang="cs-CZ" dirty="0"/>
              <a:t>Některé problémy vyžadují </a:t>
            </a:r>
            <a:r>
              <a:rPr lang="cs-CZ" b="1" dirty="0"/>
              <a:t>více válečných her</a:t>
            </a:r>
            <a:r>
              <a:rPr lang="cs-CZ" dirty="0"/>
              <a:t>!</a:t>
            </a:r>
          </a:p>
          <a:p>
            <a:r>
              <a:rPr lang="en-US" dirty="0"/>
              <a:t>❌</a:t>
            </a:r>
            <a:r>
              <a:rPr lang="cs-CZ" dirty="0"/>
              <a:t>Ne všechny problémy lze řešit </a:t>
            </a:r>
            <a:r>
              <a:rPr lang="cs-CZ" dirty="0" err="1"/>
              <a:t>wargamingem</a:t>
            </a:r>
            <a:r>
              <a:rPr lang="cs-CZ" dirty="0"/>
              <a:t>.</a:t>
            </a:r>
          </a:p>
          <a:p>
            <a:r>
              <a:rPr lang="cs-CZ" b="1" dirty="0"/>
              <a:t>Tvorba týmu </a:t>
            </a:r>
            <a:r>
              <a:rPr lang="cs-CZ" dirty="0"/>
              <a:t>– scénáristé, </a:t>
            </a:r>
            <a:r>
              <a:rPr lang="cs-CZ" dirty="0" err="1"/>
              <a:t>SMEs</a:t>
            </a:r>
            <a:r>
              <a:rPr lang="cs-CZ" dirty="0"/>
              <a:t> na doktríny a operace, analytici, zkušení </a:t>
            </a:r>
            <a:r>
              <a:rPr lang="cs-CZ" dirty="0" err="1"/>
              <a:t>wargameři</a:t>
            </a:r>
            <a:r>
              <a:rPr lang="cs-CZ" dirty="0"/>
              <a:t>, facilitátoři a rozhodčí + další role dle potřeby.</a:t>
            </a:r>
          </a:p>
          <a:p>
            <a:r>
              <a:rPr lang="cs-CZ" b="1" dirty="0"/>
              <a:t>Diskuze se sponzory </a:t>
            </a:r>
            <a:r>
              <a:rPr lang="cs-CZ" dirty="0"/>
              <a:t>– iterativní </a:t>
            </a:r>
            <a:r>
              <a:rPr lang="cs-CZ" dirty="0">
                <a:sym typeface="Wingdings" panose="05000000000000000000" pitchFamily="2" charset="2"/>
              </a:rPr>
              <a:t>: </a:t>
            </a:r>
            <a:r>
              <a:rPr lang="cs-CZ" dirty="0" err="1">
                <a:sym typeface="Wingdings" panose="05000000000000000000" pitchFamily="2" charset="2"/>
              </a:rPr>
              <a:t>initial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engagement</a:t>
            </a:r>
            <a:r>
              <a:rPr lang="cs-CZ" dirty="0">
                <a:sym typeface="Wingdings" panose="05000000000000000000" pitchFamily="2" charset="2"/>
              </a:rPr>
              <a:t>  </a:t>
            </a:r>
            <a:r>
              <a:rPr lang="cs-CZ" dirty="0" err="1">
                <a:sym typeface="Wingdings" panose="05000000000000000000" pitchFamily="2" charset="2"/>
              </a:rPr>
              <a:t>clarification</a:t>
            </a:r>
            <a:r>
              <a:rPr lang="cs-CZ" dirty="0">
                <a:sym typeface="Wingdings" panose="05000000000000000000" pitchFamily="2" charset="2"/>
              </a:rPr>
              <a:t>  </a:t>
            </a:r>
            <a:r>
              <a:rPr lang="cs-CZ" dirty="0" err="1">
                <a:sym typeface="Wingdings" panose="05000000000000000000" pitchFamily="2" charset="2"/>
              </a:rPr>
              <a:t>scoping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engagement</a:t>
            </a:r>
            <a:r>
              <a:rPr lang="cs-CZ" dirty="0">
                <a:sym typeface="Wingdings" panose="05000000000000000000" pitchFamily="2" charset="2"/>
              </a:rPr>
              <a:t>.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151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BSS_academic 101</Template>
  <TotalTime>2412</TotalTime>
  <Words>1512</Words>
  <Application>Microsoft Office PowerPoint</Application>
  <PresentationFormat>Širokoúhlá obrazovka</PresentationFormat>
  <Paragraphs>189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Tahoma</vt:lpstr>
      <vt:lpstr>Wingdings</vt:lpstr>
      <vt:lpstr>Prezentace_MU_CZ</vt:lpstr>
      <vt:lpstr>Designování válečných her I a II</vt:lpstr>
      <vt:lpstr>Povinná literatura</vt:lpstr>
      <vt:lpstr>Outline prezentace</vt:lpstr>
      <vt:lpstr>Můstek mezi typy válečných her a jejich designováním: Course-of-action (COA) wargaming (Appleget et al., 2020; UK MoD, 2017)</vt:lpstr>
      <vt:lpstr>Metody COA (Appleget et al., 2020)</vt:lpstr>
      <vt:lpstr>Základy analytického wargamingu (Appleget et al., 2020; UK MoD, 2017)</vt:lpstr>
      <vt:lpstr>4 fáze dle UK MoD (2017)</vt:lpstr>
      <vt:lpstr>Doporučený blueprint: 5 kroků dle Appleget et al. (2020)</vt:lpstr>
      <vt:lpstr>(1/5) Initiate I (Appleget et al., 2020)</vt:lpstr>
      <vt:lpstr>(1/5) Initiate II – DCMP (Appleget et al., 2020)</vt:lpstr>
      <vt:lpstr>Prezentace aplikace PowerPoint</vt:lpstr>
      <vt:lpstr>Prezentace aplikace PowerPoint</vt:lpstr>
      <vt:lpstr>(2/5) Design (Appleget et al., 2020)</vt:lpstr>
      <vt:lpstr>Prezentace aplikace PowerPoint</vt:lpstr>
      <vt:lpstr>3/5 Develop (Appleget et al., 2020)</vt:lpstr>
      <vt:lpstr>Prezentace aplikace PowerPoint</vt:lpstr>
      <vt:lpstr>4/5 Conduct</vt:lpstr>
      <vt:lpstr>Prezentace aplikace PowerPoint</vt:lpstr>
      <vt:lpstr>5/5 Analyze (Appleget et al., 2020)</vt:lpstr>
      <vt:lpstr>Prezentace aplikace PowerPoint</vt:lpstr>
      <vt:lpstr>Plánování a řízení analytické válečné hry (Appleget et al., 2020)</vt:lpstr>
      <vt:lpstr>Best and worst practices (Appleget et al., 2020) </vt:lpstr>
      <vt:lpstr>Reference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Akademický život 101</dc:title>
  <dc:creator>Jan Kleiner</dc:creator>
  <cp:lastModifiedBy>Jan Kleiner</cp:lastModifiedBy>
  <cp:revision>126</cp:revision>
  <cp:lastPrinted>1601-01-01T00:00:00Z</cp:lastPrinted>
  <dcterms:created xsi:type="dcterms:W3CDTF">2023-09-18T07:45:09Z</dcterms:created>
  <dcterms:modified xsi:type="dcterms:W3CDTF">2025-03-11T13:55:34Z</dcterms:modified>
</cp:coreProperties>
</file>