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42" r:id="rId18"/>
    <p:sldId id="351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007A53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8499" autoAdjust="0"/>
  </p:normalViewPr>
  <p:slideViewPr>
    <p:cSldViewPr snapToGrid="0">
      <p:cViewPr varScale="1">
        <p:scale>
          <a:sx n="141" d="100"/>
          <a:sy n="141" d="100"/>
        </p:scale>
        <p:origin x="3360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517213-C355-45EE-BFF1-74194BECAB51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0D2C1-A357-409E-89D4-BEDCA2FDF342}">
      <dgm:prSet custT="1"/>
      <dgm:spPr/>
      <dgm:t>
        <a:bodyPr/>
        <a:lstStyle/>
        <a:p>
          <a:r>
            <a:rPr lang="cs-CZ" sz="1800" dirty="0"/>
            <a:t>Pochopení, jak je AI integrována do válečných her.</a:t>
          </a:r>
          <a:endParaRPr lang="en-US" sz="1800" dirty="0"/>
        </a:p>
      </dgm:t>
    </dgm:pt>
    <dgm:pt modelId="{9748B700-EAB2-4A84-A476-6D3A6014C195}" type="parTrans" cxnId="{012FA03A-2B7D-408A-ADC0-BD1C7E126FBA}">
      <dgm:prSet/>
      <dgm:spPr/>
      <dgm:t>
        <a:bodyPr/>
        <a:lstStyle/>
        <a:p>
          <a:endParaRPr lang="en-US" sz="3200"/>
        </a:p>
      </dgm:t>
    </dgm:pt>
    <dgm:pt modelId="{DA2A18CC-B6FC-40BF-AFCA-A68F3E3C5E04}" type="sibTrans" cxnId="{012FA03A-2B7D-408A-ADC0-BD1C7E126FBA}">
      <dgm:prSet/>
      <dgm:spPr/>
      <dgm:t>
        <a:bodyPr/>
        <a:lstStyle/>
        <a:p>
          <a:endParaRPr lang="en-US" sz="3200"/>
        </a:p>
      </dgm:t>
    </dgm:pt>
    <dgm:pt modelId="{96CA2A01-C080-4172-BF68-6D84E6837C7E}">
      <dgm:prSet custT="1"/>
      <dgm:spPr/>
      <dgm:t>
        <a:bodyPr/>
        <a:lstStyle/>
        <a:p>
          <a:r>
            <a:rPr lang="cs-CZ" sz="1800" dirty="0"/>
            <a:t>Teoretické, technické a etické důsledky.</a:t>
          </a:r>
          <a:endParaRPr lang="en-US" sz="1800" dirty="0"/>
        </a:p>
      </dgm:t>
    </dgm:pt>
    <dgm:pt modelId="{25D256D4-E336-4F0D-967E-119317FDE834}" type="parTrans" cxnId="{8D7C1EAC-6183-4596-8B96-68C5FBE0C641}">
      <dgm:prSet/>
      <dgm:spPr/>
      <dgm:t>
        <a:bodyPr/>
        <a:lstStyle/>
        <a:p>
          <a:endParaRPr lang="en-US" sz="3200"/>
        </a:p>
      </dgm:t>
    </dgm:pt>
    <dgm:pt modelId="{8A7B0CDE-EBC8-4B24-9247-0DC8E1307DC5}" type="sibTrans" cxnId="{8D7C1EAC-6183-4596-8B96-68C5FBE0C641}">
      <dgm:prSet/>
      <dgm:spPr/>
      <dgm:t>
        <a:bodyPr/>
        <a:lstStyle/>
        <a:p>
          <a:endParaRPr lang="en-US" sz="3200"/>
        </a:p>
      </dgm:t>
    </dgm:pt>
    <dgm:pt modelId="{94FCC032-5ECF-432F-B056-3D570CF79088}">
      <dgm:prSet custT="1"/>
      <dgm:spPr/>
      <dgm:t>
        <a:bodyPr/>
        <a:lstStyle/>
        <a:p>
          <a:r>
            <a:rPr lang="cs-CZ" sz="1800"/>
            <a:t>Klíčové akademické a vojenské perspektivy integrace AI.</a:t>
          </a:r>
          <a:endParaRPr lang="en-US" sz="1800"/>
        </a:p>
      </dgm:t>
    </dgm:pt>
    <dgm:pt modelId="{E76F3F9C-78FF-43F0-884E-3D506C94986E}" type="parTrans" cxnId="{EFF4C38B-F5F7-4931-B6CC-71EABA10ADCB}">
      <dgm:prSet/>
      <dgm:spPr/>
      <dgm:t>
        <a:bodyPr/>
        <a:lstStyle/>
        <a:p>
          <a:endParaRPr lang="en-US" sz="3200"/>
        </a:p>
      </dgm:t>
    </dgm:pt>
    <dgm:pt modelId="{C3AFC5DE-5D9C-4C67-A80D-8748BDDB1E49}" type="sibTrans" cxnId="{EFF4C38B-F5F7-4931-B6CC-71EABA10ADCB}">
      <dgm:prSet/>
      <dgm:spPr/>
      <dgm:t>
        <a:bodyPr/>
        <a:lstStyle/>
        <a:p>
          <a:endParaRPr lang="en-US" sz="3200"/>
        </a:p>
      </dgm:t>
    </dgm:pt>
    <dgm:pt modelId="{FB0A0211-06E3-4D67-BFE7-6BC96DE95013}">
      <dgm:prSet custT="1"/>
      <dgm:spPr/>
      <dgm:t>
        <a:bodyPr/>
        <a:lstStyle/>
        <a:p>
          <a:r>
            <a:rPr lang="cs-CZ" sz="1800"/>
            <a:t>Budoucí aplikace a limitace.</a:t>
          </a:r>
          <a:endParaRPr lang="en-US" sz="1800"/>
        </a:p>
      </dgm:t>
    </dgm:pt>
    <dgm:pt modelId="{D11962FD-6967-410C-A07D-8B073D668BFD}" type="parTrans" cxnId="{BEE77BDA-7955-4A46-852A-A9EE65C674B9}">
      <dgm:prSet/>
      <dgm:spPr/>
      <dgm:t>
        <a:bodyPr/>
        <a:lstStyle/>
        <a:p>
          <a:endParaRPr lang="en-US" sz="3200"/>
        </a:p>
      </dgm:t>
    </dgm:pt>
    <dgm:pt modelId="{A5A18226-4362-488A-B623-7268CBCE03A8}" type="sibTrans" cxnId="{BEE77BDA-7955-4A46-852A-A9EE65C674B9}">
      <dgm:prSet/>
      <dgm:spPr/>
      <dgm:t>
        <a:bodyPr/>
        <a:lstStyle/>
        <a:p>
          <a:endParaRPr lang="en-US" sz="3200"/>
        </a:p>
      </dgm:t>
    </dgm:pt>
    <dgm:pt modelId="{6F8AB26F-E43C-429E-8725-1FB81DD25FB1}">
      <dgm:prSet custT="1"/>
      <dgm:spPr/>
      <dgm:t>
        <a:bodyPr/>
        <a:lstStyle/>
        <a:p>
          <a:r>
            <a:rPr lang="cs-CZ" sz="1800" b="1" dirty="0"/>
            <a:t>Klíčová otázka: </a:t>
          </a:r>
          <a:r>
            <a:rPr lang="cs-CZ" sz="1800" dirty="0"/>
            <a:t>Lze umělou inteligenci a </a:t>
          </a:r>
          <a:r>
            <a:rPr lang="cs-CZ" sz="1800" dirty="0" err="1"/>
            <a:t>wargaming</a:t>
          </a:r>
          <a:r>
            <a:rPr lang="cs-CZ" sz="1800" dirty="0"/>
            <a:t> účinně kombinovat za účelem vytvoření strategické výhody, nebo jsou v zásadě neslučitelné?</a:t>
          </a:r>
          <a:endParaRPr lang="en-US" sz="1800" dirty="0"/>
        </a:p>
      </dgm:t>
    </dgm:pt>
    <dgm:pt modelId="{AE0543A5-5CE9-4BB3-B3D5-2A426A7A32EE}" type="parTrans" cxnId="{4320BA76-E496-4A41-B34F-F8B30182C6D8}">
      <dgm:prSet/>
      <dgm:spPr/>
      <dgm:t>
        <a:bodyPr/>
        <a:lstStyle/>
        <a:p>
          <a:endParaRPr lang="en-US" sz="3200"/>
        </a:p>
      </dgm:t>
    </dgm:pt>
    <dgm:pt modelId="{9A463453-E0A9-4BB7-A888-30E4B1715077}" type="sibTrans" cxnId="{4320BA76-E496-4A41-B34F-F8B30182C6D8}">
      <dgm:prSet/>
      <dgm:spPr/>
      <dgm:t>
        <a:bodyPr/>
        <a:lstStyle/>
        <a:p>
          <a:endParaRPr lang="en-US" sz="3200"/>
        </a:p>
      </dgm:t>
    </dgm:pt>
    <dgm:pt modelId="{3D3088DC-9444-45B2-BE19-15695E9D421D}" type="pres">
      <dgm:prSet presAssocID="{2C517213-C355-45EE-BFF1-74194BECAB51}" presName="root" presStyleCnt="0">
        <dgm:presLayoutVars>
          <dgm:dir/>
          <dgm:resizeHandles val="exact"/>
        </dgm:presLayoutVars>
      </dgm:prSet>
      <dgm:spPr/>
    </dgm:pt>
    <dgm:pt modelId="{24A776D6-4293-4015-B16D-EBDC4B45B32A}" type="pres">
      <dgm:prSet presAssocID="{2C517213-C355-45EE-BFF1-74194BECAB51}" presName="container" presStyleCnt="0">
        <dgm:presLayoutVars>
          <dgm:dir/>
          <dgm:resizeHandles val="exact"/>
        </dgm:presLayoutVars>
      </dgm:prSet>
      <dgm:spPr/>
    </dgm:pt>
    <dgm:pt modelId="{50F4622A-C70E-441A-9984-21C65C8F58CC}" type="pres">
      <dgm:prSet presAssocID="{AAC0D2C1-A357-409E-89D4-BEDCA2FDF342}" presName="compNode" presStyleCnt="0"/>
      <dgm:spPr/>
    </dgm:pt>
    <dgm:pt modelId="{1BB054E4-48F1-4B30-AAB2-8A11611BD901}" type="pres">
      <dgm:prSet presAssocID="{AAC0D2C1-A357-409E-89D4-BEDCA2FDF342}" presName="iconBgRect" presStyleLbl="bgShp" presStyleIdx="0" presStyleCnt="5"/>
      <dgm:spPr/>
    </dgm:pt>
    <dgm:pt modelId="{E457AF2B-B898-4844-AA17-C99EFC4BCFBC}" type="pres">
      <dgm:prSet presAssocID="{AAC0D2C1-A357-409E-89D4-BEDCA2FDF34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3650892-EE4B-4C99-AEBA-6D6052F197C6}" type="pres">
      <dgm:prSet presAssocID="{AAC0D2C1-A357-409E-89D4-BEDCA2FDF342}" presName="spaceRect" presStyleCnt="0"/>
      <dgm:spPr/>
    </dgm:pt>
    <dgm:pt modelId="{B8538449-AB79-4AAC-96EB-4037BAD6EC6E}" type="pres">
      <dgm:prSet presAssocID="{AAC0D2C1-A357-409E-89D4-BEDCA2FDF342}" presName="textRect" presStyleLbl="revTx" presStyleIdx="0" presStyleCnt="5">
        <dgm:presLayoutVars>
          <dgm:chMax val="1"/>
          <dgm:chPref val="1"/>
        </dgm:presLayoutVars>
      </dgm:prSet>
      <dgm:spPr/>
    </dgm:pt>
    <dgm:pt modelId="{0EE23A85-98A6-458C-8D3C-A57724474285}" type="pres">
      <dgm:prSet presAssocID="{DA2A18CC-B6FC-40BF-AFCA-A68F3E3C5E04}" presName="sibTrans" presStyleLbl="sibTrans2D1" presStyleIdx="0" presStyleCnt="0"/>
      <dgm:spPr/>
    </dgm:pt>
    <dgm:pt modelId="{10EC713F-A03D-4BA2-ADFE-C0293E699524}" type="pres">
      <dgm:prSet presAssocID="{96CA2A01-C080-4172-BF68-6D84E6837C7E}" presName="compNode" presStyleCnt="0"/>
      <dgm:spPr/>
    </dgm:pt>
    <dgm:pt modelId="{6A9E58E8-376E-4248-83E2-507A1201D49B}" type="pres">
      <dgm:prSet presAssocID="{96CA2A01-C080-4172-BF68-6D84E6837C7E}" presName="iconBgRect" presStyleLbl="bgShp" presStyleIdx="1" presStyleCnt="5"/>
      <dgm:spPr/>
    </dgm:pt>
    <dgm:pt modelId="{3FF92970-DBCA-419F-8A4B-39D5878F67CA}" type="pres">
      <dgm:prSet presAssocID="{96CA2A01-C080-4172-BF68-6D84E6837C7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tázky"/>
        </a:ext>
      </dgm:extLst>
    </dgm:pt>
    <dgm:pt modelId="{C75652D1-6657-4507-A0EE-4DCE67300D87}" type="pres">
      <dgm:prSet presAssocID="{96CA2A01-C080-4172-BF68-6D84E6837C7E}" presName="spaceRect" presStyleCnt="0"/>
      <dgm:spPr/>
    </dgm:pt>
    <dgm:pt modelId="{4B3B08B3-9E3F-4A26-BE3A-764A27D0D5B8}" type="pres">
      <dgm:prSet presAssocID="{96CA2A01-C080-4172-BF68-6D84E6837C7E}" presName="textRect" presStyleLbl="revTx" presStyleIdx="1" presStyleCnt="5">
        <dgm:presLayoutVars>
          <dgm:chMax val="1"/>
          <dgm:chPref val="1"/>
        </dgm:presLayoutVars>
      </dgm:prSet>
      <dgm:spPr/>
    </dgm:pt>
    <dgm:pt modelId="{B65D7A2F-D093-4DF4-91E6-D2021A98DB03}" type="pres">
      <dgm:prSet presAssocID="{8A7B0CDE-EBC8-4B24-9247-0DC8E1307DC5}" presName="sibTrans" presStyleLbl="sibTrans2D1" presStyleIdx="0" presStyleCnt="0"/>
      <dgm:spPr/>
    </dgm:pt>
    <dgm:pt modelId="{25426F02-5F97-4DD2-BB1F-CCFE03645FB5}" type="pres">
      <dgm:prSet presAssocID="{94FCC032-5ECF-432F-B056-3D570CF79088}" presName="compNode" presStyleCnt="0"/>
      <dgm:spPr/>
    </dgm:pt>
    <dgm:pt modelId="{AD6A1567-2AC7-427E-BF5A-6B2A3A10C20E}" type="pres">
      <dgm:prSet presAssocID="{94FCC032-5ECF-432F-B056-3D570CF79088}" presName="iconBgRect" presStyleLbl="bgShp" presStyleIdx="2" presStyleCnt="5"/>
      <dgm:spPr/>
    </dgm:pt>
    <dgm:pt modelId="{2AA50BB8-DEC4-44F3-9982-033A2F63F166}" type="pres">
      <dgm:prSet presAssocID="{94FCC032-5ECF-432F-B056-3D570CF7908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8C9E2CF7-AE33-4634-8E88-7C2178A1022D}" type="pres">
      <dgm:prSet presAssocID="{94FCC032-5ECF-432F-B056-3D570CF79088}" presName="spaceRect" presStyleCnt="0"/>
      <dgm:spPr/>
    </dgm:pt>
    <dgm:pt modelId="{CD1A8BF1-3636-460C-81BE-6BB033E2F137}" type="pres">
      <dgm:prSet presAssocID="{94FCC032-5ECF-432F-B056-3D570CF79088}" presName="textRect" presStyleLbl="revTx" presStyleIdx="2" presStyleCnt="5">
        <dgm:presLayoutVars>
          <dgm:chMax val="1"/>
          <dgm:chPref val="1"/>
        </dgm:presLayoutVars>
      </dgm:prSet>
      <dgm:spPr/>
    </dgm:pt>
    <dgm:pt modelId="{3A37EC0B-44E6-4588-8A82-D9453BBD9BB6}" type="pres">
      <dgm:prSet presAssocID="{C3AFC5DE-5D9C-4C67-A80D-8748BDDB1E49}" presName="sibTrans" presStyleLbl="sibTrans2D1" presStyleIdx="0" presStyleCnt="0"/>
      <dgm:spPr/>
    </dgm:pt>
    <dgm:pt modelId="{898085EF-1087-441A-8997-895D99797A68}" type="pres">
      <dgm:prSet presAssocID="{FB0A0211-06E3-4D67-BFE7-6BC96DE95013}" presName="compNode" presStyleCnt="0"/>
      <dgm:spPr/>
    </dgm:pt>
    <dgm:pt modelId="{4A580AEC-5FD2-400E-B471-5F4F792BE3D5}" type="pres">
      <dgm:prSet presAssocID="{FB0A0211-06E3-4D67-BFE7-6BC96DE95013}" presName="iconBgRect" presStyleLbl="bgShp" presStyleIdx="3" presStyleCnt="5"/>
      <dgm:spPr/>
    </dgm:pt>
    <dgm:pt modelId="{14F7926B-D20C-4C49-A77E-BD8523A00461}" type="pres">
      <dgm:prSet presAssocID="{FB0A0211-06E3-4D67-BFE7-6BC96DE9501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3B12168E-8DA6-451B-BE1D-F2CE2E98F0E1}" type="pres">
      <dgm:prSet presAssocID="{FB0A0211-06E3-4D67-BFE7-6BC96DE95013}" presName="spaceRect" presStyleCnt="0"/>
      <dgm:spPr/>
    </dgm:pt>
    <dgm:pt modelId="{577E7C3D-0764-492E-B532-A443BD94D1C5}" type="pres">
      <dgm:prSet presAssocID="{FB0A0211-06E3-4D67-BFE7-6BC96DE95013}" presName="textRect" presStyleLbl="revTx" presStyleIdx="3" presStyleCnt="5">
        <dgm:presLayoutVars>
          <dgm:chMax val="1"/>
          <dgm:chPref val="1"/>
        </dgm:presLayoutVars>
      </dgm:prSet>
      <dgm:spPr/>
    </dgm:pt>
    <dgm:pt modelId="{4CBE5102-88AE-4DA4-B25D-F15FACAB4D0D}" type="pres">
      <dgm:prSet presAssocID="{A5A18226-4362-488A-B623-7268CBCE03A8}" presName="sibTrans" presStyleLbl="sibTrans2D1" presStyleIdx="0" presStyleCnt="0"/>
      <dgm:spPr/>
    </dgm:pt>
    <dgm:pt modelId="{201947B4-C819-43C8-BA37-C83F811F6B21}" type="pres">
      <dgm:prSet presAssocID="{6F8AB26F-E43C-429E-8725-1FB81DD25FB1}" presName="compNode" presStyleCnt="0"/>
      <dgm:spPr/>
    </dgm:pt>
    <dgm:pt modelId="{7E4E552D-03B4-4F79-86CF-ADDF8E5DB252}" type="pres">
      <dgm:prSet presAssocID="{6F8AB26F-E43C-429E-8725-1FB81DD25FB1}" presName="iconBgRect" presStyleLbl="bgShp" presStyleIdx="4" presStyleCnt="5"/>
      <dgm:spPr/>
    </dgm:pt>
    <dgm:pt modelId="{B9722CF0-B35B-427C-B4E5-26C1D8426D78}" type="pres">
      <dgm:prSet presAssocID="{6F8AB26F-E43C-429E-8725-1FB81DD25FB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árovka"/>
        </a:ext>
      </dgm:extLst>
    </dgm:pt>
    <dgm:pt modelId="{0A117A0E-16C2-4C0C-8F09-51286ACB9F3E}" type="pres">
      <dgm:prSet presAssocID="{6F8AB26F-E43C-429E-8725-1FB81DD25FB1}" presName="spaceRect" presStyleCnt="0"/>
      <dgm:spPr/>
    </dgm:pt>
    <dgm:pt modelId="{907C7A36-1075-4B7B-A542-3CE344B27049}" type="pres">
      <dgm:prSet presAssocID="{6F8AB26F-E43C-429E-8725-1FB81DD25FB1}" presName="textRect" presStyleLbl="revTx" presStyleIdx="4" presStyleCnt="5" custScaleX="246940" custLinFactNeighborX="69612" custLinFactNeighborY="5049">
        <dgm:presLayoutVars>
          <dgm:chMax val="1"/>
          <dgm:chPref val="1"/>
        </dgm:presLayoutVars>
      </dgm:prSet>
      <dgm:spPr/>
    </dgm:pt>
  </dgm:ptLst>
  <dgm:cxnLst>
    <dgm:cxn modelId="{012FA03A-2B7D-408A-ADC0-BD1C7E126FBA}" srcId="{2C517213-C355-45EE-BFF1-74194BECAB51}" destId="{AAC0D2C1-A357-409E-89D4-BEDCA2FDF342}" srcOrd="0" destOrd="0" parTransId="{9748B700-EAB2-4A84-A476-6D3A6014C195}" sibTransId="{DA2A18CC-B6FC-40BF-AFCA-A68F3E3C5E04}"/>
    <dgm:cxn modelId="{BBA6833E-1CE4-4798-AA81-E41602784F23}" type="presOf" srcId="{94FCC032-5ECF-432F-B056-3D570CF79088}" destId="{CD1A8BF1-3636-460C-81BE-6BB033E2F137}" srcOrd="0" destOrd="0" presId="urn:microsoft.com/office/officeart/2018/2/layout/IconCircleList"/>
    <dgm:cxn modelId="{66486D4B-030D-4EBF-92BA-4E076EBE068F}" type="presOf" srcId="{2C517213-C355-45EE-BFF1-74194BECAB51}" destId="{3D3088DC-9444-45B2-BE19-15695E9D421D}" srcOrd="0" destOrd="0" presId="urn:microsoft.com/office/officeart/2018/2/layout/IconCircleList"/>
    <dgm:cxn modelId="{4320BA76-E496-4A41-B34F-F8B30182C6D8}" srcId="{2C517213-C355-45EE-BFF1-74194BECAB51}" destId="{6F8AB26F-E43C-429E-8725-1FB81DD25FB1}" srcOrd="4" destOrd="0" parTransId="{AE0543A5-5CE9-4BB3-B3D5-2A426A7A32EE}" sibTransId="{9A463453-E0A9-4BB7-A888-30E4B1715077}"/>
    <dgm:cxn modelId="{39B3BD58-7A1B-4529-943D-D5BF1C2FE03C}" type="presOf" srcId="{6F8AB26F-E43C-429E-8725-1FB81DD25FB1}" destId="{907C7A36-1075-4B7B-A542-3CE344B27049}" srcOrd="0" destOrd="0" presId="urn:microsoft.com/office/officeart/2018/2/layout/IconCircleList"/>
    <dgm:cxn modelId="{EFF4C38B-F5F7-4931-B6CC-71EABA10ADCB}" srcId="{2C517213-C355-45EE-BFF1-74194BECAB51}" destId="{94FCC032-5ECF-432F-B056-3D570CF79088}" srcOrd="2" destOrd="0" parTransId="{E76F3F9C-78FF-43F0-884E-3D506C94986E}" sibTransId="{C3AFC5DE-5D9C-4C67-A80D-8748BDDB1E49}"/>
    <dgm:cxn modelId="{0BCC2D9A-843D-43C8-8BDD-85C0CB863CA2}" type="presOf" srcId="{A5A18226-4362-488A-B623-7268CBCE03A8}" destId="{4CBE5102-88AE-4DA4-B25D-F15FACAB4D0D}" srcOrd="0" destOrd="0" presId="urn:microsoft.com/office/officeart/2018/2/layout/IconCircleList"/>
    <dgm:cxn modelId="{8D7C1EAC-6183-4596-8B96-68C5FBE0C641}" srcId="{2C517213-C355-45EE-BFF1-74194BECAB51}" destId="{96CA2A01-C080-4172-BF68-6D84E6837C7E}" srcOrd="1" destOrd="0" parTransId="{25D256D4-E336-4F0D-967E-119317FDE834}" sibTransId="{8A7B0CDE-EBC8-4B24-9247-0DC8E1307DC5}"/>
    <dgm:cxn modelId="{8E2227B1-B63E-4212-8A73-05BD4419AA7E}" type="presOf" srcId="{AAC0D2C1-A357-409E-89D4-BEDCA2FDF342}" destId="{B8538449-AB79-4AAC-96EB-4037BAD6EC6E}" srcOrd="0" destOrd="0" presId="urn:microsoft.com/office/officeart/2018/2/layout/IconCircleList"/>
    <dgm:cxn modelId="{08F26FD1-76B2-4045-B1D4-3F3E327559AC}" type="presOf" srcId="{DA2A18CC-B6FC-40BF-AFCA-A68F3E3C5E04}" destId="{0EE23A85-98A6-458C-8D3C-A57724474285}" srcOrd="0" destOrd="0" presId="urn:microsoft.com/office/officeart/2018/2/layout/IconCircleList"/>
    <dgm:cxn modelId="{753579D5-A938-419B-8F62-1A10F5194509}" type="presOf" srcId="{C3AFC5DE-5D9C-4C67-A80D-8748BDDB1E49}" destId="{3A37EC0B-44E6-4588-8A82-D9453BBD9BB6}" srcOrd="0" destOrd="0" presId="urn:microsoft.com/office/officeart/2018/2/layout/IconCircleList"/>
    <dgm:cxn modelId="{1A96EDD7-67D7-4B9F-B563-308888FED3C7}" type="presOf" srcId="{8A7B0CDE-EBC8-4B24-9247-0DC8E1307DC5}" destId="{B65D7A2F-D093-4DF4-91E6-D2021A98DB03}" srcOrd="0" destOrd="0" presId="urn:microsoft.com/office/officeart/2018/2/layout/IconCircleList"/>
    <dgm:cxn modelId="{BEE77BDA-7955-4A46-852A-A9EE65C674B9}" srcId="{2C517213-C355-45EE-BFF1-74194BECAB51}" destId="{FB0A0211-06E3-4D67-BFE7-6BC96DE95013}" srcOrd="3" destOrd="0" parTransId="{D11962FD-6967-410C-A07D-8B073D668BFD}" sibTransId="{A5A18226-4362-488A-B623-7268CBCE03A8}"/>
    <dgm:cxn modelId="{CAE5D4DC-7B3C-4C36-9914-95E748C6BA88}" type="presOf" srcId="{FB0A0211-06E3-4D67-BFE7-6BC96DE95013}" destId="{577E7C3D-0764-492E-B532-A443BD94D1C5}" srcOrd="0" destOrd="0" presId="urn:microsoft.com/office/officeart/2018/2/layout/IconCircleList"/>
    <dgm:cxn modelId="{696C12ED-5790-4589-9259-FA3455129528}" type="presOf" srcId="{96CA2A01-C080-4172-BF68-6D84E6837C7E}" destId="{4B3B08B3-9E3F-4A26-BE3A-764A27D0D5B8}" srcOrd="0" destOrd="0" presId="urn:microsoft.com/office/officeart/2018/2/layout/IconCircleList"/>
    <dgm:cxn modelId="{36844652-D7C9-4046-90C9-3D7002E87D49}" type="presParOf" srcId="{3D3088DC-9444-45B2-BE19-15695E9D421D}" destId="{24A776D6-4293-4015-B16D-EBDC4B45B32A}" srcOrd="0" destOrd="0" presId="urn:microsoft.com/office/officeart/2018/2/layout/IconCircleList"/>
    <dgm:cxn modelId="{ABF3F8BA-D98D-47D2-AD6E-750FAAC5326C}" type="presParOf" srcId="{24A776D6-4293-4015-B16D-EBDC4B45B32A}" destId="{50F4622A-C70E-441A-9984-21C65C8F58CC}" srcOrd="0" destOrd="0" presId="urn:microsoft.com/office/officeart/2018/2/layout/IconCircleList"/>
    <dgm:cxn modelId="{F7C07790-6185-498E-8287-59F67DEB4B66}" type="presParOf" srcId="{50F4622A-C70E-441A-9984-21C65C8F58CC}" destId="{1BB054E4-48F1-4B30-AAB2-8A11611BD901}" srcOrd="0" destOrd="0" presId="urn:microsoft.com/office/officeart/2018/2/layout/IconCircleList"/>
    <dgm:cxn modelId="{676B05E8-07E4-445F-BB7C-756494CA92D4}" type="presParOf" srcId="{50F4622A-C70E-441A-9984-21C65C8F58CC}" destId="{E457AF2B-B898-4844-AA17-C99EFC4BCFBC}" srcOrd="1" destOrd="0" presId="urn:microsoft.com/office/officeart/2018/2/layout/IconCircleList"/>
    <dgm:cxn modelId="{272C7D2F-C17F-454F-887F-C1329AF9C4B4}" type="presParOf" srcId="{50F4622A-C70E-441A-9984-21C65C8F58CC}" destId="{E3650892-EE4B-4C99-AEBA-6D6052F197C6}" srcOrd="2" destOrd="0" presId="urn:microsoft.com/office/officeart/2018/2/layout/IconCircleList"/>
    <dgm:cxn modelId="{48F28633-463C-4B81-BD4C-7315A904F4CA}" type="presParOf" srcId="{50F4622A-C70E-441A-9984-21C65C8F58CC}" destId="{B8538449-AB79-4AAC-96EB-4037BAD6EC6E}" srcOrd="3" destOrd="0" presId="urn:microsoft.com/office/officeart/2018/2/layout/IconCircleList"/>
    <dgm:cxn modelId="{9DF35DF6-0CAC-4088-8687-D20A311754F1}" type="presParOf" srcId="{24A776D6-4293-4015-B16D-EBDC4B45B32A}" destId="{0EE23A85-98A6-458C-8D3C-A57724474285}" srcOrd="1" destOrd="0" presId="urn:microsoft.com/office/officeart/2018/2/layout/IconCircleList"/>
    <dgm:cxn modelId="{DC7C8FE0-5AE7-4D83-81B0-8C75390C7070}" type="presParOf" srcId="{24A776D6-4293-4015-B16D-EBDC4B45B32A}" destId="{10EC713F-A03D-4BA2-ADFE-C0293E699524}" srcOrd="2" destOrd="0" presId="urn:microsoft.com/office/officeart/2018/2/layout/IconCircleList"/>
    <dgm:cxn modelId="{2881D89C-3FF3-4E9D-AAFC-F237C56BE09D}" type="presParOf" srcId="{10EC713F-A03D-4BA2-ADFE-C0293E699524}" destId="{6A9E58E8-376E-4248-83E2-507A1201D49B}" srcOrd="0" destOrd="0" presId="urn:microsoft.com/office/officeart/2018/2/layout/IconCircleList"/>
    <dgm:cxn modelId="{FF30A193-C39A-4130-81C4-6B3A8963FA20}" type="presParOf" srcId="{10EC713F-A03D-4BA2-ADFE-C0293E699524}" destId="{3FF92970-DBCA-419F-8A4B-39D5878F67CA}" srcOrd="1" destOrd="0" presId="urn:microsoft.com/office/officeart/2018/2/layout/IconCircleList"/>
    <dgm:cxn modelId="{79A34807-BCF1-4F26-9E0B-C76273041D53}" type="presParOf" srcId="{10EC713F-A03D-4BA2-ADFE-C0293E699524}" destId="{C75652D1-6657-4507-A0EE-4DCE67300D87}" srcOrd="2" destOrd="0" presId="urn:microsoft.com/office/officeart/2018/2/layout/IconCircleList"/>
    <dgm:cxn modelId="{C71C4EC5-9952-4917-8763-F02AD740A926}" type="presParOf" srcId="{10EC713F-A03D-4BA2-ADFE-C0293E699524}" destId="{4B3B08B3-9E3F-4A26-BE3A-764A27D0D5B8}" srcOrd="3" destOrd="0" presId="urn:microsoft.com/office/officeart/2018/2/layout/IconCircleList"/>
    <dgm:cxn modelId="{68A2677F-4503-4B36-AA1D-3311B745C5C2}" type="presParOf" srcId="{24A776D6-4293-4015-B16D-EBDC4B45B32A}" destId="{B65D7A2F-D093-4DF4-91E6-D2021A98DB03}" srcOrd="3" destOrd="0" presId="urn:microsoft.com/office/officeart/2018/2/layout/IconCircleList"/>
    <dgm:cxn modelId="{E3C11AC4-F311-438D-B67C-CE537E17AC90}" type="presParOf" srcId="{24A776D6-4293-4015-B16D-EBDC4B45B32A}" destId="{25426F02-5F97-4DD2-BB1F-CCFE03645FB5}" srcOrd="4" destOrd="0" presId="urn:microsoft.com/office/officeart/2018/2/layout/IconCircleList"/>
    <dgm:cxn modelId="{FB79F849-7B56-4D15-BDA5-7555AA80B229}" type="presParOf" srcId="{25426F02-5F97-4DD2-BB1F-CCFE03645FB5}" destId="{AD6A1567-2AC7-427E-BF5A-6B2A3A10C20E}" srcOrd="0" destOrd="0" presId="urn:microsoft.com/office/officeart/2018/2/layout/IconCircleList"/>
    <dgm:cxn modelId="{9D8AB5AC-9D6B-48B2-AD67-C563DBF235FA}" type="presParOf" srcId="{25426F02-5F97-4DD2-BB1F-CCFE03645FB5}" destId="{2AA50BB8-DEC4-44F3-9982-033A2F63F166}" srcOrd="1" destOrd="0" presId="urn:microsoft.com/office/officeart/2018/2/layout/IconCircleList"/>
    <dgm:cxn modelId="{596C4AB9-9234-4F61-9C6D-09B7CEF84F10}" type="presParOf" srcId="{25426F02-5F97-4DD2-BB1F-CCFE03645FB5}" destId="{8C9E2CF7-AE33-4634-8E88-7C2178A1022D}" srcOrd="2" destOrd="0" presId="urn:microsoft.com/office/officeart/2018/2/layout/IconCircleList"/>
    <dgm:cxn modelId="{A776ABE9-5900-492E-A631-578A13D2B1A2}" type="presParOf" srcId="{25426F02-5F97-4DD2-BB1F-CCFE03645FB5}" destId="{CD1A8BF1-3636-460C-81BE-6BB033E2F137}" srcOrd="3" destOrd="0" presId="urn:microsoft.com/office/officeart/2018/2/layout/IconCircleList"/>
    <dgm:cxn modelId="{863776B6-A665-4976-84BE-ED8EA7456317}" type="presParOf" srcId="{24A776D6-4293-4015-B16D-EBDC4B45B32A}" destId="{3A37EC0B-44E6-4588-8A82-D9453BBD9BB6}" srcOrd="5" destOrd="0" presId="urn:microsoft.com/office/officeart/2018/2/layout/IconCircleList"/>
    <dgm:cxn modelId="{7C602442-27DD-46E6-9817-1F214B292040}" type="presParOf" srcId="{24A776D6-4293-4015-B16D-EBDC4B45B32A}" destId="{898085EF-1087-441A-8997-895D99797A68}" srcOrd="6" destOrd="0" presId="urn:microsoft.com/office/officeart/2018/2/layout/IconCircleList"/>
    <dgm:cxn modelId="{95DDE946-90CE-449E-A14B-5DA75EAEF69C}" type="presParOf" srcId="{898085EF-1087-441A-8997-895D99797A68}" destId="{4A580AEC-5FD2-400E-B471-5F4F792BE3D5}" srcOrd="0" destOrd="0" presId="urn:microsoft.com/office/officeart/2018/2/layout/IconCircleList"/>
    <dgm:cxn modelId="{8B4CA193-1815-49D3-8629-27BA85D4B58E}" type="presParOf" srcId="{898085EF-1087-441A-8997-895D99797A68}" destId="{14F7926B-D20C-4C49-A77E-BD8523A00461}" srcOrd="1" destOrd="0" presId="urn:microsoft.com/office/officeart/2018/2/layout/IconCircleList"/>
    <dgm:cxn modelId="{29AD24E3-EDDA-48F2-8128-46E7CDD5E67E}" type="presParOf" srcId="{898085EF-1087-441A-8997-895D99797A68}" destId="{3B12168E-8DA6-451B-BE1D-F2CE2E98F0E1}" srcOrd="2" destOrd="0" presId="urn:microsoft.com/office/officeart/2018/2/layout/IconCircleList"/>
    <dgm:cxn modelId="{B81B71C3-A9E5-4CC2-B4D5-D36E0E126FC5}" type="presParOf" srcId="{898085EF-1087-441A-8997-895D99797A68}" destId="{577E7C3D-0764-492E-B532-A443BD94D1C5}" srcOrd="3" destOrd="0" presId="urn:microsoft.com/office/officeart/2018/2/layout/IconCircleList"/>
    <dgm:cxn modelId="{684EAFB3-F3CA-4202-911F-4E014CE8FF1E}" type="presParOf" srcId="{24A776D6-4293-4015-B16D-EBDC4B45B32A}" destId="{4CBE5102-88AE-4DA4-B25D-F15FACAB4D0D}" srcOrd="7" destOrd="0" presId="urn:microsoft.com/office/officeart/2018/2/layout/IconCircleList"/>
    <dgm:cxn modelId="{40CB3C86-A8E4-40F4-80FA-B963EDE70961}" type="presParOf" srcId="{24A776D6-4293-4015-B16D-EBDC4B45B32A}" destId="{201947B4-C819-43C8-BA37-C83F811F6B21}" srcOrd="8" destOrd="0" presId="urn:microsoft.com/office/officeart/2018/2/layout/IconCircleList"/>
    <dgm:cxn modelId="{9C8430D3-91DB-4228-850F-9D4EAA968049}" type="presParOf" srcId="{201947B4-C819-43C8-BA37-C83F811F6B21}" destId="{7E4E552D-03B4-4F79-86CF-ADDF8E5DB252}" srcOrd="0" destOrd="0" presId="urn:microsoft.com/office/officeart/2018/2/layout/IconCircleList"/>
    <dgm:cxn modelId="{3F0754E3-D614-4CBD-9C58-8E8A0245F570}" type="presParOf" srcId="{201947B4-C819-43C8-BA37-C83F811F6B21}" destId="{B9722CF0-B35B-427C-B4E5-26C1D8426D78}" srcOrd="1" destOrd="0" presId="urn:microsoft.com/office/officeart/2018/2/layout/IconCircleList"/>
    <dgm:cxn modelId="{B45A5887-4157-4254-9776-0C2AB0F4104F}" type="presParOf" srcId="{201947B4-C819-43C8-BA37-C83F811F6B21}" destId="{0A117A0E-16C2-4C0C-8F09-51286ACB9F3E}" srcOrd="2" destOrd="0" presId="urn:microsoft.com/office/officeart/2018/2/layout/IconCircleList"/>
    <dgm:cxn modelId="{1540BE14-A961-4591-B7D8-41C871E09359}" type="presParOf" srcId="{201947B4-C819-43C8-BA37-C83F811F6B21}" destId="{907C7A36-1075-4B7B-A542-3CE344B2704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BDCD44-C9F8-45D5-8B0B-6487AEF9733B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E072A9-5AD5-4FAA-98EE-E365BFB3C668}">
      <dgm:prSet/>
      <dgm:spPr/>
      <dgm:t>
        <a:bodyPr/>
        <a:lstStyle/>
        <a:p>
          <a:r>
            <a:rPr lang="cs-CZ"/>
            <a:t>AI může simulovat infosféru jako dynamické bojové pole.</a:t>
          </a:r>
          <a:endParaRPr lang="en-US"/>
        </a:p>
      </dgm:t>
    </dgm:pt>
    <dgm:pt modelId="{B6BF5E35-72E0-4CB7-A465-4C0D61A84EE0}" type="parTrans" cxnId="{876B3285-3805-4219-BF89-5BC38CB801F9}">
      <dgm:prSet/>
      <dgm:spPr/>
      <dgm:t>
        <a:bodyPr/>
        <a:lstStyle/>
        <a:p>
          <a:endParaRPr lang="en-US"/>
        </a:p>
      </dgm:t>
    </dgm:pt>
    <dgm:pt modelId="{D3C8C81D-0300-41B5-9EEE-4FB559C52481}" type="sibTrans" cxnId="{876B3285-3805-4219-BF89-5BC38CB801F9}">
      <dgm:prSet/>
      <dgm:spPr/>
      <dgm:t>
        <a:bodyPr/>
        <a:lstStyle/>
        <a:p>
          <a:endParaRPr lang="en-US"/>
        </a:p>
      </dgm:t>
    </dgm:pt>
    <dgm:pt modelId="{64DFB4A6-ADA7-4797-B5AE-0786CF6DE1E6}">
      <dgm:prSet/>
      <dgm:spPr/>
      <dgm:t>
        <a:bodyPr/>
        <a:lstStyle/>
        <a:p>
          <a:r>
            <a:rPr lang="cs-CZ" b="1" dirty="0"/>
            <a:t>Simulace </a:t>
          </a:r>
          <a:r>
            <a:rPr lang="cs-CZ" b="1" dirty="0" err="1"/>
            <a:t>infosféry</a:t>
          </a:r>
          <a:r>
            <a:rPr lang="cs-CZ" b="1" dirty="0"/>
            <a:t> </a:t>
          </a:r>
          <a:r>
            <a:rPr lang="cs-CZ" dirty="0"/>
            <a:t>– generování falešných zpráv, </a:t>
          </a:r>
          <a:r>
            <a:rPr lang="cs-CZ" dirty="0" err="1"/>
            <a:t>deepfaků</a:t>
          </a:r>
          <a:r>
            <a:rPr lang="cs-CZ" dirty="0"/>
            <a:t> a manipulativních kampaní.</a:t>
          </a:r>
          <a:endParaRPr lang="en-US" dirty="0"/>
        </a:p>
      </dgm:t>
    </dgm:pt>
    <dgm:pt modelId="{E91AEEB9-B6A3-4177-9428-6B03C1249845}" type="parTrans" cxnId="{BD301E71-34DB-4418-A173-797B166BCFBB}">
      <dgm:prSet/>
      <dgm:spPr/>
      <dgm:t>
        <a:bodyPr/>
        <a:lstStyle/>
        <a:p>
          <a:endParaRPr lang="en-US"/>
        </a:p>
      </dgm:t>
    </dgm:pt>
    <dgm:pt modelId="{C6C9FF64-70F6-4573-9B1A-09E637627B99}" type="sibTrans" cxnId="{BD301E71-34DB-4418-A173-797B166BCFBB}">
      <dgm:prSet/>
      <dgm:spPr/>
      <dgm:t>
        <a:bodyPr/>
        <a:lstStyle/>
        <a:p>
          <a:endParaRPr lang="en-US"/>
        </a:p>
      </dgm:t>
    </dgm:pt>
    <dgm:pt modelId="{474E728D-7D00-45B1-BB77-0ADF6FBC1341}">
      <dgm:prSet/>
      <dgm:spPr/>
      <dgm:t>
        <a:bodyPr/>
        <a:lstStyle/>
        <a:p>
          <a:r>
            <a:rPr lang="cs-CZ" b="1"/>
            <a:t>Zkouška odolnosti hráčů </a:t>
          </a:r>
          <a:r>
            <a:rPr lang="cs-CZ"/>
            <a:t>– jak zvládají orientaci v dezinformačním prostředí.</a:t>
          </a:r>
          <a:endParaRPr lang="en-US"/>
        </a:p>
      </dgm:t>
    </dgm:pt>
    <dgm:pt modelId="{E844875D-BB87-492D-AFF5-4C12DEAA63D4}" type="parTrans" cxnId="{1C00D278-80DC-4A5B-A233-00BDB6547852}">
      <dgm:prSet/>
      <dgm:spPr/>
      <dgm:t>
        <a:bodyPr/>
        <a:lstStyle/>
        <a:p>
          <a:endParaRPr lang="en-US"/>
        </a:p>
      </dgm:t>
    </dgm:pt>
    <dgm:pt modelId="{7E5AFED8-524A-428B-941F-595476754B61}" type="sibTrans" cxnId="{1C00D278-80DC-4A5B-A233-00BDB6547852}">
      <dgm:prSet/>
      <dgm:spPr/>
      <dgm:t>
        <a:bodyPr/>
        <a:lstStyle/>
        <a:p>
          <a:endParaRPr lang="en-US"/>
        </a:p>
      </dgm:t>
    </dgm:pt>
    <dgm:pt modelId="{0BA18996-6074-44D5-9C81-9A6BB4F2CC4B}">
      <dgm:prSet/>
      <dgm:spPr/>
      <dgm:t>
        <a:bodyPr/>
        <a:lstStyle/>
        <a:p>
          <a:r>
            <a:rPr lang="cs-CZ" b="1"/>
            <a:t>AI jako nepřímý protivník </a:t>
          </a:r>
          <a:r>
            <a:rPr lang="cs-CZ"/>
            <a:t>– působí přes emoce, sociální vlivy a tlak na rozhodování.</a:t>
          </a:r>
          <a:endParaRPr lang="en-US"/>
        </a:p>
      </dgm:t>
    </dgm:pt>
    <dgm:pt modelId="{C6856945-D33C-492F-B000-78149D4F72C4}" type="parTrans" cxnId="{3A320F8A-5402-471D-9266-399701368B2E}">
      <dgm:prSet/>
      <dgm:spPr/>
      <dgm:t>
        <a:bodyPr/>
        <a:lstStyle/>
        <a:p>
          <a:endParaRPr lang="en-US"/>
        </a:p>
      </dgm:t>
    </dgm:pt>
    <dgm:pt modelId="{0A5AC1C0-2954-49C7-9C00-A46F4727801D}" type="sibTrans" cxnId="{3A320F8A-5402-471D-9266-399701368B2E}">
      <dgm:prSet/>
      <dgm:spPr/>
      <dgm:t>
        <a:bodyPr/>
        <a:lstStyle/>
        <a:p>
          <a:endParaRPr lang="en-US"/>
        </a:p>
      </dgm:t>
    </dgm:pt>
    <dgm:pt modelId="{124AA22D-7EB1-449C-B52B-7EA03205C1DC}" type="pres">
      <dgm:prSet presAssocID="{91BDCD44-C9F8-45D5-8B0B-6487AEF9733B}" presName="root" presStyleCnt="0">
        <dgm:presLayoutVars>
          <dgm:dir/>
          <dgm:resizeHandles val="exact"/>
        </dgm:presLayoutVars>
      </dgm:prSet>
      <dgm:spPr/>
    </dgm:pt>
    <dgm:pt modelId="{CD83FB81-BBD3-437E-857C-B45BC60E8F89}" type="pres">
      <dgm:prSet presAssocID="{91BDCD44-C9F8-45D5-8B0B-6487AEF9733B}" presName="container" presStyleCnt="0">
        <dgm:presLayoutVars>
          <dgm:dir/>
          <dgm:resizeHandles val="exact"/>
        </dgm:presLayoutVars>
      </dgm:prSet>
      <dgm:spPr/>
    </dgm:pt>
    <dgm:pt modelId="{52025D19-E3BA-45B7-8DD4-B5E97F87F6B9}" type="pres">
      <dgm:prSet presAssocID="{46E072A9-5AD5-4FAA-98EE-E365BFB3C668}" presName="compNode" presStyleCnt="0"/>
      <dgm:spPr/>
    </dgm:pt>
    <dgm:pt modelId="{5FDB0601-DBDE-4169-AE50-483513328DBD}" type="pres">
      <dgm:prSet presAssocID="{46E072A9-5AD5-4FAA-98EE-E365BFB3C668}" presName="iconBgRect" presStyleLbl="bgShp" presStyleIdx="0" presStyleCnt="4"/>
      <dgm:spPr/>
    </dgm:pt>
    <dgm:pt modelId="{D279A727-64E7-4E2C-9ED4-43767F6FA303}" type="pres">
      <dgm:prSet presAssocID="{46E072A9-5AD5-4FAA-98EE-E365BFB3C6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E97ABE91-521B-46AD-B408-A5AB4E1A238D}" type="pres">
      <dgm:prSet presAssocID="{46E072A9-5AD5-4FAA-98EE-E365BFB3C668}" presName="spaceRect" presStyleCnt="0"/>
      <dgm:spPr/>
    </dgm:pt>
    <dgm:pt modelId="{B2B3BCB3-3EEC-46F0-85CB-1A9A6C3AE409}" type="pres">
      <dgm:prSet presAssocID="{46E072A9-5AD5-4FAA-98EE-E365BFB3C668}" presName="textRect" presStyleLbl="revTx" presStyleIdx="0" presStyleCnt="4">
        <dgm:presLayoutVars>
          <dgm:chMax val="1"/>
          <dgm:chPref val="1"/>
        </dgm:presLayoutVars>
      </dgm:prSet>
      <dgm:spPr/>
    </dgm:pt>
    <dgm:pt modelId="{DE3F4125-7062-4005-85D1-F5ED087EA3FF}" type="pres">
      <dgm:prSet presAssocID="{D3C8C81D-0300-41B5-9EEE-4FB559C52481}" presName="sibTrans" presStyleLbl="sibTrans2D1" presStyleIdx="0" presStyleCnt="0"/>
      <dgm:spPr/>
    </dgm:pt>
    <dgm:pt modelId="{69E5396B-2C88-4F47-9A18-1D3379D3E388}" type="pres">
      <dgm:prSet presAssocID="{64DFB4A6-ADA7-4797-B5AE-0786CF6DE1E6}" presName="compNode" presStyleCnt="0"/>
      <dgm:spPr/>
    </dgm:pt>
    <dgm:pt modelId="{CF8136FD-3CEB-4588-996C-563F180B027A}" type="pres">
      <dgm:prSet presAssocID="{64DFB4A6-ADA7-4797-B5AE-0786CF6DE1E6}" presName="iconBgRect" presStyleLbl="bgShp" presStyleIdx="1" presStyleCnt="4"/>
      <dgm:spPr/>
    </dgm:pt>
    <dgm:pt modelId="{8C4FA1D5-CD54-45FE-A2AE-C2AD643AF44E}" type="pres">
      <dgm:prSet presAssocID="{64DFB4A6-ADA7-4797-B5AE-0786CF6DE1E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or"/>
        </a:ext>
      </dgm:extLst>
    </dgm:pt>
    <dgm:pt modelId="{A1089B11-9CF0-458B-B3F1-95A2CEE9345B}" type="pres">
      <dgm:prSet presAssocID="{64DFB4A6-ADA7-4797-B5AE-0786CF6DE1E6}" presName="spaceRect" presStyleCnt="0"/>
      <dgm:spPr/>
    </dgm:pt>
    <dgm:pt modelId="{7DFBF781-BB36-4E20-B53B-D1A5D00149E2}" type="pres">
      <dgm:prSet presAssocID="{64DFB4A6-ADA7-4797-B5AE-0786CF6DE1E6}" presName="textRect" presStyleLbl="revTx" presStyleIdx="1" presStyleCnt="4">
        <dgm:presLayoutVars>
          <dgm:chMax val="1"/>
          <dgm:chPref val="1"/>
        </dgm:presLayoutVars>
      </dgm:prSet>
      <dgm:spPr/>
    </dgm:pt>
    <dgm:pt modelId="{7B178645-E205-406A-B4AF-0864A3FCE792}" type="pres">
      <dgm:prSet presAssocID="{C6C9FF64-70F6-4573-9B1A-09E637627B99}" presName="sibTrans" presStyleLbl="sibTrans2D1" presStyleIdx="0" presStyleCnt="0"/>
      <dgm:spPr/>
    </dgm:pt>
    <dgm:pt modelId="{51A21AD5-005F-45DC-A19C-48CE676B4546}" type="pres">
      <dgm:prSet presAssocID="{474E728D-7D00-45B1-BB77-0ADF6FBC1341}" presName="compNode" presStyleCnt="0"/>
      <dgm:spPr/>
    </dgm:pt>
    <dgm:pt modelId="{78D5C023-6249-4E08-8A67-C8BE3DA0AC8E}" type="pres">
      <dgm:prSet presAssocID="{474E728D-7D00-45B1-BB77-0ADF6FBC1341}" presName="iconBgRect" presStyleLbl="bgShp" presStyleIdx="2" presStyleCnt="4"/>
      <dgm:spPr/>
    </dgm:pt>
    <dgm:pt modelId="{A72C330D-BA36-4041-85A0-EE333618A95C}" type="pres">
      <dgm:prSet presAssocID="{474E728D-7D00-45B1-BB77-0ADF6FBC134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dba"/>
        </a:ext>
      </dgm:extLst>
    </dgm:pt>
    <dgm:pt modelId="{A3DC7835-10E9-4713-BBB5-CBF322350D98}" type="pres">
      <dgm:prSet presAssocID="{474E728D-7D00-45B1-BB77-0ADF6FBC1341}" presName="spaceRect" presStyleCnt="0"/>
      <dgm:spPr/>
    </dgm:pt>
    <dgm:pt modelId="{2A93F7D1-8D9D-4C75-9E9C-0801BB03F91E}" type="pres">
      <dgm:prSet presAssocID="{474E728D-7D00-45B1-BB77-0ADF6FBC1341}" presName="textRect" presStyleLbl="revTx" presStyleIdx="2" presStyleCnt="4">
        <dgm:presLayoutVars>
          <dgm:chMax val="1"/>
          <dgm:chPref val="1"/>
        </dgm:presLayoutVars>
      </dgm:prSet>
      <dgm:spPr/>
    </dgm:pt>
    <dgm:pt modelId="{DD8F5341-CDC0-486B-B400-A6E38C5BB1FF}" type="pres">
      <dgm:prSet presAssocID="{7E5AFED8-524A-428B-941F-595476754B61}" presName="sibTrans" presStyleLbl="sibTrans2D1" presStyleIdx="0" presStyleCnt="0"/>
      <dgm:spPr/>
    </dgm:pt>
    <dgm:pt modelId="{37E3DDE5-2367-4818-9173-1C54882FC314}" type="pres">
      <dgm:prSet presAssocID="{0BA18996-6074-44D5-9C81-9A6BB4F2CC4B}" presName="compNode" presStyleCnt="0"/>
      <dgm:spPr/>
    </dgm:pt>
    <dgm:pt modelId="{A016E61C-2863-4A1D-995E-E8401E2B0957}" type="pres">
      <dgm:prSet presAssocID="{0BA18996-6074-44D5-9C81-9A6BB4F2CC4B}" presName="iconBgRect" presStyleLbl="bgShp" presStyleIdx="3" presStyleCnt="4"/>
      <dgm:spPr/>
    </dgm:pt>
    <dgm:pt modelId="{95BE8B12-D89A-4526-A051-33EAD5C95696}" type="pres">
      <dgm:prSet presAssocID="{0BA18996-6074-44D5-9C81-9A6BB4F2CC4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A82D5DF3-640D-49AC-917B-5BC2399D4806}" type="pres">
      <dgm:prSet presAssocID="{0BA18996-6074-44D5-9C81-9A6BB4F2CC4B}" presName="spaceRect" presStyleCnt="0"/>
      <dgm:spPr/>
    </dgm:pt>
    <dgm:pt modelId="{B7B4B867-0D93-45C8-9B72-496B72A3F067}" type="pres">
      <dgm:prSet presAssocID="{0BA18996-6074-44D5-9C81-9A6BB4F2CC4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7CD4902-2108-4BBE-B13E-4EB66ADB383A}" type="presOf" srcId="{91BDCD44-C9F8-45D5-8B0B-6487AEF9733B}" destId="{124AA22D-7EB1-449C-B52B-7EA03205C1DC}" srcOrd="0" destOrd="0" presId="urn:microsoft.com/office/officeart/2018/2/layout/IconCircleList"/>
    <dgm:cxn modelId="{AF4E240E-058C-4516-A91C-5D9897065A09}" type="presOf" srcId="{64DFB4A6-ADA7-4797-B5AE-0786CF6DE1E6}" destId="{7DFBF781-BB36-4E20-B53B-D1A5D00149E2}" srcOrd="0" destOrd="0" presId="urn:microsoft.com/office/officeart/2018/2/layout/IconCircleList"/>
    <dgm:cxn modelId="{3E354A3A-4F71-4F0C-8B42-AC08E1207DE8}" type="presOf" srcId="{474E728D-7D00-45B1-BB77-0ADF6FBC1341}" destId="{2A93F7D1-8D9D-4C75-9E9C-0801BB03F91E}" srcOrd="0" destOrd="0" presId="urn:microsoft.com/office/officeart/2018/2/layout/IconCircleList"/>
    <dgm:cxn modelId="{7C948E68-21F3-470C-A272-8E816E29D05E}" type="presOf" srcId="{0BA18996-6074-44D5-9C81-9A6BB4F2CC4B}" destId="{B7B4B867-0D93-45C8-9B72-496B72A3F067}" srcOrd="0" destOrd="0" presId="urn:microsoft.com/office/officeart/2018/2/layout/IconCircleList"/>
    <dgm:cxn modelId="{F7F6A24C-7D4D-4FC6-8FBE-7C73FCD652C5}" type="presOf" srcId="{46E072A9-5AD5-4FAA-98EE-E365BFB3C668}" destId="{B2B3BCB3-3EEC-46F0-85CB-1A9A6C3AE409}" srcOrd="0" destOrd="0" presId="urn:microsoft.com/office/officeart/2018/2/layout/IconCircleList"/>
    <dgm:cxn modelId="{AD15096D-41CE-4C25-89A0-9FFF10BA94F0}" type="presOf" srcId="{C6C9FF64-70F6-4573-9B1A-09E637627B99}" destId="{7B178645-E205-406A-B4AF-0864A3FCE792}" srcOrd="0" destOrd="0" presId="urn:microsoft.com/office/officeart/2018/2/layout/IconCircleList"/>
    <dgm:cxn modelId="{BD301E71-34DB-4418-A173-797B166BCFBB}" srcId="{91BDCD44-C9F8-45D5-8B0B-6487AEF9733B}" destId="{64DFB4A6-ADA7-4797-B5AE-0786CF6DE1E6}" srcOrd="1" destOrd="0" parTransId="{E91AEEB9-B6A3-4177-9428-6B03C1249845}" sibTransId="{C6C9FF64-70F6-4573-9B1A-09E637627B99}"/>
    <dgm:cxn modelId="{92662673-E432-42ED-A6EB-E657A0F8458A}" type="presOf" srcId="{D3C8C81D-0300-41B5-9EEE-4FB559C52481}" destId="{DE3F4125-7062-4005-85D1-F5ED087EA3FF}" srcOrd="0" destOrd="0" presId="urn:microsoft.com/office/officeart/2018/2/layout/IconCircleList"/>
    <dgm:cxn modelId="{1C00D278-80DC-4A5B-A233-00BDB6547852}" srcId="{91BDCD44-C9F8-45D5-8B0B-6487AEF9733B}" destId="{474E728D-7D00-45B1-BB77-0ADF6FBC1341}" srcOrd="2" destOrd="0" parTransId="{E844875D-BB87-492D-AFF5-4C12DEAA63D4}" sibTransId="{7E5AFED8-524A-428B-941F-595476754B61}"/>
    <dgm:cxn modelId="{876B3285-3805-4219-BF89-5BC38CB801F9}" srcId="{91BDCD44-C9F8-45D5-8B0B-6487AEF9733B}" destId="{46E072A9-5AD5-4FAA-98EE-E365BFB3C668}" srcOrd="0" destOrd="0" parTransId="{B6BF5E35-72E0-4CB7-A465-4C0D61A84EE0}" sibTransId="{D3C8C81D-0300-41B5-9EEE-4FB559C52481}"/>
    <dgm:cxn modelId="{3A320F8A-5402-471D-9266-399701368B2E}" srcId="{91BDCD44-C9F8-45D5-8B0B-6487AEF9733B}" destId="{0BA18996-6074-44D5-9C81-9A6BB4F2CC4B}" srcOrd="3" destOrd="0" parTransId="{C6856945-D33C-492F-B000-78149D4F72C4}" sibTransId="{0A5AC1C0-2954-49C7-9C00-A46F4727801D}"/>
    <dgm:cxn modelId="{AB68649F-2F35-449E-8728-7A4256FDE9D8}" type="presOf" srcId="{7E5AFED8-524A-428B-941F-595476754B61}" destId="{DD8F5341-CDC0-486B-B400-A6E38C5BB1FF}" srcOrd="0" destOrd="0" presId="urn:microsoft.com/office/officeart/2018/2/layout/IconCircleList"/>
    <dgm:cxn modelId="{11145ED9-FA93-4C9A-A739-D0991A5498BC}" type="presParOf" srcId="{124AA22D-7EB1-449C-B52B-7EA03205C1DC}" destId="{CD83FB81-BBD3-437E-857C-B45BC60E8F89}" srcOrd="0" destOrd="0" presId="urn:microsoft.com/office/officeart/2018/2/layout/IconCircleList"/>
    <dgm:cxn modelId="{9D671494-0DAD-4D1B-ADB9-3F71E12E02AB}" type="presParOf" srcId="{CD83FB81-BBD3-437E-857C-B45BC60E8F89}" destId="{52025D19-E3BA-45B7-8DD4-B5E97F87F6B9}" srcOrd="0" destOrd="0" presId="urn:microsoft.com/office/officeart/2018/2/layout/IconCircleList"/>
    <dgm:cxn modelId="{CD7F27CC-CDE6-49AC-80DC-E052117931EB}" type="presParOf" srcId="{52025D19-E3BA-45B7-8DD4-B5E97F87F6B9}" destId="{5FDB0601-DBDE-4169-AE50-483513328DBD}" srcOrd="0" destOrd="0" presId="urn:microsoft.com/office/officeart/2018/2/layout/IconCircleList"/>
    <dgm:cxn modelId="{80544360-FA8C-4F3C-AD8F-679F080A2513}" type="presParOf" srcId="{52025D19-E3BA-45B7-8DD4-B5E97F87F6B9}" destId="{D279A727-64E7-4E2C-9ED4-43767F6FA303}" srcOrd="1" destOrd="0" presId="urn:microsoft.com/office/officeart/2018/2/layout/IconCircleList"/>
    <dgm:cxn modelId="{1AA5DBAC-3D62-4FAB-8E91-CE086E5D449C}" type="presParOf" srcId="{52025D19-E3BA-45B7-8DD4-B5E97F87F6B9}" destId="{E97ABE91-521B-46AD-B408-A5AB4E1A238D}" srcOrd="2" destOrd="0" presId="urn:microsoft.com/office/officeart/2018/2/layout/IconCircleList"/>
    <dgm:cxn modelId="{35B01EFD-2536-4BD7-B08C-B887D7145D89}" type="presParOf" srcId="{52025D19-E3BA-45B7-8DD4-B5E97F87F6B9}" destId="{B2B3BCB3-3EEC-46F0-85CB-1A9A6C3AE409}" srcOrd="3" destOrd="0" presId="urn:microsoft.com/office/officeart/2018/2/layout/IconCircleList"/>
    <dgm:cxn modelId="{6D27A00D-28B4-4E5F-8692-F1775385B2A5}" type="presParOf" srcId="{CD83FB81-BBD3-437E-857C-B45BC60E8F89}" destId="{DE3F4125-7062-4005-85D1-F5ED087EA3FF}" srcOrd="1" destOrd="0" presId="urn:microsoft.com/office/officeart/2018/2/layout/IconCircleList"/>
    <dgm:cxn modelId="{C37BF8A7-ADFD-4576-A092-19E7EBBB3F09}" type="presParOf" srcId="{CD83FB81-BBD3-437E-857C-B45BC60E8F89}" destId="{69E5396B-2C88-4F47-9A18-1D3379D3E388}" srcOrd="2" destOrd="0" presId="urn:microsoft.com/office/officeart/2018/2/layout/IconCircleList"/>
    <dgm:cxn modelId="{4508AA69-A238-4EEB-9BD0-13EAC8E659DE}" type="presParOf" srcId="{69E5396B-2C88-4F47-9A18-1D3379D3E388}" destId="{CF8136FD-3CEB-4588-996C-563F180B027A}" srcOrd="0" destOrd="0" presId="urn:microsoft.com/office/officeart/2018/2/layout/IconCircleList"/>
    <dgm:cxn modelId="{9B54AADA-6220-42C9-AF05-115670A86881}" type="presParOf" srcId="{69E5396B-2C88-4F47-9A18-1D3379D3E388}" destId="{8C4FA1D5-CD54-45FE-A2AE-C2AD643AF44E}" srcOrd="1" destOrd="0" presId="urn:microsoft.com/office/officeart/2018/2/layout/IconCircleList"/>
    <dgm:cxn modelId="{78C09A5B-1F5C-4192-A674-2C902B4C8513}" type="presParOf" srcId="{69E5396B-2C88-4F47-9A18-1D3379D3E388}" destId="{A1089B11-9CF0-458B-B3F1-95A2CEE9345B}" srcOrd="2" destOrd="0" presId="urn:microsoft.com/office/officeart/2018/2/layout/IconCircleList"/>
    <dgm:cxn modelId="{2F69757A-4D1A-417A-BAAE-412889D87FAB}" type="presParOf" srcId="{69E5396B-2C88-4F47-9A18-1D3379D3E388}" destId="{7DFBF781-BB36-4E20-B53B-D1A5D00149E2}" srcOrd="3" destOrd="0" presId="urn:microsoft.com/office/officeart/2018/2/layout/IconCircleList"/>
    <dgm:cxn modelId="{7A0482A7-E3FC-4A37-9011-DF47BAA2258F}" type="presParOf" srcId="{CD83FB81-BBD3-437E-857C-B45BC60E8F89}" destId="{7B178645-E205-406A-B4AF-0864A3FCE792}" srcOrd="3" destOrd="0" presId="urn:microsoft.com/office/officeart/2018/2/layout/IconCircleList"/>
    <dgm:cxn modelId="{302CF9EE-DD30-4B37-951A-6D9F7823295C}" type="presParOf" srcId="{CD83FB81-BBD3-437E-857C-B45BC60E8F89}" destId="{51A21AD5-005F-45DC-A19C-48CE676B4546}" srcOrd="4" destOrd="0" presId="urn:microsoft.com/office/officeart/2018/2/layout/IconCircleList"/>
    <dgm:cxn modelId="{5AE28BA9-3244-4C9D-9002-EE0AA80B3110}" type="presParOf" srcId="{51A21AD5-005F-45DC-A19C-48CE676B4546}" destId="{78D5C023-6249-4E08-8A67-C8BE3DA0AC8E}" srcOrd="0" destOrd="0" presId="urn:microsoft.com/office/officeart/2018/2/layout/IconCircleList"/>
    <dgm:cxn modelId="{36C14C03-209A-4704-8653-6E592578E63D}" type="presParOf" srcId="{51A21AD5-005F-45DC-A19C-48CE676B4546}" destId="{A72C330D-BA36-4041-85A0-EE333618A95C}" srcOrd="1" destOrd="0" presId="urn:microsoft.com/office/officeart/2018/2/layout/IconCircleList"/>
    <dgm:cxn modelId="{A664A660-CFF4-4F39-9BAD-F5E87A94C915}" type="presParOf" srcId="{51A21AD5-005F-45DC-A19C-48CE676B4546}" destId="{A3DC7835-10E9-4713-BBB5-CBF322350D98}" srcOrd="2" destOrd="0" presId="urn:microsoft.com/office/officeart/2018/2/layout/IconCircleList"/>
    <dgm:cxn modelId="{2A052436-0E37-4E83-9DBB-601220944776}" type="presParOf" srcId="{51A21AD5-005F-45DC-A19C-48CE676B4546}" destId="{2A93F7D1-8D9D-4C75-9E9C-0801BB03F91E}" srcOrd="3" destOrd="0" presId="urn:microsoft.com/office/officeart/2018/2/layout/IconCircleList"/>
    <dgm:cxn modelId="{C3D22E0A-D374-4B92-9A7E-46979328C143}" type="presParOf" srcId="{CD83FB81-BBD3-437E-857C-B45BC60E8F89}" destId="{DD8F5341-CDC0-486B-B400-A6E38C5BB1FF}" srcOrd="5" destOrd="0" presId="urn:microsoft.com/office/officeart/2018/2/layout/IconCircleList"/>
    <dgm:cxn modelId="{EF3DF437-732F-4DFD-A2DD-A47BCC019E85}" type="presParOf" srcId="{CD83FB81-BBD3-437E-857C-B45BC60E8F89}" destId="{37E3DDE5-2367-4818-9173-1C54882FC314}" srcOrd="6" destOrd="0" presId="urn:microsoft.com/office/officeart/2018/2/layout/IconCircleList"/>
    <dgm:cxn modelId="{B03B60A1-44C5-4AEC-9F15-080B095958A4}" type="presParOf" srcId="{37E3DDE5-2367-4818-9173-1C54882FC314}" destId="{A016E61C-2863-4A1D-995E-E8401E2B0957}" srcOrd="0" destOrd="0" presId="urn:microsoft.com/office/officeart/2018/2/layout/IconCircleList"/>
    <dgm:cxn modelId="{93303B06-AA10-4108-BAEF-CA734392D1C3}" type="presParOf" srcId="{37E3DDE5-2367-4818-9173-1C54882FC314}" destId="{95BE8B12-D89A-4526-A051-33EAD5C95696}" srcOrd="1" destOrd="0" presId="urn:microsoft.com/office/officeart/2018/2/layout/IconCircleList"/>
    <dgm:cxn modelId="{3946162D-0CE4-4AB8-A479-30AA27BC45B6}" type="presParOf" srcId="{37E3DDE5-2367-4818-9173-1C54882FC314}" destId="{A82D5DF3-640D-49AC-917B-5BC2399D4806}" srcOrd="2" destOrd="0" presId="urn:microsoft.com/office/officeart/2018/2/layout/IconCircleList"/>
    <dgm:cxn modelId="{E36A5970-35CD-4911-80AA-6C37ABD882C4}" type="presParOf" srcId="{37E3DDE5-2367-4818-9173-1C54882FC314}" destId="{B7B4B867-0D93-45C8-9B72-496B72A3F06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FE815B-4F5B-4869-A89B-95E2B665E84E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35BC45-1E07-4F64-9E01-27EA5F294FD6}">
      <dgm:prSet custT="1"/>
      <dgm:spPr/>
      <dgm:t>
        <a:bodyPr/>
        <a:lstStyle/>
        <a:p>
          <a:r>
            <a:rPr lang="cs-CZ" sz="2800" b="0" dirty="0"/>
            <a:t>Příště: semináře a </a:t>
          </a:r>
          <a:r>
            <a:rPr lang="cs-CZ" sz="2800" b="0" dirty="0">
              <a:solidFill>
                <a:srgbClr val="FF0000"/>
              </a:solidFill>
            </a:rPr>
            <a:t>průběžný test (literatura a všechny přednášky)</a:t>
          </a:r>
        </a:p>
        <a:p>
          <a:endParaRPr lang="cs-CZ" sz="2800" b="0" dirty="0">
            <a:solidFill>
              <a:schemeClr val="tx1"/>
            </a:solidFill>
          </a:endParaRPr>
        </a:p>
        <a:p>
          <a:endParaRPr lang="cs-CZ" sz="2800" b="0" dirty="0">
            <a:solidFill>
              <a:schemeClr val="tx1"/>
            </a:solidFill>
          </a:endParaRPr>
        </a:p>
        <a:p>
          <a:endParaRPr lang="cs-CZ" sz="2800" b="0" dirty="0">
            <a:solidFill>
              <a:schemeClr val="tx1"/>
            </a:solidFill>
          </a:endParaRPr>
        </a:p>
      </dgm:t>
    </dgm:pt>
    <dgm:pt modelId="{F1514CED-BBCF-4387-860A-9AD7F048E2EF}" type="parTrans" cxnId="{B0179643-116C-4A27-9512-E0351200868F}">
      <dgm:prSet/>
      <dgm:spPr/>
      <dgm:t>
        <a:bodyPr/>
        <a:lstStyle/>
        <a:p>
          <a:endParaRPr lang="en-US"/>
        </a:p>
      </dgm:t>
    </dgm:pt>
    <dgm:pt modelId="{2946B9E1-8EEA-40F6-A8D6-DE4CF39DA97F}" type="sibTrans" cxnId="{B0179643-116C-4A27-9512-E0351200868F}">
      <dgm:prSet/>
      <dgm:spPr/>
      <dgm:t>
        <a:bodyPr/>
        <a:lstStyle/>
        <a:p>
          <a:endParaRPr lang="en-US"/>
        </a:p>
      </dgm:t>
    </dgm:pt>
    <dgm:pt modelId="{C22CA457-0724-4FEC-BC2F-972A4AE3552A}" type="pres">
      <dgm:prSet presAssocID="{CBFE815B-4F5B-4869-A89B-95E2B665E84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E5B5826-CF9F-4573-8162-2ABE8E0C720A}" type="pres">
      <dgm:prSet presAssocID="{2735BC45-1E07-4F64-9E01-27EA5F294FD6}" presName="hierRoot1" presStyleCnt="0"/>
      <dgm:spPr/>
    </dgm:pt>
    <dgm:pt modelId="{E4A47051-D67F-482F-9843-CD09B2ACDE70}" type="pres">
      <dgm:prSet presAssocID="{2735BC45-1E07-4F64-9E01-27EA5F294FD6}" presName="composite" presStyleCnt="0"/>
      <dgm:spPr/>
    </dgm:pt>
    <dgm:pt modelId="{3AA0C14B-C167-48F0-9DBE-2AF936552437}" type="pres">
      <dgm:prSet presAssocID="{2735BC45-1E07-4F64-9E01-27EA5F294FD6}" presName="background" presStyleLbl="node0" presStyleIdx="0" presStyleCnt="1"/>
      <dgm:spPr/>
    </dgm:pt>
    <dgm:pt modelId="{87C94CA1-6125-4BEB-B987-D2A0E746E22F}" type="pres">
      <dgm:prSet presAssocID="{2735BC45-1E07-4F64-9E01-27EA5F294FD6}" presName="text" presStyleLbl="fgAcc0" presStyleIdx="0" presStyleCnt="1" custScaleX="66962">
        <dgm:presLayoutVars>
          <dgm:chPref val="3"/>
        </dgm:presLayoutVars>
      </dgm:prSet>
      <dgm:spPr/>
    </dgm:pt>
    <dgm:pt modelId="{9D4D1C0D-8D4C-44B0-AC42-292FBF86FAEB}" type="pres">
      <dgm:prSet presAssocID="{2735BC45-1E07-4F64-9E01-27EA5F294FD6}" presName="hierChild2" presStyleCnt="0"/>
      <dgm:spPr/>
    </dgm:pt>
  </dgm:ptLst>
  <dgm:cxnLst>
    <dgm:cxn modelId="{419F3128-8E03-451D-BBB1-08546A418F93}" type="presOf" srcId="{2735BC45-1E07-4F64-9E01-27EA5F294FD6}" destId="{87C94CA1-6125-4BEB-B987-D2A0E746E22F}" srcOrd="0" destOrd="0" presId="urn:microsoft.com/office/officeart/2005/8/layout/hierarchy1"/>
    <dgm:cxn modelId="{B0179643-116C-4A27-9512-E0351200868F}" srcId="{CBFE815B-4F5B-4869-A89B-95E2B665E84E}" destId="{2735BC45-1E07-4F64-9E01-27EA5F294FD6}" srcOrd="0" destOrd="0" parTransId="{F1514CED-BBCF-4387-860A-9AD7F048E2EF}" sibTransId="{2946B9E1-8EEA-40F6-A8D6-DE4CF39DA97F}"/>
    <dgm:cxn modelId="{E2C1C944-962D-42CF-A000-CACFED08BBF0}" type="presOf" srcId="{CBFE815B-4F5B-4869-A89B-95E2B665E84E}" destId="{C22CA457-0724-4FEC-BC2F-972A4AE3552A}" srcOrd="0" destOrd="0" presId="urn:microsoft.com/office/officeart/2005/8/layout/hierarchy1"/>
    <dgm:cxn modelId="{4AA2FDE8-D873-4AD8-BF92-5914C45DBC5E}" type="presParOf" srcId="{C22CA457-0724-4FEC-BC2F-972A4AE3552A}" destId="{8E5B5826-CF9F-4573-8162-2ABE8E0C720A}" srcOrd="0" destOrd="0" presId="urn:microsoft.com/office/officeart/2005/8/layout/hierarchy1"/>
    <dgm:cxn modelId="{4C220DEF-AEB5-4F36-BD83-BC1B580BF92F}" type="presParOf" srcId="{8E5B5826-CF9F-4573-8162-2ABE8E0C720A}" destId="{E4A47051-D67F-482F-9843-CD09B2ACDE70}" srcOrd="0" destOrd="0" presId="urn:microsoft.com/office/officeart/2005/8/layout/hierarchy1"/>
    <dgm:cxn modelId="{230F7C86-2CE9-4B60-BD11-EC64EA9689D4}" type="presParOf" srcId="{E4A47051-D67F-482F-9843-CD09B2ACDE70}" destId="{3AA0C14B-C167-48F0-9DBE-2AF936552437}" srcOrd="0" destOrd="0" presId="urn:microsoft.com/office/officeart/2005/8/layout/hierarchy1"/>
    <dgm:cxn modelId="{0A9885AC-4048-4ACB-91FF-C016A45AB6BA}" type="presParOf" srcId="{E4A47051-D67F-482F-9843-CD09B2ACDE70}" destId="{87C94CA1-6125-4BEB-B987-D2A0E746E22F}" srcOrd="1" destOrd="0" presId="urn:microsoft.com/office/officeart/2005/8/layout/hierarchy1"/>
    <dgm:cxn modelId="{87FA625D-224A-45C4-967F-554DD18C7CF2}" type="presParOf" srcId="{8E5B5826-CF9F-4573-8162-2ABE8E0C720A}" destId="{9D4D1C0D-8D4C-44B0-AC42-292FBF86FA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054E4-48F1-4B30-AAB2-8A11611BD901}">
      <dsp:nvSpPr>
        <dsp:cNvPr id="0" name=""/>
        <dsp:cNvSpPr/>
      </dsp:nvSpPr>
      <dsp:spPr>
        <a:xfrm>
          <a:off x="153447" y="812537"/>
          <a:ext cx="905562" cy="905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7AF2B-B898-4844-AA17-C99EFC4BCFBC}">
      <dsp:nvSpPr>
        <dsp:cNvPr id="0" name=""/>
        <dsp:cNvSpPr/>
      </dsp:nvSpPr>
      <dsp:spPr>
        <a:xfrm>
          <a:off x="343615" y="1002705"/>
          <a:ext cx="525225" cy="5252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38449-AB79-4AAC-96EB-4037BAD6EC6E}">
      <dsp:nvSpPr>
        <dsp:cNvPr id="0" name=""/>
        <dsp:cNvSpPr/>
      </dsp:nvSpPr>
      <dsp:spPr>
        <a:xfrm>
          <a:off x="1253058" y="812537"/>
          <a:ext cx="2134539" cy="90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Pochopení, jak je AI integrována do válečných her.</a:t>
          </a:r>
          <a:endParaRPr lang="en-US" sz="1800" kern="1200" dirty="0"/>
        </a:p>
      </dsp:txBody>
      <dsp:txXfrm>
        <a:off x="1253058" y="812537"/>
        <a:ext cx="2134539" cy="905562"/>
      </dsp:txXfrm>
    </dsp:sp>
    <dsp:sp modelId="{6A9E58E8-376E-4248-83E2-507A1201D49B}">
      <dsp:nvSpPr>
        <dsp:cNvPr id="0" name=""/>
        <dsp:cNvSpPr/>
      </dsp:nvSpPr>
      <dsp:spPr>
        <a:xfrm>
          <a:off x="3759525" y="812537"/>
          <a:ext cx="905562" cy="905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92970-DBCA-419F-8A4B-39D5878F67CA}">
      <dsp:nvSpPr>
        <dsp:cNvPr id="0" name=""/>
        <dsp:cNvSpPr/>
      </dsp:nvSpPr>
      <dsp:spPr>
        <a:xfrm>
          <a:off x="3949693" y="1002705"/>
          <a:ext cx="525225" cy="5252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B08B3-9E3F-4A26-BE3A-764A27D0D5B8}">
      <dsp:nvSpPr>
        <dsp:cNvPr id="0" name=""/>
        <dsp:cNvSpPr/>
      </dsp:nvSpPr>
      <dsp:spPr>
        <a:xfrm>
          <a:off x="4859136" y="812537"/>
          <a:ext cx="2134539" cy="90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Teoretické, technické a etické důsledky.</a:t>
          </a:r>
          <a:endParaRPr lang="en-US" sz="1800" kern="1200" dirty="0"/>
        </a:p>
      </dsp:txBody>
      <dsp:txXfrm>
        <a:off x="4859136" y="812537"/>
        <a:ext cx="2134539" cy="905562"/>
      </dsp:txXfrm>
    </dsp:sp>
    <dsp:sp modelId="{AD6A1567-2AC7-427E-BF5A-6B2A3A10C20E}">
      <dsp:nvSpPr>
        <dsp:cNvPr id="0" name=""/>
        <dsp:cNvSpPr/>
      </dsp:nvSpPr>
      <dsp:spPr>
        <a:xfrm>
          <a:off x="7365602" y="812537"/>
          <a:ext cx="905562" cy="905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50BB8-DEC4-44F3-9982-033A2F63F166}">
      <dsp:nvSpPr>
        <dsp:cNvPr id="0" name=""/>
        <dsp:cNvSpPr/>
      </dsp:nvSpPr>
      <dsp:spPr>
        <a:xfrm>
          <a:off x="7555770" y="1002705"/>
          <a:ext cx="525225" cy="5252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A8BF1-3636-460C-81BE-6BB033E2F137}">
      <dsp:nvSpPr>
        <dsp:cNvPr id="0" name=""/>
        <dsp:cNvSpPr/>
      </dsp:nvSpPr>
      <dsp:spPr>
        <a:xfrm>
          <a:off x="8465213" y="812537"/>
          <a:ext cx="2134539" cy="90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Klíčové akademické a vojenské perspektivy integrace AI.</a:t>
          </a:r>
          <a:endParaRPr lang="en-US" sz="1800" kern="1200"/>
        </a:p>
      </dsp:txBody>
      <dsp:txXfrm>
        <a:off x="8465213" y="812537"/>
        <a:ext cx="2134539" cy="905562"/>
      </dsp:txXfrm>
    </dsp:sp>
    <dsp:sp modelId="{4A580AEC-5FD2-400E-B471-5F4F792BE3D5}">
      <dsp:nvSpPr>
        <dsp:cNvPr id="0" name=""/>
        <dsp:cNvSpPr/>
      </dsp:nvSpPr>
      <dsp:spPr>
        <a:xfrm>
          <a:off x="153447" y="2421898"/>
          <a:ext cx="905562" cy="905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7926B-D20C-4C49-A77E-BD8523A00461}">
      <dsp:nvSpPr>
        <dsp:cNvPr id="0" name=""/>
        <dsp:cNvSpPr/>
      </dsp:nvSpPr>
      <dsp:spPr>
        <a:xfrm>
          <a:off x="343615" y="2612066"/>
          <a:ext cx="525225" cy="5252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E7C3D-0764-492E-B532-A443BD94D1C5}">
      <dsp:nvSpPr>
        <dsp:cNvPr id="0" name=""/>
        <dsp:cNvSpPr/>
      </dsp:nvSpPr>
      <dsp:spPr>
        <a:xfrm>
          <a:off x="1253058" y="2421898"/>
          <a:ext cx="2134539" cy="90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Budoucí aplikace a limitace.</a:t>
          </a:r>
          <a:endParaRPr lang="en-US" sz="1800" kern="1200"/>
        </a:p>
      </dsp:txBody>
      <dsp:txXfrm>
        <a:off x="1253058" y="2421898"/>
        <a:ext cx="2134539" cy="905562"/>
      </dsp:txXfrm>
    </dsp:sp>
    <dsp:sp modelId="{7E4E552D-03B4-4F79-86CF-ADDF8E5DB252}">
      <dsp:nvSpPr>
        <dsp:cNvPr id="0" name=""/>
        <dsp:cNvSpPr/>
      </dsp:nvSpPr>
      <dsp:spPr>
        <a:xfrm>
          <a:off x="4228159" y="2421898"/>
          <a:ext cx="905562" cy="905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22CF0-B35B-427C-B4E5-26C1D8426D78}">
      <dsp:nvSpPr>
        <dsp:cNvPr id="0" name=""/>
        <dsp:cNvSpPr/>
      </dsp:nvSpPr>
      <dsp:spPr>
        <a:xfrm>
          <a:off x="4418327" y="2612066"/>
          <a:ext cx="525225" cy="52522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C7A36-1075-4B7B-A542-3CE344B27049}">
      <dsp:nvSpPr>
        <dsp:cNvPr id="0" name=""/>
        <dsp:cNvSpPr/>
      </dsp:nvSpPr>
      <dsp:spPr>
        <a:xfrm>
          <a:off x="5245420" y="2467620"/>
          <a:ext cx="5271030" cy="90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Klíčová otázka: </a:t>
          </a:r>
          <a:r>
            <a:rPr lang="cs-CZ" sz="1800" kern="1200" dirty="0"/>
            <a:t>Lze umělou inteligenci a </a:t>
          </a:r>
          <a:r>
            <a:rPr lang="cs-CZ" sz="1800" kern="1200" dirty="0" err="1"/>
            <a:t>wargaming</a:t>
          </a:r>
          <a:r>
            <a:rPr lang="cs-CZ" sz="1800" kern="1200" dirty="0"/>
            <a:t> účinně kombinovat za účelem vytvoření strategické výhody, nebo jsou v zásadě neslučitelné?</a:t>
          </a:r>
          <a:endParaRPr lang="en-US" sz="1800" kern="1200" dirty="0"/>
        </a:p>
      </dsp:txBody>
      <dsp:txXfrm>
        <a:off x="5245420" y="2467620"/>
        <a:ext cx="5271030" cy="905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DB0601-DBDE-4169-AE50-483513328DBD}">
      <dsp:nvSpPr>
        <dsp:cNvPr id="0" name=""/>
        <dsp:cNvSpPr/>
      </dsp:nvSpPr>
      <dsp:spPr>
        <a:xfrm>
          <a:off x="252615" y="361394"/>
          <a:ext cx="1356705" cy="13567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9A727-64E7-4E2C-9ED4-43767F6FA303}">
      <dsp:nvSpPr>
        <dsp:cNvPr id="0" name=""/>
        <dsp:cNvSpPr/>
      </dsp:nvSpPr>
      <dsp:spPr>
        <a:xfrm>
          <a:off x="537523" y="646302"/>
          <a:ext cx="786888" cy="7868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3BCB3-3EEC-46F0-85CB-1A9A6C3AE409}">
      <dsp:nvSpPr>
        <dsp:cNvPr id="0" name=""/>
        <dsp:cNvSpPr/>
      </dsp:nvSpPr>
      <dsp:spPr>
        <a:xfrm>
          <a:off x="1900043" y="361394"/>
          <a:ext cx="3197947" cy="1356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AI může simulovat infosféru jako dynamické bojové pole.</a:t>
          </a:r>
          <a:endParaRPr lang="en-US" sz="2100" kern="1200"/>
        </a:p>
      </dsp:txBody>
      <dsp:txXfrm>
        <a:off x="1900043" y="361394"/>
        <a:ext cx="3197947" cy="1356705"/>
      </dsp:txXfrm>
    </dsp:sp>
    <dsp:sp modelId="{CF8136FD-3CEB-4588-996C-563F180B027A}">
      <dsp:nvSpPr>
        <dsp:cNvPr id="0" name=""/>
        <dsp:cNvSpPr/>
      </dsp:nvSpPr>
      <dsp:spPr>
        <a:xfrm>
          <a:off x="5655209" y="361394"/>
          <a:ext cx="1356705" cy="13567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FA1D5-CD54-45FE-A2AE-C2AD643AF44E}">
      <dsp:nvSpPr>
        <dsp:cNvPr id="0" name=""/>
        <dsp:cNvSpPr/>
      </dsp:nvSpPr>
      <dsp:spPr>
        <a:xfrm>
          <a:off x="5940117" y="646302"/>
          <a:ext cx="786888" cy="7868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FBF781-BB36-4E20-B53B-D1A5D00149E2}">
      <dsp:nvSpPr>
        <dsp:cNvPr id="0" name=""/>
        <dsp:cNvSpPr/>
      </dsp:nvSpPr>
      <dsp:spPr>
        <a:xfrm>
          <a:off x="7302636" y="361394"/>
          <a:ext cx="3197947" cy="1356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/>
            <a:t>Simulace </a:t>
          </a:r>
          <a:r>
            <a:rPr lang="cs-CZ" sz="2100" b="1" kern="1200" dirty="0" err="1"/>
            <a:t>infosféry</a:t>
          </a:r>
          <a:r>
            <a:rPr lang="cs-CZ" sz="2100" b="1" kern="1200" dirty="0"/>
            <a:t> </a:t>
          </a:r>
          <a:r>
            <a:rPr lang="cs-CZ" sz="2100" kern="1200" dirty="0"/>
            <a:t>– generování falešných zpráv, </a:t>
          </a:r>
          <a:r>
            <a:rPr lang="cs-CZ" sz="2100" kern="1200" dirty="0" err="1"/>
            <a:t>deepfaků</a:t>
          </a:r>
          <a:r>
            <a:rPr lang="cs-CZ" sz="2100" kern="1200" dirty="0"/>
            <a:t> a manipulativních kampaní.</a:t>
          </a:r>
          <a:endParaRPr lang="en-US" sz="2100" kern="1200" dirty="0"/>
        </a:p>
      </dsp:txBody>
      <dsp:txXfrm>
        <a:off x="7302636" y="361394"/>
        <a:ext cx="3197947" cy="1356705"/>
      </dsp:txXfrm>
    </dsp:sp>
    <dsp:sp modelId="{78D5C023-6249-4E08-8A67-C8BE3DA0AC8E}">
      <dsp:nvSpPr>
        <dsp:cNvPr id="0" name=""/>
        <dsp:cNvSpPr/>
      </dsp:nvSpPr>
      <dsp:spPr>
        <a:xfrm>
          <a:off x="252615" y="2421898"/>
          <a:ext cx="1356705" cy="13567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C330D-BA36-4041-85A0-EE333618A95C}">
      <dsp:nvSpPr>
        <dsp:cNvPr id="0" name=""/>
        <dsp:cNvSpPr/>
      </dsp:nvSpPr>
      <dsp:spPr>
        <a:xfrm>
          <a:off x="537523" y="2706806"/>
          <a:ext cx="786888" cy="7868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3F7D1-8D9D-4C75-9E9C-0801BB03F91E}">
      <dsp:nvSpPr>
        <dsp:cNvPr id="0" name=""/>
        <dsp:cNvSpPr/>
      </dsp:nvSpPr>
      <dsp:spPr>
        <a:xfrm>
          <a:off x="1900043" y="2421898"/>
          <a:ext cx="3197947" cy="1356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Zkouška odolnosti hráčů </a:t>
          </a:r>
          <a:r>
            <a:rPr lang="cs-CZ" sz="2100" kern="1200"/>
            <a:t>– jak zvládají orientaci v dezinformačním prostředí.</a:t>
          </a:r>
          <a:endParaRPr lang="en-US" sz="2100" kern="1200"/>
        </a:p>
      </dsp:txBody>
      <dsp:txXfrm>
        <a:off x="1900043" y="2421898"/>
        <a:ext cx="3197947" cy="1356705"/>
      </dsp:txXfrm>
    </dsp:sp>
    <dsp:sp modelId="{A016E61C-2863-4A1D-995E-E8401E2B0957}">
      <dsp:nvSpPr>
        <dsp:cNvPr id="0" name=""/>
        <dsp:cNvSpPr/>
      </dsp:nvSpPr>
      <dsp:spPr>
        <a:xfrm>
          <a:off x="5655209" y="2421898"/>
          <a:ext cx="1356705" cy="13567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E8B12-D89A-4526-A051-33EAD5C95696}">
      <dsp:nvSpPr>
        <dsp:cNvPr id="0" name=""/>
        <dsp:cNvSpPr/>
      </dsp:nvSpPr>
      <dsp:spPr>
        <a:xfrm>
          <a:off x="5940117" y="2706806"/>
          <a:ext cx="786888" cy="7868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4B867-0D93-45C8-9B72-496B72A3F067}">
      <dsp:nvSpPr>
        <dsp:cNvPr id="0" name=""/>
        <dsp:cNvSpPr/>
      </dsp:nvSpPr>
      <dsp:spPr>
        <a:xfrm>
          <a:off x="7302636" y="2421898"/>
          <a:ext cx="3197947" cy="1356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AI jako nepřímý protivník </a:t>
          </a:r>
          <a:r>
            <a:rPr lang="cs-CZ" sz="2100" kern="1200"/>
            <a:t>– působí přes emoce, sociální vlivy a tlak na rozhodování.</a:t>
          </a:r>
          <a:endParaRPr lang="en-US" sz="2100" kern="1200"/>
        </a:p>
      </dsp:txBody>
      <dsp:txXfrm>
        <a:off x="7302636" y="2421898"/>
        <a:ext cx="3197947" cy="13567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0C14B-C167-48F0-9DBE-2AF936552437}">
      <dsp:nvSpPr>
        <dsp:cNvPr id="0" name=""/>
        <dsp:cNvSpPr/>
      </dsp:nvSpPr>
      <dsp:spPr>
        <a:xfrm>
          <a:off x="3196184" y="1785"/>
          <a:ext cx="3740211" cy="3546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C94CA1-6125-4BEB-B987-D2A0E746E22F}">
      <dsp:nvSpPr>
        <dsp:cNvPr id="0" name=""/>
        <dsp:cNvSpPr/>
      </dsp:nvSpPr>
      <dsp:spPr>
        <a:xfrm>
          <a:off x="3816803" y="591373"/>
          <a:ext cx="3740211" cy="3546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Příště: semináře a </a:t>
          </a:r>
          <a:r>
            <a:rPr lang="cs-CZ" sz="2800" b="0" kern="1200" dirty="0">
              <a:solidFill>
                <a:srgbClr val="FF0000"/>
              </a:solidFill>
            </a:rPr>
            <a:t>průběžný test (literatura a všechny přednášky)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b="0" kern="1200" dirty="0">
            <a:solidFill>
              <a:schemeClr val="tx1"/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b="0" kern="1200" dirty="0">
            <a:solidFill>
              <a:schemeClr val="tx1"/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b="0" kern="1200" dirty="0">
            <a:solidFill>
              <a:schemeClr val="tx1"/>
            </a:solidFill>
          </a:endParaRPr>
        </a:p>
      </dsp:txBody>
      <dsp:txXfrm>
        <a:off x="3920686" y="695256"/>
        <a:ext cx="3532445" cy="3339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559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96504829-97A8-0C4A-80EE-4326F3B88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B34EDCF-2F50-6D46-80EF-64A38D013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A3528B9-C12B-BC4F-AF93-D989555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90D2AF3-9D7F-614C-BFDA-1610205D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B46DC817-6C27-4E4B-B277-C5CFEF819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06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76177D2-E0A9-DB4F-9BE6-71A1D66C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D12A9152-FA59-9745-A59D-D50FB6F18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98DFDC9-AC84-AB44-B9E6-08C20AB26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CF56576F-AF41-3849-BD6B-FA3394CC1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0B77763-CB1F-AC44-ACDB-7C064A26D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CD4E5D6-29D8-8A49-B4AC-98EC5D46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0859298-EE15-7744-AB43-3DB4F7409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46E247F-6353-7D48-AB74-30C474494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Válečné hry a AI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800" dirty="0"/>
              <a:t>16. 4. 2025</a:t>
            </a:r>
          </a:p>
          <a:p>
            <a:r>
              <a:rPr lang="cs-CZ" sz="1800" dirty="0"/>
              <a:t>BSSn4501 Válečné hry</a:t>
            </a:r>
          </a:p>
          <a:p>
            <a:r>
              <a:rPr lang="cs-CZ" sz="1800" dirty="0"/>
              <a:t>Jan KLEINER</a:t>
            </a:r>
          </a:p>
          <a:p>
            <a:r>
              <a:rPr lang="cs-CZ" sz="1800" dirty="0"/>
              <a:t>jkleiner@mail.muni.cz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9705DE-5A03-427C-FA07-B508FA1CE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12094B-D8D6-F55C-6298-A5AE85C847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8CFA84-C95D-2DD6-8EA8-67B360784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Použité technologie a modely IV: </a:t>
            </a:r>
            <a:r>
              <a:rPr lang="cs-CZ" sz="3200" noProof="0" dirty="0"/>
              <a:t>Analýza výkonu hráčů </a:t>
            </a:r>
            <a:r>
              <a:rPr lang="da-DK" sz="3200" noProof="0" dirty="0"/>
              <a:t>(Sun et al., 2024; Wu, 2024).</a:t>
            </a:r>
            <a:endParaRPr lang="cs-CZ" sz="3200" noProof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DFAD20F-2A31-5226-F15B-38864A129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88002"/>
            <a:ext cx="10652427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noProof="0" dirty="0"/>
              <a:t>AI sleduje, jak hráč přemýšlí – a jak pravděpodobně dopadne jeho rozhodnutí.</a:t>
            </a:r>
          </a:p>
          <a:p>
            <a:pPr>
              <a:lnSpc>
                <a:spcPct val="100000"/>
              </a:lnSpc>
            </a:pPr>
            <a:endParaRPr lang="cs-CZ" sz="1800" noProof="0" dirty="0"/>
          </a:p>
          <a:p>
            <a:pPr>
              <a:lnSpc>
                <a:spcPct val="100000"/>
              </a:lnSpc>
            </a:pPr>
            <a:r>
              <a:rPr lang="cs-CZ" sz="1800" b="1" noProof="0" dirty="0"/>
              <a:t>Sledování rozhodnutí hráčů </a:t>
            </a:r>
            <a:r>
              <a:rPr lang="cs-CZ" sz="1800" noProof="0" dirty="0"/>
              <a:t>– včetně načasování, typu rozhodnutí a výsledků.</a:t>
            </a:r>
          </a:p>
          <a:p>
            <a:pPr>
              <a:lnSpc>
                <a:spcPct val="100000"/>
              </a:lnSpc>
            </a:pPr>
            <a:r>
              <a:rPr lang="cs-CZ" sz="1800" b="1" noProof="0" dirty="0"/>
              <a:t>Klasifikace stylů </a:t>
            </a:r>
            <a:r>
              <a:rPr lang="cs-CZ" sz="1800" noProof="0" dirty="0"/>
              <a:t>– AI rozpozná „agresora“, „obránce“, „váhajícího plánovače“ atd.</a:t>
            </a:r>
          </a:p>
          <a:p>
            <a:pPr>
              <a:lnSpc>
                <a:spcPct val="100000"/>
              </a:lnSpc>
            </a:pPr>
            <a:r>
              <a:rPr lang="cs-CZ" sz="1800" b="1" noProof="0" dirty="0"/>
              <a:t>Predikce úspěchu </a:t>
            </a:r>
            <a:r>
              <a:rPr lang="cs-CZ" sz="1800" noProof="0" dirty="0"/>
              <a:t>– na základě dat lze odhadnout výsledek ještě před koncem hry.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b="1" noProof="0" dirty="0"/>
              <a:t>Sun et al. (2024): </a:t>
            </a:r>
            <a:r>
              <a:rPr lang="cs-CZ" sz="1800" noProof="0" dirty="0"/>
              <a:t>2 000 iterací taktických her:</a:t>
            </a:r>
          </a:p>
          <a:p>
            <a:pPr>
              <a:lnSpc>
                <a:spcPct val="100000"/>
              </a:lnSpc>
            </a:pPr>
            <a:r>
              <a:rPr lang="cs-CZ" sz="1800" noProof="0" dirty="0"/>
              <a:t>AI model byl schopen na základě prvních 10 minut simulace odhadnout: pravděpodobnost úspěchu mise s přesností 84 %, úroveň koordinace jednotek a operační připravenost.</a:t>
            </a:r>
          </a:p>
          <a:p>
            <a:pPr>
              <a:lnSpc>
                <a:spcPct val="100000"/>
              </a:lnSpc>
            </a:pPr>
            <a:endParaRPr lang="cs-CZ" sz="1800" noProof="0" dirty="0"/>
          </a:p>
          <a:p>
            <a:pPr>
              <a:lnSpc>
                <a:spcPct val="100000"/>
              </a:lnSpc>
            </a:pPr>
            <a:r>
              <a:rPr lang="cs-CZ" sz="1800" b="1" noProof="0" dirty="0" err="1"/>
              <a:t>Wu</a:t>
            </a:r>
            <a:r>
              <a:rPr lang="cs-CZ" sz="1800" b="1" noProof="0" dirty="0"/>
              <a:t> (2024): </a:t>
            </a:r>
            <a:r>
              <a:rPr lang="nl-NL" sz="1800" noProof="0" dirty="0"/>
              <a:t>automatick</a:t>
            </a:r>
            <a:r>
              <a:rPr lang="cs-CZ" sz="1800" noProof="0" dirty="0"/>
              <a:t>á</a:t>
            </a:r>
            <a:r>
              <a:rPr lang="nl-NL" sz="1800" noProof="0" dirty="0"/>
              <a:t> evaluac</a:t>
            </a:r>
            <a:r>
              <a:rPr lang="cs-CZ" sz="1800" noProof="0" dirty="0"/>
              <a:t>e</a:t>
            </a:r>
            <a:r>
              <a:rPr lang="nl-NL" sz="1800" noProof="0" dirty="0"/>
              <a:t> hráčských stylů pomocí clustering algoritmu</a:t>
            </a:r>
            <a:r>
              <a:rPr lang="cs-CZ" sz="1800" noProof="0" dirty="0"/>
              <a:t>:</a:t>
            </a:r>
          </a:p>
          <a:p>
            <a:pPr>
              <a:lnSpc>
                <a:spcPct val="100000"/>
              </a:lnSpc>
            </a:pPr>
            <a:r>
              <a:rPr lang="cs-CZ" sz="1800" noProof="0" dirty="0"/>
              <a:t>AI rozdělila 120 účastníků do 4 skupin: </a:t>
            </a:r>
            <a:r>
              <a:rPr lang="cs-CZ" sz="1800" i="1" noProof="0" dirty="0"/>
              <a:t>risk-</a:t>
            </a:r>
            <a:r>
              <a:rPr lang="cs-CZ" sz="1800" i="1" noProof="0" dirty="0" err="1"/>
              <a:t>takers</a:t>
            </a:r>
            <a:r>
              <a:rPr lang="cs-CZ" sz="1800" i="1" noProof="0" dirty="0"/>
              <a:t>, </a:t>
            </a:r>
            <a:r>
              <a:rPr lang="cs-CZ" sz="1800" i="1" noProof="0" dirty="0" err="1"/>
              <a:t>defenders</a:t>
            </a:r>
            <a:r>
              <a:rPr lang="cs-CZ" sz="1800" i="1" noProof="0" dirty="0"/>
              <a:t>, </a:t>
            </a:r>
            <a:r>
              <a:rPr lang="cs-CZ" sz="1800" i="1" noProof="0" dirty="0" err="1"/>
              <a:t>flexible</a:t>
            </a:r>
            <a:r>
              <a:rPr lang="cs-CZ" sz="1800" i="1" noProof="0" dirty="0"/>
              <a:t> </a:t>
            </a:r>
            <a:r>
              <a:rPr lang="cs-CZ" sz="1800" i="1" noProof="0" dirty="0" err="1"/>
              <a:t>planners</a:t>
            </a:r>
            <a:r>
              <a:rPr lang="cs-CZ" sz="1800" i="1" noProof="0" dirty="0"/>
              <a:t>, </a:t>
            </a:r>
            <a:r>
              <a:rPr lang="cs-CZ" sz="1800" i="1" noProof="0" dirty="0" err="1"/>
              <a:t>frozen</a:t>
            </a:r>
            <a:r>
              <a:rPr lang="cs-CZ" sz="1800" i="1" noProof="0" dirty="0"/>
              <a:t> </a:t>
            </a:r>
            <a:r>
              <a:rPr lang="cs-CZ" sz="1800" i="1" noProof="0" dirty="0" err="1"/>
              <a:t>actors</a:t>
            </a:r>
            <a:r>
              <a:rPr lang="cs-CZ" sz="1800" noProof="0" dirty="0"/>
              <a:t>.</a:t>
            </a:r>
          </a:p>
          <a:p>
            <a:pPr>
              <a:lnSpc>
                <a:spcPct val="100000"/>
              </a:lnSpc>
            </a:pPr>
            <a:endParaRPr lang="cs-CZ" sz="1800" noProof="0" dirty="0"/>
          </a:p>
        </p:txBody>
      </p:sp>
    </p:spTree>
    <p:extLst>
      <p:ext uri="{BB962C8B-B14F-4D97-AF65-F5344CB8AC3E}">
        <p14:creationId xmlns:p14="http://schemas.microsoft.com/office/powerpoint/2010/main" val="350154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7E9BDD-CC84-6E88-6456-6A5EDD4DFE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F3139B-3150-5710-EEEB-85F2F22FE0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541FEA-280D-E9D7-9122-9F2B1D0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Etika I – autonomie a odpovědnost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44B3E4A-69F9-6891-2E2C-7EAD4F468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768853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noProof="0" dirty="0"/>
              <a:t>Když rozhoduje algoritmus, kdo nese odpovědnost?</a:t>
            </a:r>
          </a:p>
          <a:p>
            <a:pPr>
              <a:lnSpc>
                <a:spcPct val="100000"/>
              </a:lnSpc>
            </a:pPr>
            <a:endParaRPr lang="cs-CZ" sz="2000" noProof="0" dirty="0"/>
          </a:p>
          <a:p>
            <a:pPr>
              <a:lnSpc>
                <a:spcPct val="100000"/>
              </a:lnSpc>
            </a:pPr>
            <a:r>
              <a:rPr lang="cs-CZ" sz="2000" b="1" noProof="0" dirty="0"/>
              <a:t>Rychlá eskalace </a:t>
            </a:r>
            <a:r>
              <a:rPr lang="cs-CZ" sz="2000" noProof="0" dirty="0"/>
              <a:t>(</a:t>
            </a:r>
            <a:r>
              <a:rPr lang="cs-CZ" sz="2000" noProof="0" dirty="0" err="1"/>
              <a:t>Farmer</a:t>
            </a:r>
            <a:r>
              <a:rPr lang="cs-CZ" sz="2000" dirty="0"/>
              <a:t>, </a:t>
            </a:r>
            <a:r>
              <a:rPr lang="cs-CZ" sz="2000" noProof="0" dirty="0"/>
              <a:t>2022; Davis &amp; </a:t>
            </a:r>
            <a:r>
              <a:rPr lang="cs-CZ" sz="2000" noProof="0" dirty="0" err="1"/>
              <a:t>Bracken</a:t>
            </a:r>
            <a:r>
              <a:rPr lang="cs-CZ" sz="2000" dirty="0"/>
              <a:t>, </a:t>
            </a:r>
            <a:r>
              <a:rPr lang="cs-CZ" sz="2000" noProof="0" dirty="0"/>
              <a:t>2022) – AI může doporučit preventivní úder bez kontextu. 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Přenos odpovědnosti </a:t>
            </a:r>
            <a:r>
              <a:rPr lang="cs-CZ" sz="2000" noProof="0" dirty="0"/>
              <a:t>(</a:t>
            </a:r>
            <a:r>
              <a:rPr lang="en-GB" sz="2000" noProof="0" dirty="0"/>
              <a:t>Hinton</a:t>
            </a:r>
            <a:r>
              <a:rPr lang="cs-CZ" sz="2000" noProof="0" dirty="0"/>
              <a:t>, </a:t>
            </a:r>
            <a:r>
              <a:rPr lang="en-GB" sz="2000" noProof="0" dirty="0"/>
              <a:t>2023; Knack &amp; Powell</a:t>
            </a:r>
            <a:r>
              <a:rPr lang="cs-CZ" sz="2000" noProof="0" dirty="0"/>
              <a:t>, </a:t>
            </a:r>
            <a:r>
              <a:rPr lang="en-GB" sz="2000" noProof="0" dirty="0"/>
              <a:t>2023)</a:t>
            </a:r>
            <a:r>
              <a:rPr lang="cs-CZ" sz="2000" noProof="0" dirty="0"/>
              <a:t> – když rozhodne AI, kdo nese následky?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Ztráta dovedností </a:t>
            </a:r>
            <a:r>
              <a:rPr lang="cs-CZ" sz="2000" noProof="0" dirty="0"/>
              <a:t>(</a:t>
            </a:r>
            <a:r>
              <a:rPr lang="en-GB" sz="2000" noProof="0" dirty="0"/>
              <a:t>Hinton</a:t>
            </a:r>
            <a:r>
              <a:rPr lang="cs-CZ" sz="2000" noProof="0" dirty="0"/>
              <a:t>, </a:t>
            </a:r>
            <a:r>
              <a:rPr lang="en-GB" sz="2000" noProof="0" dirty="0"/>
              <a:t>2023; Knack &amp; Powell</a:t>
            </a:r>
            <a:r>
              <a:rPr lang="cs-CZ" sz="2000" noProof="0" dirty="0"/>
              <a:t>, </a:t>
            </a:r>
            <a:r>
              <a:rPr lang="en-GB" sz="2000" noProof="0" dirty="0"/>
              <a:t>2023)</a:t>
            </a:r>
            <a:r>
              <a:rPr lang="cs-CZ" sz="2000" noProof="0" dirty="0"/>
              <a:t> – přílišná závislost na AI oslabuje lidskou strategickou intuici.</a:t>
            </a:r>
          </a:p>
        </p:txBody>
      </p:sp>
      <p:pic>
        <p:nvPicPr>
          <p:cNvPr id="7" name="Obrázek 6" descr="Obsah obrázku interiér, osoba, computer, muž&#10;&#10;Obsah vygenerovaný umělou inteligencí může být nesprávný.">
            <a:extLst>
              <a:ext uri="{FF2B5EF4-FFF2-40B4-BE49-F238E27FC236}">
                <a16:creationId xmlns:a16="http://schemas.microsoft.com/office/drawing/2014/main" id="{A5E37022-8E9D-3B73-296B-8705CF936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399" y="1880466"/>
            <a:ext cx="4645601" cy="309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19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894B14-A0F6-EB25-CE7D-7CE89ABD7F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5C15F6-6DFF-DBB5-A2E6-C3098587A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DE7E04-FC68-5120-6F63-3027FB94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Etika II – </a:t>
            </a:r>
            <a:r>
              <a:rPr lang="en-US" sz="2800" dirty="0" err="1"/>
              <a:t>moc</a:t>
            </a:r>
            <a:r>
              <a:rPr lang="en-US" sz="2800" dirty="0"/>
              <a:t> a </a:t>
            </a:r>
            <a:r>
              <a:rPr lang="en-US" sz="2800" dirty="0" err="1"/>
              <a:t>nerovnováha</a:t>
            </a:r>
            <a:r>
              <a:rPr lang="cs-CZ" sz="2800" dirty="0"/>
              <a:t> (</a:t>
            </a:r>
            <a:r>
              <a:rPr lang="cs-CZ" sz="2800" dirty="0" err="1"/>
              <a:t>Barzashka</a:t>
            </a:r>
            <a:r>
              <a:rPr lang="cs-CZ" sz="2800" dirty="0"/>
              <a:t>, 2023); </a:t>
            </a:r>
            <a:r>
              <a:rPr lang="cs-CZ" sz="2800" dirty="0" err="1"/>
              <a:t>Rinaudo</a:t>
            </a:r>
            <a:r>
              <a:rPr lang="cs-CZ" sz="2800" dirty="0"/>
              <a:t> et al., 2024); </a:t>
            </a:r>
            <a:r>
              <a:rPr lang="cs-CZ" sz="2800" dirty="0" err="1"/>
              <a:t>Hinton</a:t>
            </a:r>
            <a:r>
              <a:rPr lang="cs-CZ" sz="2800" dirty="0"/>
              <a:t>, 2023)</a:t>
            </a:r>
            <a:endParaRPr lang="en-US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C457587-F909-5EAB-9D8F-52C6D0FCF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227" y="1998002"/>
            <a:ext cx="4875973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noProof="0" dirty="0"/>
              <a:t>AI posiluje asymetrie a mění logiku moci ve válce i v institucích.</a:t>
            </a:r>
          </a:p>
          <a:p>
            <a:pPr>
              <a:lnSpc>
                <a:spcPct val="100000"/>
              </a:lnSpc>
            </a:pPr>
            <a:endParaRPr lang="cs-CZ" sz="2000" noProof="0" dirty="0"/>
          </a:p>
          <a:p>
            <a:pPr>
              <a:lnSpc>
                <a:spcPct val="100000"/>
              </a:lnSpc>
            </a:pPr>
            <a:r>
              <a:rPr lang="cs-CZ" sz="2000" b="1" noProof="0" dirty="0"/>
              <a:t>Technologická asymetrie </a:t>
            </a:r>
            <a:r>
              <a:rPr lang="cs-CZ" sz="2000" noProof="0" dirty="0"/>
              <a:t>– pokročilá AI posiluje vyspělé státy, znevýhodňuje ostatní.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AI bez morálky </a:t>
            </a:r>
            <a:r>
              <a:rPr lang="cs-CZ" sz="2000" noProof="0" dirty="0"/>
              <a:t>– modely mohou navrhovat efektivní, ale neetické řešení.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Kulturní střet </a:t>
            </a:r>
            <a:r>
              <a:rPr lang="cs-CZ" sz="2000" noProof="0" dirty="0"/>
              <a:t>– rozdílný jazyk AI expertů a vojenských plánovačů brání spolupráci.</a:t>
            </a:r>
          </a:p>
        </p:txBody>
      </p:sp>
      <p:pic>
        <p:nvPicPr>
          <p:cNvPr id="9" name="Obrázek 8" descr="Obsah obrázku oblečení, Lidská tvář, osoba, muž&#10;&#10;Obsah vygenerovaný umělou inteligencí může být nesprávný.">
            <a:extLst>
              <a:ext uri="{FF2B5EF4-FFF2-40B4-BE49-F238E27FC236}">
                <a16:creationId xmlns:a16="http://schemas.microsoft.com/office/drawing/2014/main" id="{55012C45-FF15-405A-7889-5C9C2D8B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00" y="1998002"/>
            <a:ext cx="49377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3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2426BD-AB26-F342-7A8F-D2525AD625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103FF5-689B-44FA-9C72-AB0CE39705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2027F9-D29B-031A-0250-B56C6F70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89707"/>
            <a:ext cx="10753200" cy="45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noProof="0" dirty="0"/>
              <a:t>Aplikace I – výcvik a štábní plánování (Davis &amp; </a:t>
            </a:r>
            <a:r>
              <a:rPr lang="cs-CZ" sz="3200" noProof="0" dirty="0" err="1"/>
              <a:t>Bracken</a:t>
            </a:r>
            <a:r>
              <a:rPr lang="cs-CZ" sz="3200" dirty="0"/>
              <a:t>, </a:t>
            </a:r>
            <a:r>
              <a:rPr lang="cs-CZ" sz="3200" noProof="0" dirty="0"/>
              <a:t>2022</a:t>
            </a:r>
            <a:r>
              <a:rPr lang="cs-CZ" sz="3200" dirty="0"/>
              <a:t>; </a:t>
            </a:r>
            <a:r>
              <a:rPr lang="cs-CZ" sz="3200" dirty="0" err="1"/>
              <a:t>Wu</a:t>
            </a:r>
            <a:r>
              <a:rPr lang="cs-CZ" sz="3200" dirty="0"/>
              <a:t>, 2024; Sun et al., 2024)</a:t>
            </a:r>
            <a:endParaRPr lang="cs-CZ" sz="3200" noProof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3B061B-FFD4-B5D4-DD2A-050577747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88002"/>
            <a:ext cx="5169082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noProof="0" dirty="0"/>
              <a:t>AI dnes asistuje i v </a:t>
            </a:r>
            <a:r>
              <a:rPr lang="cs-CZ" sz="2000" noProof="0" dirty="0" err="1"/>
              <a:t>real-time</a:t>
            </a:r>
            <a:r>
              <a:rPr lang="cs-CZ" sz="2000" noProof="0" dirty="0"/>
              <a:t> plánování a školení kadetů.</a:t>
            </a:r>
          </a:p>
          <a:p>
            <a:pPr>
              <a:lnSpc>
                <a:spcPct val="100000"/>
              </a:lnSpc>
            </a:pPr>
            <a:endParaRPr lang="cs-CZ" sz="2000" noProof="0" dirty="0"/>
          </a:p>
          <a:p>
            <a:pPr>
              <a:lnSpc>
                <a:spcPct val="100000"/>
              </a:lnSpc>
            </a:pPr>
            <a:r>
              <a:rPr lang="cs-CZ" sz="2000" b="1" noProof="0" dirty="0"/>
              <a:t>AI v plánovacím štábu </a:t>
            </a:r>
            <a:r>
              <a:rPr lang="cs-CZ" sz="2000" noProof="0" dirty="0"/>
              <a:t>– navrhuje varianty COA v reálném čase.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Automatizovaný mentoring </a:t>
            </a:r>
            <a:r>
              <a:rPr lang="cs-CZ" sz="2000" noProof="0" dirty="0"/>
              <a:t>– hodnotí rozhodnutí kadetů během simulace.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Zpětná vazba </a:t>
            </a:r>
            <a:r>
              <a:rPr lang="cs-CZ" sz="2000" noProof="0" dirty="0"/>
              <a:t>– AI vytváří personalizovaný rozbor výkonu.</a:t>
            </a:r>
          </a:p>
        </p:txBody>
      </p:sp>
      <p:pic>
        <p:nvPicPr>
          <p:cNvPr id="7" name="Obrázek 6" descr="Obsah obrázku text, osoba, oblečení, mapa&#10;&#10;Obsah vygenerovaný umělou inteligencí může být nesprávný.">
            <a:extLst>
              <a:ext uri="{FF2B5EF4-FFF2-40B4-BE49-F238E27FC236}">
                <a16:creationId xmlns:a16="http://schemas.microsoft.com/office/drawing/2014/main" id="{F4219392-6A33-0CA2-CC2D-76E2720F5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920" y="1789522"/>
            <a:ext cx="4238746" cy="423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71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940219-154C-3E84-173C-28B42CE4E0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4957DE-47C3-B43B-D6DF-C1D3B1F15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1B3D4F-E090-7997-1536-9F3E06DC1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noProof="0" dirty="0"/>
              <a:t>Aplikace II – psychologické profilování hráčů </a:t>
            </a:r>
            <a:r>
              <a:rPr lang="cs-CZ" sz="2800" noProof="0" dirty="0" err="1"/>
              <a:t>Pérez</a:t>
            </a:r>
            <a:r>
              <a:rPr lang="cs-CZ" sz="2800" noProof="0" dirty="0"/>
              <a:t> et al., 2023)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CC8A998-9DEA-6295-509F-2ACB73838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36216"/>
            <a:ext cx="11011413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noProof="0" dirty="0"/>
              <a:t>AI sleduje nejen, co hráč dělá – ale i jak přemýšlí.</a:t>
            </a:r>
          </a:p>
          <a:p>
            <a:pPr>
              <a:lnSpc>
                <a:spcPct val="100000"/>
              </a:lnSpc>
            </a:pPr>
            <a:endParaRPr lang="cs-CZ" sz="2000" noProof="0" dirty="0"/>
          </a:p>
          <a:p>
            <a:pPr>
              <a:lnSpc>
                <a:spcPct val="100000"/>
              </a:lnSpc>
            </a:pPr>
            <a:r>
              <a:rPr lang="cs-CZ" sz="2000" b="1" noProof="0" dirty="0"/>
              <a:t>AI sleduje styl rozhodování </a:t>
            </a:r>
            <a:r>
              <a:rPr lang="cs-CZ" sz="2000" noProof="0" dirty="0"/>
              <a:t>– riziková tolerance, změna plánu pod tlakem.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NLP analýza komunikace </a:t>
            </a:r>
            <a:r>
              <a:rPr lang="cs-CZ" sz="2000" noProof="0" dirty="0"/>
              <a:t>– styl vyjadřování pomáhá určit osobnostní rysy.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Výsledky</a:t>
            </a:r>
            <a:r>
              <a:rPr lang="cs-CZ" sz="2000" noProof="0" dirty="0"/>
              <a:t> – návrh vhodných rolí ve velitelských týmech, individualizace výcviku.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it-IT" sz="2000" noProof="0" dirty="0"/>
              <a:t>Co AI „ví“ o hráčích? </a:t>
            </a:r>
            <a:r>
              <a:rPr lang="cs-CZ" sz="2000" noProof="0" dirty="0"/>
              <a:t>(</a:t>
            </a:r>
            <a:r>
              <a:rPr lang="fr-FR" sz="2000" noProof="0" dirty="0"/>
              <a:t>Wu</a:t>
            </a:r>
            <a:r>
              <a:rPr lang="cs-CZ" sz="2000" noProof="0" dirty="0"/>
              <a:t>, </a:t>
            </a:r>
            <a:r>
              <a:rPr lang="fr-FR" sz="2000" noProof="0" dirty="0"/>
              <a:t>2024); Pérez et al.</a:t>
            </a:r>
            <a:r>
              <a:rPr lang="cs-CZ" sz="2000" noProof="0" dirty="0"/>
              <a:t>, </a:t>
            </a:r>
            <a:r>
              <a:rPr lang="fr-FR" sz="2000" noProof="0" dirty="0"/>
              <a:t>2023; Sun et al.</a:t>
            </a:r>
            <a:r>
              <a:rPr lang="cs-CZ" sz="2000" noProof="0" dirty="0"/>
              <a:t>, </a:t>
            </a:r>
            <a:r>
              <a:rPr lang="fr-FR" sz="2000" noProof="0" dirty="0"/>
              <a:t>2024)</a:t>
            </a:r>
            <a:r>
              <a:rPr lang="cs-CZ" sz="2000" noProof="0" dirty="0"/>
              <a:t>:</a:t>
            </a:r>
          </a:p>
          <a:p>
            <a:pPr>
              <a:lnSpc>
                <a:spcPct val="100000"/>
              </a:lnSpc>
            </a:pPr>
            <a:r>
              <a:rPr lang="cs-CZ" sz="2000" noProof="0" dirty="0"/>
              <a:t>Typologie rozhodovacího stylu.</a:t>
            </a:r>
          </a:p>
          <a:p>
            <a:pPr>
              <a:lnSpc>
                <a:spcPct val="100000"/>
              </a:lnSpc>
            </a:pPr>
            <a:r>
              <a:rPr lang="pl-PL" sz="2000" noProof="0" dirty="0"/>
              <a:t>Reakce na stres a tlak.</a:t>
            </a:r>
          </a:p>
          <a:p>
            <a:pPr>
              <a:lnSpc>
                <a:spcPct val="100000"/>
              </a:lnSpc>
            </a:pPr>
            <a:r>
              <a:rPr lang="cs-CZ" sz="2000" noProof="0" dirty="0"/>
              <a:t>Interakce s technologií.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noProof="0" dirty="0"/>
              <a:t>❗ </a:t>
            </a:r>
            <a:r>
              <a:rPr lang="cs-CZ" sz="2000" noProof="0" dirty="0" err="1"/>
              <a:t>Privacy</a:t>
            </a:r>
            <a:endParaRPr lang="cs-CZ" sz="2000" noProof="0" dirty="0"/>
          </a:p>
          <a:p>
            <a:pPr>
              <a:lnSpc>
                <a:spcPct val="100000"/>
              </a:lnSpc>
            </a:pPr>
            <a:r>
              <a:rPr lang="cs-CZ" sz="2000" noProof="0" dirty="0"/>
              <a:t>❗ Behaviorální manipulace </a:t>
            </a:r>
          </a:p>
          <a:p>
            <a:pPr>
              <a:lnSpc>
                <a:spcPct val="100000"/>
              </a:lnSpc>
            </a:pPr>
            <a:r>
              <a:rPr lang="cs-CZ" sz="2000" noProof="0" dirty="0"/>
              <a:t>❗Etická dilemata </a:t>
            </a:r>
          </a:p>
        </p:txBody>
      </p:sp>
    </p:spTree>
    <p:extLst>
      <p:ext uri="{BB962C8B-B14F-4D97-AF65-F5344CB8AC3E}">
        <p14:creationId xmlns:p14="http://schemas.microsoft.com/office/powerpoint/2010/main" val="1870320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743FA6-E8B3-5597-28A5-F117500E28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622998-AFE3-FA12-E566-B52CA7B62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3636817-4302-5660-E0B9-5200CCFA0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it-IT" sz="2400" dirty="0"/>
              <a:t>Aplikace III – AI v informační válce</a:t>
            </a:r>
            <a:r>
              <a:rPr lang="cs-CZ" sz="2400" dirty="0"/>
              <a:t> (</a:t>
            </a:r>
            <a:r>
              <a:rPr lang="de-DE" sz="2400" dirty="0"/>
              <a:t>Davis &amp; Bracken</a:t>
            </a:r>
            <a:r>
              <a:rPr lang="cs-CZ" sz="2400" dirty="0"/>
              <a:t>, </a:t>
            </a:r>
            <a:r>
              <a:rPr lang="de-DE" sz="2400" dirty="0"/>
              <a:t>2022; Hinton</a:t>
            </a:r>
            <a:r>
              <a:rPr lang="cs-CZ" sz="2400" dirty="0"/>
              <a:t>, </a:t>
            </a:r>
            <a:r>
              <a:rPr lang="de-DE" sz="2400" dirty="0"/>
              <a:t>2023)</a:t>
            </a:r>
            <a:endParaRPr lang="en-US" sz="2400" dirty="0"/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A53A05FD-D417-FF1A-7762-D5674EDD5E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275429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3932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EBAB02-96D6-D2F2-FC84-C564E3B9FF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4B681C-EF1C-5EFD-EEA5-3D82FCB7CB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877A14-822E-31AC-96D8-4DD7BC9A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800" noProof="0" dirty="0"/>
              <a:t>Aplikace IV – geopolitický výzkum skrze AI (</a:t>
            </a:r>
            <a:r>
              <a:rPr lang="fr-FR" sz="2800" noProof="0" dirty="0"/>
              <a:t>Barzashka</a:t>
            </a:r>
            <a:r>
              <a:rPr lang="cs-CZ" sz="2800" noProof="0" dirty="0"/>
              <a:t>, </a:t>
            </a:r>
            <a:r>
              <a:rPr lang="fr-FR" sz="2800" noProof="0" dirty="0"/>
              <a:t>2023; Pérez et al.</a:t>
            </a:r>
            <a:r>
              <a:rPr lang="cs-CZ" sz="2800" noProof="0" dirty="0"/>
              <a:t>, </a:t>
            </a:r>
            <a:r>
              <a:rPr lang="fr-FR" sz="2800" noProof="0" dirty="0"/>
              <a:t>2023)</a:t>
            </a:r>
            <a:endParaRPr lang="cs-CZ" sz="2800" noProof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0B6855-FF4B-A325-30C5-34B5B1D3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152589"/>
            <a:ext cx="7502827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noProof="0" dirty="0" err="1"/>
              <a:t>Wargaming</a:t>
            </a:r>
            <a:r>
              <a:rPr lang="cs-CZ" sz="2000" noProof="0" dirty="0"/>
              <a:t> se mění v laboratoř pro modelování rovnováhy moci.</a:t>
            </a:r>
          </a:p>
          <a:p>
            <a:pPr>
              <a:lnSpc>
                <a:spcPct val="100000"/>
              </a:lnSpc>
            </a:pPr>
            <a:endParaRPr lang="cs-CZ" sz="2000" noProof="0" dirty="0"/>
          </a:p>
          <a:p>
            <a:pPr>
              <a:lnSpc>
                <a:spcPct val="100000"/>
              </a:lnSpc>
            </a:pPr>
            <a:r>
              <a:rPr lang="cs-CZ" sz="2000" b="1" noProof="0" dirty="0"/>
              <a:t>Pozorovatelská AI </a:t>
            </a:r>
            <a:r>
              <a:rPr lang="cs-CZ" sz="2000" noProof="0" dirty="0"/>
              <a:t>– nesimuluje, ale sleduje a analyzuje eskalační dynamiky.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Aliance, stabilita, </a:t>
            </a:r>
            <a:r>
              <a:rPr lang="cs-CZ" sz="2000" b="1" noProof="0" dirty="0" err="1"/>
              <a:t>tipping</a:t>
            </a:r>
            <a:r>
              <a:rPr lang="cs-CZ" sz="2000" b="1" noProof="0" dirty="0"/>
              <a:t> </a:t>
            </a:r>
            <a:r>
              <a:rPr lang="cs-CZ" sz="2000" b="1" noProof="0" dirty="0" err="1"/>
              <a:t>points</a:t>
            </a:r>
            <a:r>
              <a:rPr lang="cs-CZ" sz="2000" b="1" noProof="0" dirty="0"/>
              <a:t> </a:t>
            </a:r>
            <a:r>
              <a:rPr lang="cs-CZ" sz="2000" noProof="0" dirty="0"/>
              <a:t>– jak se mění chování aktérů v čase.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Využití </a:t>
            </a:r>
            <a:r>
              <a:rPr lang="cs-CZ" sz="2000" noProof="0" dirty="0"/>
              <a:t>– strategická předpověď, podpora prevence konfliktů.</a:t>
            </a:r>
          </a:p>
        </p:txBody>
      </p:sp>
      <p:pic>
        <p:nvPicPr>
          <p:cNvPr id="7" name="Obrázek 6" descr="Obsah obrázku text, mapa, oblečení, počítač&#10;&#10;Obsah vygenerovaný umělou inteligencí může být nesprávný.">
            <a:extLst>
              <a:ext uri="{FF2B5EF4-FFF2-40B4-BE49-F238E27FC236}">
                <a16:creationId xmlns:a16="http://schemas.microsoft.com/office/drawing/2014/main" id="{78A1335E-6F11-B9F5-7578-B1D690943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0" y="1688108"/>
            <a:ext cx="268224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6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6FFE9C-EF9C-AF82-08E4-6912F0BF6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CA868A-A923-A27F-3498-095A3BE75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EED0B1-484D-C80F-A955-B3C5745F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4AF8A1A-5675-1411-7F7F-125FADFA4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0599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200" dirty="0" err="1"/>
              <a:t>Barzashka</a:t>
            </a:r>
            <a:r>
              <a:rPr lang="en-GB" sz="1200" dirty="0"/>
              <a:t>, I. (2023). </a:t>
            </a:r>
            <a:r>
              <a:rPr lang="en-GB" sz="1200" i="1" dirty="0"/>
              <a:t>Wargaming for Strategic Insight: Opportunities and Limits of AI-enabled Conflict Simulation</a:t>
            </a:r>
            <a:r>
              <a:rPr lang="en-GB" sz="1200" dirty="0"/>
              <a:t>. Centre for Science and Security Studies.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Black, S., &amp; Darken, C. (2024). </a:t>
            </a:r>
            <a:r>
              <a:rPr lang="en-GB" sz="1200" i="1" dirty="0"/>
              <a:t>Hierarchical Reinforcement Learning in Military Simulations</a:t>
            </a:r>
            <a:r>
              <a:rPr lang="en-GB" sz="1200" dirty="0"/>
              <a:t>. Proceedings of the Military AI Symposium.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Chen, Y., &amp; Chu, S. (2024). </a:t>
            </a:r>
            <a:r>
              <a:rPr lang="en-GB" sz="1200" i="1" dirty="0"/>
              <a:t>Large language models in wargaming: Methodology, application, and robustness</a:t>
            </a:r>
            <a:r>
              <a:rPr lang="en-GB" sz="1200" dirty="0"/>
              <a:t>. Proceedings of the CVPR Workshop, 1–15.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Davis, P. K., &amp; Bracken, J. (2022). </a:t>
            </a:r>
            <a:r>
              <a:rPr lang="en-GB" sz="1200" i="1" dirty="0"/>
              <a:t>Artificial Intelligence for Wargaming and Strategic Planning</a:t>
            </a:r>
            <a:r>
              <a:rPr lang="en-GB" sz="1200" dirty="0"/>
              <a:t>. RAND Corporation.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Farmer, M. S. (2022). Four-dimensional planning at the speed of relevance: AI-enabled military decision-making process. </a:t>
            </a:r>
            <a:r>
              <a:rPr lang="en-GB" sz="1200" i="1" dirty="0"/>
              <a:t>Military Review</a:t>
            </a:r>
            <a:r>
              <a:rPr lang="en-GB" sz="1200" dirty="0"/>
              <a:t>, 102(6), 64–73.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Hinton, G. (2023). </a:t>
            </a:r>
            <a:r>
              <a:rPr lang="en-GB" sz="1200" i="1" dirty="0"/>
              <a:t>The Ethical Challenges of Using Generative AI in Conflict Simulations</a:t>
            </a:r>
            <a:r>
              <a:rPr lang="en-GB" sz="1200" dirty="0"/>
              <a:t>. In Ethics &amp; AI Quarterly, 12(2), 27–39.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Jin, X., Wang, X., Ding, R., &amp; Wu, Y. (2022). Research on hybrid intelligence wargame method. </a:t>
            </a:r>
            <a:r>
              <a:rPr lang="en-GB" sz="1200" i="1" dirty="0"/>
              <a:t>IEEE Conference on Computer Engineering and Technology</a:t>
            </a:r>
            <a:r>
              <a:rPr lang="en-GB" sz="1200" dirty="0"/>
              <a:t>, 213–218.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Kase, S., Breuer, J., &amp; Morales, F. (2022). </a:t>
            </a:r>
            <a:r>
              <a:rPr lang="en-GB" sz="1200" i="1" dirty="0"/>
              <a:t>Mixed Reality and AI Integration in Tactical Decision-Making</a:t>
            </a:r>
            <a:r>
              <a:rPr lang="en-GB" sz="1200" dirty="0"/>
              <a:t>. NATO ACT Technical Report.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Knack, A., &amp; Powell, R. (2023). </a:t>
            </a:r>
            <a:r>
              <a:rPr lang="en-GB" sz="1200" i="1" dirty="0"/>
              <a:t>Artificial Intelligence in Wargaming: An Evidence-Based Assessment of AI Applications</a:t>
            </a:r>
            <a:r>
              <a:rPr lang="en-GB" sz="1200" dirty="0"/>
              <a:t>. Centre for Emerging Technology and Security (</a:t>
            </a:r>
            <a:r>
              <a:rPr lang="en-GB" sz="1200" dirty="0" err="1"/>
              <a:t>CETaS</a:t>
            </a:r>
            <a:r>
              <a:rPr lang="en-GB" sz="1200" dirty="0"/>
              <a:t>), The Alan Turing Institute.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Pérez, R., Lindholm, M., &amp; Zhao, L. (2023). </a:t>
            </a:r>
            <a:r>
              <a:rPr lang="en-GB" sz="1200" i="1" dirty="0"/>
              <a:t>Psychological </a:t>
            </a:r>
            <a:r>
              <a:rPr lang="en-GB" sz="1200" i="1" dirty="0" err="1"/>
              <a:t>Modeling</a:t>
            </a:r>
            <a:r>
              <a:rPr lang="en-GB" sz="1200" i="1" dirty="0"/>
              <a:t> in Generative Wargame Environments: Human-AI Interaction in Stress Simulations</a:t>
            </a:r>
            <a:r>
              <a:rPr lang="en-GB" sz="1200" dirty="0"/>
              <a:t>. Journal of </a:t>
            </a:r>
            <a:r>
              <a:rPr lang="en-GB" sz="1200" dirty="0" err="1"/>
              <a:t>Defense</a:t>
            </a:r>
            <a:r>
              <a:rPr lang="en-GB" sz="1200" dirty="0"/>
              <a:t> Simulation, 19(3), 245–260.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Rinaudo, C. H., Stanton, G., &amp; Wu, M. (2024). Applying deep reinforcement learning to train AI agents in a wargame framework. </a:t>
            </a:r>
            <a:r>
              <a:rPr lang="en-GB" sz="1200" i="1" dirty="0"/>
              <a:t>IEEE </a:t>
            </a:r>
            <a:r>
              <a:rPr lang="en-GB" sz="1200" i="1" dirty="0" err="1"/>
              <a:t>SoutheastCon</a:t>
            </a:r>
            <a:r>
              <a:rPr lang="en-GB" sz="1200" i="1" dirty="0"/>
              <a:t> 2024</a:t>
            </a:r>
            <a:r>
              <a:rPr lang="en-GB" sz="1200" dirty="0"/>
              <a:t>, 1131–1136.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Sun, H., Varma, K., &amp; Nolan, D. (2024). </a:t>
            </a:r>
            <a:r>
              <a:rPr lang="en-GB" sz="1200" i="1" dirty="0"/>
              <a:t>AI-assisted performance assessment in tactical simulation environments</a:t>
            </a:r>
            <a:r>
              <a:rPr lang="en-GB" sz="1200" dirty="0"/>
              <a:t>. </a:t>
            </a:r>
            <a:r>
              <a:rPr lang="en-GB" sz="1200" i="1" dirty="0"/>
              <a:t>Journal of </a:t>
            </a:r>
            <a:r>
              <a:rPr lang="en-GB" sz="1200" i="1" dirty="0" err="1"/>
              <a:t>Defense</a:t>
            </a:r>
            <a:r>
              <a:rPr lang="en-GB" sz="1200" i="1" dirty="0"/>
              <a:t> </a:t>
            </a:r>
            <a:r>
              <a:rPr lang="en-GB" sz="1200" i="1" dirty="0" err="1"/>
              <a:t>Modeling</a:t>
            </a:r>
            <a:r>
              <a:rPr lang="en-GB" sz="1200" i="1" dirty="0"/>
              <a:t> and Simulation</a:t>
            </a:r>
            <a:r>
              <a:rPr lang="en-GB" sz="1200" dirty="0"/>
              <a:t>, 21(1), 58–72.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Wu, J. (2024). Machine learning-based profiling of decision-makers in simulated military exercises. </a:t>
            </a:r>
            <a:r>
              <a:rPr lang="en-GB" sz="1200" i="1" dirty="0"/>
              <a:t>Military Simulation and Training Review</a:t>
            </a:r>
            <a:r>
              <a:rPr lang="en-GB" sz="1200" dirty="0"/>
              <a:t>, 16(2), 87–105.</a:t>
            </a:r>
          </a:p>
          <a:p>
            <a:pPr marL="285750" indent="-28575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1979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9AA827-8B08-EBC9-E3E1-5262408EEC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Wargames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21A596-3A08-57FA-EDAB-7B0E2D0D0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9A5690-8738-2374-10CD-968E62A2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4400"/>
              <a:t>Děkuji za pozornost!</a:t>
            </a:r>
            <a:endParaRPr lang="en-US" sz="4400"/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F6944D0C-B9BC-1AAC-B0AD-C79481F7A4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24197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7716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A8F418-9AB2-46EA-70ED-A2E72B212C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D8DE79-5B0A-FA26-A1A4-6614E58E2D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9D003A-4ADD-A28A-76AD-57B70152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Povinná literatura</a:t>
            </a:r>
            <a:endParaRPr lang="en-US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56C451E-2305-C373-CC9A-E535D6B7F6A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000" dirty="0"/>
              <a:t>Knack, A., &amp; Powell, R. (2023). Artificial Intelligence in Wargaming: An Evidence-Based Assessment of AI Applications. Centre for Emerging Technology and Security (</a:t>
            </a:r>
            <a:r>
              <a:rPr lang="en-GB" sz="2000" dirty="0" err="1"/>
              <a:t>CETaS</a:t>
            </a:r>
            <a:r>
              <a:rPr lang="en-GB" sz="2000" dirty="0"/>
              <a:t>), The Alan Turing Institute.</a:t>
            </a:r>
            <a:endParaRPr lang="en-US" sz="2000" dirty="0"/>
          </a:p>
        </p:txBody>
      </p:sp>
      <p:pic>
        <p:nvPicPr>
          <p:cNvPr id="7" name="Obrázek 6" descr="Obsah obrázku skica, kancelářské potřeby, kniha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2433FAD9-B7AD-6405-09D7-BD029DDF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280" y="1701505"/>
            <a:ext cx="413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671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50E8EE-0444-8328-4204-9A141030AE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F70EAC-BADC-5BDD-789D-9FE1F05E38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F806AF-8AE9-64BD-6FE1-2DBBB884E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err="1"/>
              <a:t>Outline</a:t>
            </a:r>
            <a:r>
              <a:rPr lang="cs-CZ" sz="2800"/>
              <a:t> a cíle přednášky</a:t>
            </a:r>
            <a:endParaRPr lang="en-US" sz="2800"/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ED7D4FCF-9A2B-C774-EF3E-336C19D360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7302204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4251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F1669D-ED67-C0FD-8D03-0D253189B6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4504A2-5310-313E-4D9D-9B98CC089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30D3A0-4ECE-B8E9-70CF-0E01606E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1" y="519864"/>
            <a:ext cx="10753200" cy="45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noProof="0" dirty="0"/>
              <a:t>Model integrace AI do </a:t>
            </a:r>
            <a:r>
              <a:rPr lang="cs-CZ" sz="3200" noProof="0" dirty="0" err="1"/>
              <a:t>wargamingu</a:t>
            </a:r>
            <a:r>
              <a:rPr lang="cs-CZ" sz="3200" noProof="0" dirty="0"/>
              <a:t>: tři možné scénáře</a:t>
            </a:r>
            <a:br>
              <a:rPr lang="cs-CZ" sz="3200" noProof="0" dirty="0"/>
            </a:br>
            <a:r>
              <a:rPr lang="cs-CZ" sz="1400" noProof="0" dirty="0"/>
              <a:t>(Black &amp; </a:t>
            </a:r>
            <a:r>
              <a:rPr lang="cs-CZ" sz="1400" noProof="0" dirty="0" err="1"/>
              <a:t>Darken</a:t>
            </a:r>
            <a:r>
              <a:rPr lang="cs-CZ" sz="1400" dirty="0"/>
              <a:t>, </a:t>
            </a:r>
            <a:r>
              <a:rPr lang="cs-CZ" sz="1400" noProof="0" dirty="0"/>
              <a:t>2024; Davis &amp; </a:t>
            </a:r>
            <a:r>
              <a:rPr lang="cs-CZ" sz="1400" noProof="0" dirty="0" err="1"/>
              <a:t>Bracken</a:t>
            </a:r>
            <a:r>
              <a:rPr lang="cs-CZ" sz="1400" dirty="0"/>
              <a:t>, </a:t>
            </a:r>
            <a:r>
              <a:rPr lang="cs-CZ" sz="1400" noProof="0" dirty="0"/>
              <a:t>2022; </a:t>
            </a:r>
            <a:r>
              <a:rPr lang="cs-CZ" sz="1400" noProof="0" dirty="0" err="1"/>
              <a:t>Farmer</a:t>
            </a:r>
            <a:r>
              <a:rPr lang="cs-CZ" sz="1400" dirty="0"/>
              <a:t>, </a:t>
            </a:r>
            <a:r>
              <a:rPr lang="cs-CZ" sz="1400" noProof="0" dirty="0"/>
              <a:t>2022; Kase et al., 2022; </a:t>
            </a:r>
            <a:r>
              <a:rPr lang="cs-CZ" sz="1400" noProof="0" dirty="0" err="1"/>
              <a:t>Chen</a:t>
            </a:r>
            <a:r>
              <a:rPr lang="cs-CZ" sz="1400" noProof="0" dirty="0"/>
              <a:t> et al., 2024; </a:t>
            </a:r>
            <a:r>
              <a:rPr lang="cs-CZ" sz="1400" noProof="0" dirty="0" err="1"/>
              <a:t>Barzashka</a:t>
            </a:r>
            <a:r>
              <a:rPr lang="cs-CZ" sz="1400" dirty="0"/>
              <a:t>, </a:t>
            </a:r>
            <a:r>
              <a:rPr lang="cs-CZ" sz="1400" noProof="0" dirty="0"/>
              <a:t>2023)</a:t>
            </a:r>
            <a:endParaRPr lang="cs-CZ" sz="3200" noProof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F78406-E8AD-E18D-038A-A48D6A57D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694" y="1689494"/>
            <a:ext cx="6263307" cy="4426826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noProof="0" dirty="0"/>
              <a:t>AI lze do válečných her integrovat různě – odděleně, dominantně, nebo partnersky. Vítězí hybrid.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800" noProof="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1" noProof="0" dirty="0"/>
              <a:t>Scénář 1: Oddělený vývoj</a:t>
            </a:r>
            <a:r>
              <a:rPr lang="cs-CZ" sz="1800" noProof="0" dirty="0"/>
              <a:t> – AI zůstává mimo samotný </a:t>
            </a:r>
            <a:r>
              <a:rPr lang="cs-CZ" sz="1800" noProof="0" dirty="0" err="1"/>
              <a:t>wargaming</a:t>
            </a:r>
            <a:r>
              <a:rPr lang="cs-CZ" sz="1800" noProof="0" dirty="0"/>
              <a:t>, slouží pouze k analytickému zpracování dat.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noProof="0" dirty="0"/>
              <a:t>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1" noProof="0" dirty="0"/>
              <a:t>Scénář 2: Dominantní AI</a:t>
            </a:r>
            <a:r>
              <a:rPr lang="cs-CZ" sz="1800" noProof="0" dirty="0"/>
              <a:t> – AI navrhuje i vybírá řešení, lidský faktor mizí z rozhodování.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800" noProof="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1" noProof="0" dirty="0"/>
              <a:t>Scénář 3: </a:t>
            </a:r>
            <a:r>
              <a:rPr lang="cs-CZ" sz="1800" b="1" i="1" noProof="0" dirty="0" err="1"/>
              <a:t>Centaur</a:t>
            </a:r>
            <a:r>
              <a:rPr lang="cs-CZ" sz="1800" b="1" i="1" noProof="0" dirty="0"/>
              <a:t> model</a:t>
            </a:r>
            <a:r>
              <a:rPr lang="cs-CZ" sz="1800" noProof="0" dirty="0"/>
              <a:t> – člověk a AI spolupracují, každý přispívá tím, co umí nejlépe. </a:t>
            </a:r>
          </a:p>
          <a:p>
            <a:pPr>
              <a:lnSpc>
                <a:spcPct val="100000"/>
              </a:lnSpc>
            </a:pPr>
            <a:endParaRPr lang="cs-CZ" sz="1800" noProof="0" dirty="0"/>
          </a:p>
        </p:txBody>
      </p:sp>
      <p:pic>
        <p:nvPicPr>
          <p:cNvPr id="7" name="Obrázek 6" descr="Obsah obrázku oblečení, Lidská tvář, osoba, helma&#10;&#10;Obsah vygenerovaný umělou inteligencí může být nesprávný.">
            <a:extLst>
              <a:ext uri="{FF2B5EF4-FFF2-40B4-BE49-F238E27FC236}">
                <a16:creationId xmlns:a16="http://schemas.microsoft.com/office/drawing/2014/main" id="{4653FE05-EDE5-0E67-9312-07A28C305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9" y="1418561"/>
            <a:ext cx="4366773" cy="436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70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59A0AE-B7E2-9CE2-C0C9-7E7D97E803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1A8A69-E98F-84C9-B249-E7C240B249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31B864-875E-8D93-128A-DA7E187F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noProof="0" dirty="0"/>
              <a:t>Výhody AI I – rychlost a návrhové schopnosti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9B609A-DFE7-CE1C-C591-5058570CC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755307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noProof="0" dirty="0"/>
              <a:t>AI urychluje plánování, generuje varianty a adaptuje se v reálném čase.</a:t>
            </a:r>
          </a:p>
          <a:p>
            <a:pPr>
              <a:lnSpc>
                <a:spcPct val="100000"/>
              </a:lnSpc>
            </a:pPr>
            <a:endParaRPr lang="cs-CZ" sz="2000" noProof="0" dirty="0"/>
          </a:p>
          <a:p>
            <a:pPr>
              <a:lnSpc>
                <a:spcPct val="100000"/>
              </a:lnSpc>
            </a:pPr>
            <a:r>
              <a:rPr lang="cs-CZ" sz="2000" b="1" noProof="0" dirty="0"/>
              <a:t>Prediktivní plánování </a:t>
            </a:r>
            <a:r>
              <a:rPr lang="cs-CZ" sz="2000" noProof="0" dirty="0"/>
              <a:t>– AI dokáže plánovat více kroků dopředu jako šachový </a:t>
            </a:r>
            <a:r>
              <a:rPr lang="cs-CZ" sz="2000" noProof="0" dirty="0" err="1"/>
              <a:t>engine</a:t>
            </a:r>
            <a:r>
              <a:rPr lang="cs-CZ" sz="2000" noProof="0" dirty="0"/>
              <a:t> (</a:t>
            </a:r>
            <a:r>
              <a:rPr lang="cs-CZ" sz="2000" noProof="0" dirty="0" err="1"/>
              <a:t>Farmer</a:t>
            </a:r>
            <a:r>
              <a:rPr lang="cs-CZ" sz="2000" noProof="0" dirty="0"/>
              <a:t>, 2022).</a:t>
            </a:r>
          </a:p>
          <a:p>
            <a:pPr>
              <a:lnSpc>
                <a:spcPct val="100000"/>
              </a:lnSpc>
            </a:pPr>
            <a:endParaRPr lang="cs-CZ" sz="2000" noProof="0" dirty="0"/>
          </a:p>
          <a:p>
            <a:pPr>
              <a:lnSpc>
                <a:spcPct val="100000"/>
              </a:lnSpc>
            </a:pPr>
            <a:r>
              <a:rPr lang="cs-CZ" sz="2000" b="1" noProof="0" dirty="0"/>
              <a:t>Generování COA </a:t>
            </a:r>
            <a:r>
              <a:rPr lang="cs-CZ" sz="2000" noProof="0" dirty="0"/>
              <a:t>– LLM jako GPT-4 navrhují taktické manévry na základě aktuálních dat (</a:t>
            </a:r>
            <a:r>
              <a:rPr lang="cs-CZ" sz="2000" noProof="0" dirty="0" err="1"/>
              <a:t>Chen</a:t>
            </a:r>
            <a:r>
              <a:rPr lang="cs-CZ" sz="2000" noProof="0" dirty="0"/>
              <a:t> et al., 2024).</a:t>
            </a:r>
          </a:p>
        </p:txBody>
      </p:sp>
      <p:pic>
        <p:nvPicPr>
          <p:cNvPr id="7" name="Obrázek 6" descr="Obsah obrázku Lidská tvář, interiér, osoba&#10;&#10;Obsah vygenerovaný umělou inteligencí může být nesprávný.">
            <a:extLst>
              <a:ext uri="{FF2B5EF4-FFF2-40B4-BE49-F238E27FC236}">
                <a16:creationId xmlns:a16="http://schemas.microsoft.com/office/drawing/2014/main" id="{8CB4273E-F856-218D-013B-EBE1A8570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733" y="1337733"/>
            <a:ext cx="4494267" cy="449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9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6818FC-20FA-5D6D-0E93-9E01D3DAA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B590B-9290-3B72-A25E-1E512D9B7D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62CC36-6D95-4CA4-6B25-CF9DF6C2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Výhody AI II – škálovatelnost a robustnost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C447750-9666-093D-867E-29195FB25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65616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noProof="0" dirty="0"/>
              <a:t>AI testuje extrémní scénáře a zajišťuje kontinuitu učení i vizualizace.</a:t>
            </a:r>
          </a:p>
          <a:p>
            <a:pPr>
              <a:lnSpc>
                <a:spcPct val="100000"/>
              </a:lnSpc>
            </a:pPr>
            <a:endParaRPr lang="cs-CZ" sz="1800" noProof="0" dirty="0"/>
          </a:p>
          <a:p>
            <a:pPr>
              <a:lnSpc>
                <a:spcPct val="100000"/>
              </a:lnSpc>
            </a:pPr>
            <a:r>
              <a:rPr lang="cs-CZ" sz="1800" b="1" noProof="0" dirty="0"/>
              <a:t>Real-</a:t>
            </a:r>
            <a:r>
              <a:rPr lang="cs-CZ" sz="1800" b="1" noProof="0" dirty="0" err="1"/>
              <a:t>time</a:t>
            </a:r>
            <a:r>
              <a:rPr lang="cs-CZ" sz="1800" b="1" noProof="0" dirty="0"/>
              <a:t> predikce a adaptace strategií </a:t>
            </a:r>
            <a:r>
              <a:rPr lang="cs-CZ" sz="1800" noProof="0" dirty="0"/>
              <a:t>- díky AI padá omezeni „zmrazeným“ scénářem + AI se iterativně učí.</a:t>
            </a:r>
          </a:p>
          <a:p>
            <a:pPr>
              <a:lnSpc>
                <a:spcPct val="100000"/>
              </a:lnSpc>
            </a:pPr>
            <a:r>
              <a:rPr lang="cs-CZ" sz="1800" b="1" noProof="0" dirty="0"/>
              <a:t>Emergentní taktiky </a:t>
            </a:r>
            <a:r>
              <a:rPr lang="cs-CZ" sz="1800" noProof="0" dirty="0"/>
              <a:t>– AI v DRL (</a:t>
            </a:r>
            <a:r>
              <a:rPr lang="cs-CZ" sz="1800" i="1" noProof="0" dirty="0" err="1"/>
              <a:t>Deep</a:t>
            </a:r>
            <a:r>
              <a:rPr lang="cs-CZ" sz="1800" i="1" noProof="0" dirty="0"/>
              <a:t> </a:t>
            </a:r>
            <a:r>
              <a:rPr lang="cs-CZ" sz="1800" i="1" noProof="0" dirty="0" err="1"/>
              <a:t>Reinforcement</a:t>
            </a:r>
            <a:r>
              <a:rPr lang="cs-CZ" sz="1800" i="1" noProof="0" dirty="0"/>
              <a:t> Learning</a:t>
            </a:r>
            <a:r>
              <a:rPr lang="cs-CZ" sz="1800" noProof="0" dirty="0"/>
              <a:t>) si osvojuje komplexní chování jako obchvaty nebo klamání (</a:t>
            </a:r>
            <a:r>
              <a:rPr lang="cs-CZ" sz="1800" noProof="0" dirty="0" err="1"/>
              <a:t>Rinaudo</a:t>
            </a:r>
            <a:r>
              <a:rPr lang="cs-CZ" sz="1800" noProof="0" dirty="0"/>
              <a:t> et al., 2024).</a:t>
            </a:r>
          </a:p>
          <a:p>
            <a:pPr>
              <a:lnSpc>
                <a:spcPct val="100000"/>
              </a:lnSpc>
            </a:pPr>
            <a:r>
              <a:rPr lang="cs-CZ" sz="1800" b="1" noProof="0" dirty="0"/>
              <a:t>Nepřetržitý běh </a:t>
            </a:r>
            <a:r>
              <a:rPr lang="cs-CZ" sz="1800" noProof="0" dirty="0"/>
              <a:t>– simulace mohou probíhat kontinuálně bez pauz (</a:t>
            </a:r>
            <a:r>
              <a:rPr lang="cs-CZ" sz="1800" noProof="0" dirty="0" err="1"/>
              <a:t>always</a:t>
            </a:r>
            <a:r>
              <a:rPr lang="cs-CZ" sz="1800" noProof="0" dirty="0"/>
              <a:t>-on).</a:t>
            </a:r>
          </a:p>
          <a:p>
            <a:pPr>
              <a:lnSpc>
                <a:spcPct val="100000"/>
              </a:lnSpc>
            </a:pPr>
            <a:r>
              <a:rPr lang="cs-CZ" sz="1800" b="1" noProof="0" dirty="0"/>
              <a:t>Monte Carlo simulace </a:t>
            </a:r>
            <a:r>
              <a:rPr lang="cs-CZ" sz="1800" noProof="0" dirty="0"/>
              <a:t>– AI testuje tisíce variant, včetně extrémních scénářů (Jin et al., 2022).</a:t>
            </a:r>
          </a:p>
          <a:p>
            <a:pPr>
              <a:lnSpc>
                <a:spcPct val="100000"/>
              </a:lnSpc>
            </a:pPr>
            <a:r>
              <a:rPr lang="cs-CZ" sz="1800" b="1" dirty="0" err="1"/>
              <a:t>Tail-risks</a:t>
            </a:r>
            <a:r>
              <a:rPr lang="cs-CZ" sz="1800" dirty="0"/>
              <a:t> (viz obrázek).</a:t>
            </a:r>
            <a:endParaRPr lang="cs-CZ" sz="1800" noProof="0" dirty="0"/>
          </a:p>
          <a:p>
            <a:pPr>
              <a:lnSpc>
                <a:spcPct val="100000"/>
              </a:lnSpc>
            </a:pPr>
            <a:r>
              <a:rPr lang="cs-CZ" sz="1800" b="1" noProof="0" dirty="0" err="1"/>
              <a:t>Mixed</a:t>
            </a:r>
            <a:r>
              <a:rPr lang="cs-CZ" sz="1800" b="1" noProof="0" dirty="0"/>
              <a:t> Reality </a:t>
            </a:r>
            <a:r>
              <a:rPr lang="cs-CZ" sz="1800" noProof="0" dirty="0"/>
              <a:t>– vizualizace bojiště v AR/VR pomáhá veliteli lépe chápat prostor (Kase et al., 2022).</a:t>
            </a:r>
          </a:p>
        </p:txBody>
      </p:sp>
      <p:pic>
        <p:nvPicPr>
          <p:cNvPr id="6" name="Obrázek 5" descr="Vygenerovaný obrázek">
            <a:extLst>
              <a:ext uri="{FF2B5EF4-FFF2-40B4-BE49-F238E27FC236}">
                <a16:creationId xmlns:a16="http://schemas.microsoft.com/office/drawing/2014/main" id="{C37957A4-AFFE-DAD5-A7B1-2451007B1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60" y="2490143"/>
            <a:ext cx="3955627" cy="2637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907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8EE9FA-3F7B-6208-AECF-F74A412595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1A8CFE-F91D-C4DD-7D93-F56208D0D9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7B49AC-C814-601E-9AA9-EBA3C09F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Použité technologie a modely I: </a:t>
            </a:r>
            <a:r>
              <a:rPr lang="es-ES" sz="2400" dirty="0"/>
              <a:t>Hierarchical RL – velení jako víceúrovňová AI</a:t>
            </a:r>
            <a:r>
              <a:rPr lang="cs-CZ" sz="2400" dirty="0"/>
              <a:t> (Black &amp; </a:t>
            </a:r>
            <a:r>
              <a:rPr lang="cs-CZ" sz="2400" dirty="0" err="1"/>
              <a:t>Darken</a:t>
            </a:r>
            <a:r>
              <a:rPr lang="cs-CZ" sz="2400" dirty="0"/>
              <a:t>, 2024) </a:t>
            </a:r>
            <a:endParaRPr lang="en-US" sz="2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82550D8-D6F3-74AE-D295-53277FB71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480" y="1759735"/>
            <a:ext cx="8243147" cy="12476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noProof="0" dirty="0"/>
              <a:t>Hierarchické učení </a:t>
            </a:r>
            <a:r>
              <a:rPr lang="cs-CZ" sz="2000" noProof="0" dirty="0"/>
              <a:t>rozděluje rozhodování mezi strategickou, operační a taktickou vrstvu.</a:t>
            </a:r>
          </a:p>
          <a:p>
            <a:pPr lvl="1"/>
            <a:r>
              <a:rPr lang="cs-CZ" b="1" noProof="0" dirty="0"/>
              <a:t>Strategická vrstva </a:t>
            </a:r>
            <a:r>
              <a:rPr lang="cs-CZ" noProof="0" dirty="0"/>
              <a:t>(</a:t>
            </a:r>
            <a:r>
              <a:rPr lang="cs-CZ" noProof="0" dirty="0" err="1"/>
              <a:t>Commander</a:t>
            </a:r>
            <a:r>
              <a:rPr lang="cs-CZ" noProof="0" dirty="0"/>
              <a:t> AI) – určuje globální cíle a směr operace.</a:t>
            </a:r>
          </a:p>
          <a:p>
            <a:pPr lvl="1"/>
            <a:r>
              <a:rPr lang="cs-CZ" b="1" noProof="0" dirty="0"/>
              <a:t>Operační vrstva </a:t>
            </a:r>
            <a:r>
              <a:rPr lang="cs-CZ" noProof="0" dirty="0"/>
              <a:t>(Manager AI) – přiděluje úkoly podřízeným jednotkám.</a:t>
            </a:r>
          </a:p>
          <a:p>
            <a:pPr lvl="1"/>
            <a:r>
              <a:rPr lang="cs-CZ" b="1" noProof="0" dirty="0"/>
              <a:t>Taktická vrstva </a:t>
            </a:r>
            <a:r>
              <a:rPr lang="cs-CZ" noProof="0" dirty="0"/>
              <a:t>(Unit AI) – rozhoduje o konkrétním chování jednotek na bojišti.</a:t>
            </a:r>
            <a:endParaRPr lang="cs-CZ" dirty="0"/>
          </a:p>
          <a:p>
            <a:pPr marL="324000" lvl="1" indent="0">
              <a:buNone/>
            </a:pPr>
            <a:endParaRPr lang="cs-CZ" dirty="0"/>
          </a:p>
          <a:p>
            <a:pPr marL="324000" lvl="1" indent="0">
              <a:buNone/>
            </a:pPr>
            <a:endParaRPr lang="cs-CZ" dirty="0"/>
          </a:p>
          <a:p>
            <a:pPr marL="324000" lvl="1" indent="0">
              <a:buNone/>
            </a:pPr>
            <a:endParaRPr lang="cs-CZ" dirty="0"/>
          </a:p>
          <a:p>
            <a:pPr marL="324000" lvl="1" indent="0">
              <a:buNone/>
            </a:pPr>
            <a:endParaRPr lang="cs-CZ" dirty="0"/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79D58559-7616-8587-6BAC-21AC269B8C45}"/>
              </a:ext>
            </a:extLst>
          </p:cNvPr>
          <p:cNvSpPr txBox="1">
            <a:spLocks/>
          </p:cNvSpPr>
          <p:nvPr/>
        </p:nvSpPr>
        <p:spPr>
          <a:xfrm>
            <a:off x="7454053" y="4530641"/>
            <a:ext cx="3100160" cy="1355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000" b="1" dirty="0">
                <a:effectLst/>
                <a:ea typeface="Aptos" panose="020B0004020202020204" pitchFamily="34" charset="0"/>
                <a:cs typeface="Segoe UI Emoji" panose="020B0502040204020203" pitchFamily="34" charset="0"/>
              </a:rPr>
              <a:t>✅</a:t>
            </a:r>
            <a:r>
              <a:rPr lang="cs-CZ" sz="2000" b="1" kern="0" dirty="0"/>
              <a:t>Škálovatelnost</a:t>
            </a:r>
          </a:p>
          <a:p>
            <a:pPr>
              <a:lnSpc>
                <a:spcPct val="100000"/>
              </a:lnSpc>
            </a:pPr>
            <a:r>
              <a:rPr lang="cs-CZ" sz="2000" b="1" dirty="0">
                <a:effectLst/>
                <a:ea typeface="Aptos" panose="020B0004020202020204" pitchFamily="34" charset="0"/>
                <a:cs typeface="Segoe UI Emoji" panose="020B0502040204020203" pitchFamily="34" charset="0"/>
              </a:rPr>
              <a:t>✅Modularita</a:t>
            </a:r>
          </a:p>
          <a:p>
            <a:pPr>
              <a:lnSpc>
                <a:spcPct val="100000"/>
              </a:lnSpc>
            </a:pPr>
            <a:r>
              <a:rPr lang="cs-CZ" sz="2000" b="1" dirty="0">
                <a:effectLst/>
                <a:ea typeface="Aptos" panose="020B0004020202020204" pitchFamily="34" charset="0"/>
                <a:cs typeface="Segoe UI Emoji" panose="020B0502040204020203" pitchFamily="34" charset="0"/>
              </a:rPr>
              <a:t>✅</a:t>
            </a:r>
            <a:r>
              <a:rPr lang="cs-CZ" sz="2000" b="1" dirty="0">
                <a:ea typeface="Aptos" panose="020B0004020202020204" pitchFamily="34" charset="0"/>
                <a:cs typeface="Segoe UI Emoji" panose="020B0502040204020203" pitchFamily="34" charset="0"/>
              </a:rPr>
              <a:t>Flexibilita v chaosu</a:t>
            </a:r>
            <a:endParaRPr lang="cs-CZ" sz="2000" b="1" kern="0" dirty="0"/>
          </a:p>
          <a:p>
            <a:pPr marL="324000" lvl="1" indent="0">
              <a:buFont typeface="Arial" panose="020B0604020202020204" pitchFamily="34" charset="0"/>
              <a:buNone/>
            </a:pPr>
            <a:endParaRPr lang="cs-CZ" b="1" kern="0" dirty="0"/>
          </a:p>
          <a:p>
            <a:pPr marL="324000" lvl="1" indent="0">
              <a:buFont typeface="Arial" panose="020B0604020202020204" pitchFamily="34" charset="0"/>
              <a:buNone/>
            </a:pPr>
            <a:endParaRPr lang="cs-CZ" b="1" kern="0" dirty="0"/>
          </a:p>
          <a:p>
            <a:pPr marL="324000" lvl="1" indent="0">
              <a:buFont typeface="Arial" panose="020B0604020202020204" pitchFamily="34" charset="0"/>
              <a:buNone/>
            </a:pPr>
            <a:endParaRPr lang="cs-CZ" b="1" kern="0" dirty="0"/>
          </a:p>
          <a:p>
            <a:pPr marL="324000" lvl="1" indent="0">
              <a:buFont typeface="Arial" panose="020B0604020202020204" pitchFamily="34" charset="0"/>
              <a:buNone/>
            </a:pPr>
            <a:endParaRPr lang="cs-CZ" b="1" kern="0" dirty="0"/>
          </a:p>
        </p:txBody>
      </p:sp>
      <p:pic>
        <p:nvPicPr>
          <p:cNvPr id="8" name="Obrázek 7" descr="Obsah obrázku text, zbraň&#10;&#10;Obsah vygenerovaný umělou inteligencí může být nesprávný.">
            <a:extLst>
              <a:ext uri="{FF2B5EF4-FFF2-40B4-BE49-F238E27FC236}">
                <a16:creationId xmlns:a16="http://schemas.microsoft.com/office/drawing/2014/main" id="{5B9759AD-EEFC-288E-37D8-3EDB2803BC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/>
          <a:stretch/>
        </p:blipFill>
        <p:spPr>
          <a:xfrm>
            <a:off x="720000" y="1612052"/>
            <a:ext cx="2137294" cy="42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9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3ED0A4-52C3-38C2-4DAE-DEE59542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3C74EA-8796-7A5E-D1FC-FDFF69A472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D2E453-663B-5445-9B96-57082602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4424"/>
            <a:ext cx="10753200" cy="45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dirty="0"/>
              <a:t>Použité technologie a modely II: </a:t>
            </a:r>
            <a:r>
              <a:rPr lang="cs-CZ" sz="3200" noProof="0" dirty="0"/>
              <a:t>Hybridní inteligence – HIWM (Jin et al., 2022)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AE0428-D2FE-1B5C-4025-40A46AA2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42615"/>
            <a:ext cx="5606293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i="1" noProof="0" dirty="0"/>
              <a:t>Hybrid </a:t>
            </a:r>
            <a:r>
              <a:rPr lang="cs-CZ" sz="2000" i="1" noProof="0" dirty="0" err="1"/>
              <a:t>Intelligence</a:t>
            </a:r>
            <a:r>
              <a:rPr lang="cs-CZ" sz="2000" i="1" noProof="0" dirty="0"/>
              <a:t> </a:t>
            </a:r>
            <a:r>
              <a:rPr lang="cs-CZ" sz="2000" i="1" noProof="0" dirty="0" err="1"/>
              <a:t>Wargame</a:t>
            </a:r>
            <a:r>
              <a:rPr lang="cs-CZ" sz="2000" i="1" noProof="0" dirty="0"/>
              <a:t> </a:t>
            </a:r>
            <a:r>
              <a:rPr lang="cs-CZ" sz="2000" i="1" noProof="0" dirty="0" err="1"/>
              <a:t>Method</a:t>
            </a:r>
            <a:r>
              <a:rPr lang="cs-CZ" sz="2000" i="1" noProof="0" dirty="0"/>
              <a:t> </a:t>
            </a:r>
          </a:p>
          <a:p>
            <a:pPr>
              <a:lnSpc>
                <a:spcPct val="100000"/>
              </a:lnSpc>
            </a:pPr>
            <a:r>
              <a:rPr lang="cs-CZ" sz="2000" noProof="0" dirty="0"/>
              <a:t>Kombinace lidské intuice a AI průzkumu COA zvyšuje kvalitu rozhodnutí.</a:t>
            </a:r>
          </a:p>
          <a:p>
            <a:pPr>
              <a:lnSpc>
                <a:spcPct val="100000"/>
              </a:lnSpc>
            </a:pPr>
            <a:endParaRPr lang="cs-CZ" sz="2000" noProof="0" dirty="0"/>
          </a:p>
          <a:p>
            <a:pPr>
              <a:lnSpc>
                <a:spcPct val="100000"/>
              </a:lnSpc>
            </a:pPr>
            <a:r>
              <a:rPr lang="cs-CZ" sz="2000" b="1" noProof="0" dirty="0"/>
              <a:t>Lidský vstup </a:t>
            </a:r>
            <a:r>
              <a:rPr lang="cs-CZ" sz="2000" noProof="0" dirty="0"/>
              <a:t>– člověk stanovuje cíle, omezení a rámce operace.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AI simulace </a:t>
            </a:r>
            <a:r>
              <a:rPr lang="cs-CZ" sz="2000" noProof="0" dirty="0"/>
              <a:t>– zkoumá tisíce variant provedení mise.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Analytická vrstva</a:t>
            </a:r>
            <a:r>
              <a:rPr lang="cs-CZ" sz="2000" b="1" dirty="0"/>
              <a:t> </a:t>
            </a:r>
            <a:r>
              <a:rPr lang="cs-CZ" sz="2000" noProof="0" dirty="0"/>
              <a:t>– analyzuje úspěšnost každého COA.</a:t>
            </a:r>
          </a:p>
          <a:p>
            <a:pPr>
              <a:lnSpc>
                <a:spcPct val="100000"/>
              </a:lnSpc>
            </a:pPr>
            <a:r>
              <a:rPr lang="cs-CZ" sz="2000" b="1" noProof="0" dirty="0"/>
              <a:t>Zpětná vazba </a:t>
            </a:r>
            <a:r>
              <a:rPr lang="cs-CZ" sz="2000" noProof="0" dirty="0"/>
              <a:t>– člověk výsledky hodnotí a podle potřeby upravuje strategii.</a:t>
            </a:r>
          </a:p>
        </p:txBody>
      </p:sp>
      <p:pic>
        <p:nvPicPr>
          <p:cNvPr id="7" name="Obrázek 6" descr="Obsah obrázku Lidská tvář, oblečení, osoba, muž&#10;&#10;Obsah vygenerovaný umělou inteligencí může být nesprávný.">
            <a:extLst>
              <a:ext uri="{FF2B5EF4-FFF2-40B4-BE49-F238E27FC236}">
                <a16:creationId xmlns:a16="http://schemas.microsoft.com/office/drawing/2014/main" id="{0B572A38-F307-150E-57AA-B342A37FF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033" y="1942615"/>
            <a:ext cx="5222240" cy="34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67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1E1A3B-3717-3294-C708-1C285BCCBE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C82D9B-86E8-E085-8065-9859878222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B2E2BC-AA89-6A53-568B-9D9EC9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/>
              <a:t>Použité technologie a modely III: </a:t>
            </a:r>
            <a:r>
              <a:rPr lang="cs-CZ" sz="2800" noProof="0" dirty="0"/>
              <a:t>Generativní AI a GANs </a:t>
            </a:r>
            <a:r>
              <a:rPr lang="de-DE" sz="2800" noProof="0" dirty="0"/>
              <a:t>(Davis &amp; Bracken, 2022; Hinton, 2023)</a:t>
            </a:r>
            <a:endParaRPr lang="cs-CZ" sz="2800" noProof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1C7E48-3C9A-9F4C-5C9F-0C0537FD3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613" y="1847789"/>
            <a:ext cx="5688773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noProof="0" dirty="0"/>
              <a:t>Generativní systémy tvoří scénáře, nepřátele i informační chaos – a zpochybňují hranice reality.</a:t>
            </a:r>
          </a:p>
          <a:p>
            <a:pPr>
              <a:lnSpc>
                <a:spcPct val="100000"/>
              </a:lnSpc>
            </a:pPr>
            <a:r>
              <a:rPr lang="cs-CZ" sz="1800" noProof="0" dirty="0"/>
              <a:t>GAN = </a:t>
            </a:r>
            <a:r>
              <a:rPr lang="cs-CZ" sz="1800" i="1" noProof="0" dirty="0" err="1"/>
              <a:t>Generative</a:t>
            </a:r>
            <a:r>
              <a:rPr lang="cs-CZ" sz="1800" i="1" noProof="0" dirty="0"/>
              <a:t> </a:t>
            </a:r>
            <a:r>
              <a:rPr lang="cs-CZ" sz="1800" i="1" noProof="0" dirty="0" err="1"/>
              <a:t>Adversarial</a:t>
            </a:r>
            <a:r>
              <a:rPr lang="cs-CZ" sz="1800" i="1" noProof="0" dirty="0"/>
              <a:t> Network</a:t>
            </a:r>
          </a:p>
          <a:p>
            <a:pPr>
              <a:lnSpc>
                <a:spcPct val="100000"/>
              </a:lnSpc>
            </a:pPr>
            <a:endParaRPr lang="cs-CZ" sz="1800" noProof="0" dirty="0"/>
          </a:p>
          <a:p>
            <a:pPr>
              <a:lnSpc>
                <a:spcPct val="100000"/>
              </a:lnSpc>
            </a:pPr>
            <a:r>
              <a:rPr lang="cs-CZ" sz="1800" b="1" noProof="0" dirty="0"/>
              <a:t>Tvorba nepřátelského chování </a:t>
            </a:r>
            <a:r>
              <a:rPr lang="cs-CZ" sz="1800" noProof="0" dirty="0"/>
              <a:t>– GANs vytvářejí realistické, ale nové typy protivníků.</a:t>
            </a:r>
          </a:p>
          <a:p>
            <a:pPr>
              <a:lnSpc>
                <a:spcPct val="100000"/>
              </a:lnSpc>
            </a:pPr>
            <a:r>
              <a:rPr lang="cs-CZ" sz="1800" b="1" noProof="0" dirty="0"/>
              <a:t>Simulace hybridních hrozeb </a:t>
            </a:r>
            <a:r>
              <a:rPr lang="cs-CZ" sz="1800" noProof="0" dirty="0"/>
              <a:t>– včetně </a:t>
            </a:r>
            <a:r>
              <a:rPr lang="cs-CZ" sz="1800" noProof="0" dirty="0" err="1"/>
              <a:t>fake</a:t>
            </a:r>
            <a:r>
              <a:rPr lang="cs-CZ" sz="1800" noProof="0" dirty="0"/>
              <a:t> </a:t>
            </a:r>
            <a:r>
              <a:rPr lang="cs-CZ" sz="1800" noProof="0" dirty="0" err="1"/>
              <a:t>news</a:t>
            </a:r>
            <a:r>
              <a:rPr lang="cs-CZ" sz="1800" noProof="0" dirty="0"/>
              <a:t> a dezinformací.</a:t>
            </a:r>
          </a:p>
          <a:p>
            <a:pPr>
              <a:lnSpc>
                <a:spcPct val="100000"/>
              </a:lnSpc>
            </a:pPr>
            <a:r>
              <a:rPr lang="cs-CZ" sz="1800" b="1" noProof="0" dirty="0"/>
              <a:t>Autonomní scénáře </a:t>
            </a:r>
            <a:r>
              <a:rPr lang="cs-CZ" sz="1800" noProof="0" dirty="0"/>
              <a:t>– AI sama vymýšlí eskalační situace, které je třeba řešit.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noProof="0" dirty="0"/>
              <a:t>❗ Halucinace a nesmyslný obsah </a:t>
            </a:r>
          </a:p>
          <a:p>
            <a:pPr>
              <a:lnSpc>
                <a:spcPct val="100000"/>
              </a:lnSpc>
            </a:pPr>
            <a:r>
              <a:rPr lang="cs-CZ" sz="1800" noProof="0" dirty="0"/>
              <a:t>❗ Nedostatečná validace</a:t>
            </a:r>
          </a:p>
          <a:p>
            <a:pPr>
              <a:lnSpc>
                <a:spcPct val="100000"/>
              </a:lnSpc>
            </a:pPr>
            <a:r>
              <a:rPr lang="cs-CZ" sz="1800" noProof="0" dirty="0"/>
              <a:t>❗ Zneužitelnost</a:t>
            </a:r>
          </a:p>
        </p:txBody>
      </p:sp>
      <p:pic>
        <p:nvPicPr>
          <p:cNvPr id="9" name="Obrázek 8" descr="Obsah obrázku Lidská tvář, Osobní ochranné prostředky, snímek obrazovky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123C0895-757F-F82E-5194-C21326010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847789"/>
            <a:ext cx="475488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2555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16-9-cz-v11.potx" id="{1A432768-ED11-4D80-BB7B-F2DE57BF66BD}" vid="{70834B49-2483-4B2E-9811-25D90AF3623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Úvod do BSS_academic 101</Template>
  <TotalTime>2687</TotalTime>
  <Words>1728</Words>
  <Application>Microsoft Office PowerPoint</Application>
  <PresentationFormat>Širokoúhlá obrazovka</PresentationFormat>
  <Paragraphs>177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Aptos</vt:lpstr>
      <vt:lpstr>Arial</vt:lpstr>
      <vt:lpstr>Tahoma</vt:lpstr>
      <vt:lpstr>Wingdings</vt:lpstr>
      <vt:lpstr>Prezentace_MU_CZ</vt:lpstr>
      <vt:lpstr>Válečné hry a AI</vt:lpstr>
      <vt:lpstr>Povinná literatura</vt:lpstr>
      <vt:lpstr>Outline a cíle přednášky</vt:lpstr>
      <vt:lpstr>Model integrace AI do wargamingu: tři možné scénáře (Black &amp; Darken, 2024; Davis &amp; Bracken, 2022; Farmer, 2022; Kase et al., 2022; Chen et al., 2024; Barzashka, 2023)</vt:lpstr>
      <vt:lpstr>Výhody AI I – rychlost a návrhové schopnosti</vt:lpstr>
      <vt:lpstr>Výhody AI II – škálovatelnost a robustnost</vt:lpstr>
      <vt:lpstr>Použité technologie a modely I: Hierarchical RL – velení jako víceúrovňová AI (Black &amp; Darken, 2024) </vt:lpstr>
      <vt:lpstr>Použité technologie a modely II: Hybridní inteligence – HIWM (Jin et al., 2022)</vt:lpstr>
      <vt:lpstr>Použité technologie a modely III: Generativní AI a GANs (Davis &amp; Bracken, 2022; Hinton, 2023)</vt:lpstr>
      <vt:lpstr>Použité technologie a modely IV: Analýza výkonu hráčů (Sun et al., 2024; Wu, 2024).</vt:lpstr>
      <vt:lpstr>Etika I – autonomie a odpovědnost</vt:lpstr>
      <vt:lpstr>Etika II – moc a nerovnováha (Barzashka, 2023); Rinaudo et al., 2024); Hinton, 2023)</vt:lpstr>
      <vt:lpstr>Aplikace I – výcvik a štábní plánování (Davis &amp; Bracken, 2022; Wu, 2024; Sun et al., 2024)</vt:lpstr>
      <vt:lpstr>Aplikace II – psychologické profilování hráčů Pérez et al., 2023)</vt:lpstr>
      <vt:lpstr>Aplikace III – AI v informační válce (Davis &amp; Bracken, 2022; Hinton, 2023)</vt:lpstr>
      <vt:lpstr>Aplikace IV – geopolitický výzkum skrze AI (Barzashka, 2023; Pérez et al., 2023)</vt:lpstr>
      <vt:lpstr>Reference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Akademický život 101</dc:title>
  <dc:creator>Jan Kleiner</dc:creator>
  <cp:lastModifiedBy>Jan Kleiner</cp:lastModifiedBy>
  <cp:revision>142</cp:revision>
  <cp:lastPrinted>1601-01-01T00:00:00Z</cp:lastPrinted>
  <dcterms:created xsi:type="dcterms:W3CDTF">2023-09-18T07:45:09Z</dcterms:created>
  <dcterms:modified xsi:type="dcterms:W3CDTF">2025-04-15T11:35:10Z</dcterms:modified>
</cp:coreProperties>
</file>