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0" r:id="rId5"/>
    <p:sldId id="257" r:id="rId6"/>
    <p:sldId id="271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331B-748B-42AB-92A9-F987F237D9A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43AF-C106-44EE-BCD7-3B7770571D5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9243AF-C106-44EE-BCD7-3B7770571D5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../media/image4.png"/><Relationship Id="rId20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2.png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918D39-9A7B-43E1-ACE0-9BF57F4DD0C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99E09-966A-44AB-A86B-1D1BFDFCE4F8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71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770" y="1339215"/>
            <a:ext cx="9651365" cy="1640840"/>
          </a:xfrm>
        </p:spPr>
        <p:txBody>
          <a:bodyPr/>
          <a:lstStyle/>
          <a:p>
            <a:r>
              <a:rPr lang="en-US" altLang="en-GB" sz="3600" b="1" dirty="0"/>
              <a:t>Water Conflicts in the Anthropocene: The India-Pakistan Water Dispute</a:t>
            </a:r>
            <a:endParaRPr lang="en-US" alt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270" y="4852670"/>
            <a:ext cx="8825865" cy="1082040"/>
          </a:xfrm>
        </p:spPr>
        <p:txBody>
          <a:bodyPr>
            <a:normAutofit/>
          </a:bodyPr>
          <a:lstStyle/>
          <a:p>
            <a:r>
              <a:rPr lang="en-US" sz="2300" b="1" dirty="0">
                <a:solidFill>
                  <a:schemeClr val="tx1"/>
                </a:solidFill>
              </a:rPr>
              <a:t>P</a:t>
            </a:r>
            <a:r>
              <a:rPr lang="en-US" sz="2300" b="1" dirty="0">
                <a:solidFill>
                  <a:schemeClr val="tx1"/>
                </a:solidFill>
              </a:rPr>
              <a:t>resenter</a:t>
            </a:r>
            <a:endParaRPr lang="en-US" sz="2300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Muhammad Fahad Azam 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35" y="509905"/>
            <a:ext cx="9768205" cy="1035050"/>
          </a:xfrm>
        </p:spPr>
        <p:txBody>
          <a:bodyPr/>
          <a:lstStyle/>
          <a:p>
            <a:r>
              <a:rPr lang="en-US" altLang="en-GB" sz="2800" dirty="0">
                <a:sym typeface="+mn-ea"/>
              </a:rPr>
              <a:t>Water Conflicts in the Anthropocene: The India-Pakistan Water Dispute</a:t>
            </a:r>
            <a:br>
              <a:rPr lang="en-US" altLang="en-GB" sz="2800" dirty="0"/>
            </a:br>
            <a:endParaRPr lang="en-US" alt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3435" y="1765935"/>
            <a:ext cx="10517505" cy="4482465"/>
          </a:xfrm>
        </p:spPr>
        <p:txBody>
          <a:bodyPr>
            <a:no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altLang="en-GB" sz="2400" dirty="0"/>
              <a:t>Introduction:</a:t>
            </a:r>
            <a:endParaRPr lang="en-US" altLang="en-GB" sz="2400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The Anthropocene is a proposed geological epoch that highlights the dominant impact of human activity on Earth's systems, disrupting natural cycles and ecosystems.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These disruptions are not just environmental but also deeply social, triggering conflicts, exacerbating inequalities, and creating new forms of violence.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Aim: Introduce the connection between the Anthropocene and resource-based conflicts, focusing on the critical example of water disputes.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Highlight the India-Pakistan water conflict as a case study for understanding how human-driven environmental changes can exacerbate political and social tensions.</a:t>
            </a:r>
            <a:endParaRPr lang="en-US" altLang="en-GB" dirty="0"/>
          </a:p>
          <a:p>
            <a:pPr algn="just"/>
            <a:endParaRPr lang="en-US" alt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795" y="530225"/>
            <a:ext cx="9944735" cy="1014730"/>
          </a:xfrm>
        </p:spPr>
        <p:txBody>
          <a:bodyPr/>
          <a:lstStyle/>
          <a:p>
            <a:r>
              <a:rPr lang="en-US" altLang="en-GB" sz="3200" dirty="0"/>
              <a:t>Research problem and question</a:t>
            </a:r>
            <a:br>
              <a:rPr lang="en-US" altLang="en-GB" sz="2800" dirty="0"/>
            </a:br>
            <a:endParaRPr lang="en-US" alt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3435" y="1207135"/>
            <a:ext cx="10759440" cy="5041265"/>
          </a:xfrm>
        </p:spPr>
        <p:txBody>
          <a:bodyPr>
            <a:noAutofit/>
          </a:bodyPr>
          <a:lstStyle/>
          <a:p>
            <a:pPr algn="just"/>
            <a:r>
              <a:rPr lang="en-US" altLang="en-GB" dirty="0"/>
              <a:t>Research problem: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The Anthropocene has intensified the scarcity of essential resources, including water, leading to conflicts over access and control.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The India-Pakistan water conflict, rooted in the Indus Waters Treaty, reflects how ecological changes can strain international relations and regional stability.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Problem Statement: How have Anthropocene-driven environmental changes, such as glacial melt and changing monsoon patterns, impacted the India-Pakistan water dispute?</a:t>
            </a:r>
            <a:endParaRPr lang="en-US" altLang="en-GB" dirty="0"/>
          </a:p>
          <a:p>
            <a:pPr algn="just">
              <a:buFont typeface="Wingdings" panose="05000000000000000000" charset="0"/>
              <a:buChar char="o"/>
            </a:pPr>
            <a:endParaRPr lang="en-US" altLang="en-GB" dirty="0"/>
          </a:p>
          <a:p>
            <a:pPr algn="just"/>
            <a:r>
              <a:rPr lang="en-US" altLang="en-GB" dirty="0"/>
              <a:t>Research Question: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How does the Anthropocene intensify the India-Pakistan water conflict through both direct ecological impacts and indirect socio-political pressures?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What are the potential pathways for reducing water-related tensions in this context?</a:t>
            </a:r>
            <a:endParaRPr lang="en-US" alt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795" y="530225"/>
            <a:ext cx="9944735" cy="909320"/>
          </a:xfrm>
        </p:spPr>
        <p:txBody>
          <a:bodyPr/>
          <a:lstStyle/>
          <a:p>
            <a:r>
              <a:rPr lang="en-US" altLang="en-GB" sz="3200" dirty="0"/>
              <a:t>Initial Discussion and Approach</a:t>
            </a:r>
            <a:br>
              <a:rPr lang="en-US" altLang="en-GB" sz="2800" dirty="0"/>
            </a:br>
            <a:endParaRPr lang="en-US" alt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3435" y="1188720"/>
            <a:ext cx="10759440" cy="5059680"/>
          </a:xfrm>
        </p:spPr>
        <p:txBody>
          <a:bodyPr>
            <a:noAutofit/>
          </a:bodyPr>
          <a:lstStyle/>
          <a:p>
            <a:pPr marL="0" indent="0" algn="just">
              <a:buFont typeface="Wingdings" panose="05000000000000000000" charset="0"/>
              <a:buNone/>
            </a:pPr>
            <a:r>
              <a:rPr lang="en-US" altLang="en-GB" dirty="0"/>
              <a:t>Case Study: The Indus River Basin consists of (06) major rivers: the Indus, Jhelum, Chenab, Ravi, Sutlej, and Kabul which supports the livelihoods of over 300 million people in both India and Pakistan.</a:t>
            </a:r>
            <a:endParaRPr lang="en-US" altLang="en-GB" dirty="0"/>
          </a:p>
          <a:p>
            <a:pPr algn="just">
              <a:buFont typeface="Wingdings" panose="05000000000000000000" charset="0"/>
              <a:buChar char="Ø"/>
            </a:pPr>
            <a:r>
              <a:rPr lang="en-US" altLang="en-GB" dirty="0"/>
              <a:t>Key Issues: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Climate Change: Glacial melt and altered monsoon patterns impacting river flows.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Infrastructure Development: Dam construction and water diversions creating tensions.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Political Dimensions: Historical distrust and security concerns amplifying the conflict.</a:t>
            </a:r>
            <a:endParaRPr lang="en-US" altLang="en-GB" dirty="0"/>
          </a:p>
          <a:p>
            <a:pPr algn="just">
              <a:buFont typeface="Wingdings" panose="05000000000000000000" charset="0"/>
              <a:buChar char="Ø"/>
            </a:pPr>
            <a:r>
              <a:rPr lang="en-US" altLang="en-GB" dirty="0"/>
              <a:t>Analytical Frameworks: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Political Ecology: Examines the power dynamics in resource control.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Environmental Security: Focuses on the risks to national and regional stability from resource scarcity.</a:t>
            </a:r>
            <a:endParaRPr lang="en-US" altLang="en-GB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dirty="0"/>
              <a:t>Hydropolitics: Studies the strategic use of water as a political tool.</a:t>
            </a:r>
            <a:endParaRPr lang="en-US" altLang="en-GB" dirty="0"/>
          </a:p>
          <a:p>
            <a:pPr marL="0" indent="0" algn="just">
              <a:buFont typeface="Wingdings" panose="05000000000000000000" charset="0"/>
              <a:buNone/>
            </a:pPr>
            <a:endParaRPr lang="en-US" alt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795" y="492125"/>
            <a:ext cx="9530715" cy="1014730"/>
          </a:xfrm>
        </p:spPr>
        <p:txBody>
          <a:bodyPr/>
          <a:lstStyle/>
          <a:p>
            <a:r>
              <a:rPr lang="en-US" altLang="en-GB" sz="2800" dirty="0"/>
              <a:t>Preliminary Conclusion: to </a:t>
            </a:r>
            <a:r>
              <a:rPr lang="en-US" altLang="en-GB" sz="2800" dirty="0">
                <a:cs typeface="+mj-lt"/>
              </a:rPr>
              <a:t>be </a:t>
            </a:r>
            <a:r>
              <a:rPr lang="en-US" altLang="en-GB" sz="2800" dirty="0"/>
              <a:t>discussed in final paper</a:t>
            </a:r>
            <a:br>
              <a:rPr lang="en-US" altLang="en-GB" sz="2800" dirty="0"/>
            </a:br>
            <a:endParaRPr lang="en-US" alt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7390" y="1301750"/>
            <a:ext cx="10760075" cy="4946650"/>
          </a:xfrm>
        </p:spPr>
        <p:txBody>
          <a:bodyPr>
            <a:noAutofit/>
          </a:bodyPr>
          <a:lstStyle/>
          <a:p>
            <a:pPr algn="just"/>
            <a:r>
              <a:rPr lang="en-US" altLang="en-GB" sz="2400" dirty="0"/>
              <a:t> Preliminary Conclusion:</a:t>
            </a:r>
            <a:endParaRPr lang="en-US" altLang="en-GB" sz="2400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sz="2400" dirty="0"/>
              <a:t>Understanding the India-Pakistan water conflict in the Anthropocene context highlights the need for adaptive water governance and cooperation.</a:t>
            </a:r>
            <a:endParaRPr lang="en-US" altLang="en-GB" sz="2400" dirty="0"/>
          </a:p>
          <a:p>
            <a:pPr algn="just"/>
            <a:r>
              <a:rPr lang="en-US" altLang="en-GB" sz="2400" dirty="0"/>
              <a:t>Path Forward:</a:t>
            </a:r>
            <a:endParaRPr lang="en-US" altLang="en-GB" sz="2400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sz="2400" dirty="0"/>
              <a:t>Strengthen the Indus Waters Treaty to account for climate change impacts.</a:t>
            </a:r>
            <a:endParaRPr lang="en-US" altLang="en-GB" sz="2400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sz="2400" dirty="0"/>
              <a:t>Develop joint early warning systems for extreme weather events.</a:t>
            </a:r>
            <a:endParaRPr lang="en-US" altLang="en-GB" sz="2400" dirty="0"/>
          </a:p>
          <a:p>
            <a:pPr algn="just">
              <a:buFont typeface="Wingdings" panose="05000000000000000000" charset="0"/>
              <a:buChar char="q"/>
            </a:pPr>
            <a:r>
              <a:rPr lang="en-US" altLang="en-GB" sz="2400" dirty="0"/>
              <a:t>Foster trust-building measures to reduce geopolitical tensions.</a:t>
            </a:r>
            <a:endParaRPr lang="en-US" altLang="en-GB" sz="2400" dirty="0"/>
          </a:p>
          <a:p>
            <a:pPr algn="just"/>
            <a:r>
              <a:rPr lang="en-US" altLang="en-GB" sz="2400" dirty="0"/>
              <a:t>Final Note: Water conflicts are a critical test for human cooperation in the Anthropocene era, where resource scarcity and climate change challenge traditional political boundaries.</a:t>
            </a:r>
            <a:endParaRPr lang="en-US" altLang="en-GB" sz="2400" dirty="0"/>
          </a:p>
          <a:p>
            <a:endParaRPr lang="en-US" altLang="en-GB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2921</Words>
  <Application>WPS Slides</Application>
  <PresentationFormat>Widescreen</PresentationFormat>
  <Paragraphs>50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Wingdings 3</vt:lpstr>
      <vt:lpstr>Arial</vt:lpstr>
      <vt:lpstr>Wingdings</vt:lpstr>
      <vt:lpstr>Century Gothic</vt:lpstr>
      <vt:lpstr>Microsoft YaHei</vt:lpstr>
      <vt:lpstr>Arial Unicode MS</vt:lpstr>
      <vt:lpstr>Calibri</vt:lpstr>
      <vt:lpstr>Ion</vt:lpstr>
      <vt:lpstr>Water Conflicts in the Anthropocene: The India-Pakistan Water Dispute</vt:lpstr>
      <vt:lpstr>Water Conflicts in the Anthropocene: The India-Pakistan Water Dispute </vt:lpstr>
      <vt:lpstr>Research problem and question </vt:lpstr>
      <vt:lpstr>Initial Discussion and Approach </vt:lpstr>
      <vt:lpstr>Preliminary Conclusion: to be discussed in final paper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Shakib Mahmud Sabbir</dc:creator>
  <cp:lastModifiedBy>hp</cp:lastModifiedBy>
  <cp:revision>34</cp:revision>
  <dcterms:created xsi:type="dcterms:W3CDTF">2025-05-10T05:49:00Z</dcterms:created>
  <dcterms:modified xsi:type="dcterms:W3CDTF">2025-05-16T02:53:51Z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0EC178C0363749128E5B42EA6E647CB5_13</vt:lpwstr>
  </property>
  <property fmtid="{D5CDD505-2E9C-101B-9397-08002B2CF9AE}" pid="3" name="KSOProductBuildVer">
    <vt:lpwstr>2057-12.2.0.20796</vt:lpwstr>
  </property>
</Properties>
</file>