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22"/>
  </p:notesMasterIdLst>
  <p:handoutMasterIdLst>
    <p:handoutMasterId r:id="rId23"/>
  </p:handoutMasterIdLst>
  <p:sldIdLst>
    <p:sldId id="312" r:id="rId6"/>
    <p:sldId id="311" r:id="rId7"/>
    <p:sldId id="314" r:id="rId8"/>
    <p:sldId id="313" r:id="rId9"/>
    <p:sldId id="268" r:id="rId10"/>
    <p:sldId id="269" r:id="rId11"/>
    <p:sldId id="316" r:id="rId12"/>
    <p:sldId id="315" r:id="rId13"/>
    <p:sldId id="317" r:id="rId14"/>
    <p:sldId id="284" r:id="rId15"/>
    <p:sldId id="318" r:id="rId16"/>
    <p:sldId id="272" r:id="rId17"/>
    <p:sldId id="283" r:id="rId18"/>
    <p:sldId id="273" r:id="rId19"/>
    <p:sldId id="306" r:id="rId20"/>
    <p:sldId id="271" r:id="rId21"/>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1pPr>
    <a:lvl2pPr marL="4572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2pPr>
    <a:lvl3pPr marL="9144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3pPr>
    <a:lvl4pPr marL="13716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4pPr>
    <a:lvl5pPr marL="18288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5pPr>
    <a:lvl6pPr marL="2286000" algn="l" defTabSz="457200" rtl="0" eaLnBrk="1" latinLnBrk="0" hangingPunct="1">
      <a:defRPr sz="2400" kern="1200">
        <a:solidFill>
          <a:schemeClr val="tx1"/>
        </a:solidFill>
        <a:latin typeface="Times New Roman" pitchFamily="-105" charset="0"/>
        <a:ea typeface="Arial" pitchFamily="-105" charset="0"/>
        <a:cs typeface="Arial" pitchFamily="-105" charset="0"/>
      </a:defRPr>
    </a:lvl6pPr>
    <a:lvl7pPr marL="2743200" algn="l" defTabSz="457200" rtl="0" eaLnBrk="1" latinLnBrk="0" hangingPunct="1">
      <a:defRPr sz="2400" kern="1200">
        <a:solidFill>
          <a:schemeClr val="tx1"/>
        </a:solidFill>
        <a:latin typeface="Times New Roman" pitchFamily="-105" charset="0"/>
        <a:ea typeface="Arial" pitchFamily="-105" charset="0"/>
        <a:cs typeface="Arial" pitchFamily="-105" charset="0"/>
      </a:defRPr>
    </a:lvl7pPr>
    <a:lvl8pPr marL="3200400" algn="l" defTabSz="457200" rtl="0" eaLnBrk="1" latinLnBrk="0" hangingPunct="1">
      <a:defRPr sz="2400" kern="1200">
        <a:solidFill>
          <a:schemeClr val="tx1"/>
        </a:solidFill>
        <a:latin typeface="Times New Roman" pitchFamily="-105" charset="0"/>
        <a:ea typeface="Arial" pitchFamily="-105" charset="0"/>
        <a:cs typeface="Arial" pitchFamily="-105" charset="0"/>
      </a:defRPr>
    </a:lvl8pPr>
    <a:lvl9pPr marL="3657600" algn="l" defTabSz="457200" rtl="0" eaLnBrk="1" latinLnBrk="0" hangingPunct="1">
      <a:defRPr sz="2400" kern="1200">
        <a:solidFill>
          <a:schemeClr val="tx1"/>
        </a:solidFill>
        <a:latin typeface="Times New Roman" pitchFamily="-105" charset="0"/>
        <a:ea typeface="Arial" pitchFamily="-105" charset="0"/>
        <a:cs typeface="Arial" pitchFamily="-105"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26741-483A-402E-AC44-C04750B0486E}" v="1928" dt="2025-03-31T14:09:36.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21" autoAdjust="0"/>
  </p:normalViewPr>
  <p:slideViewPr>
    <p:cSldViewPr>
      <p:cViewPr varScale="1">
        <p:scale>
          <a:sx n="50" d="100"/>
          <a:sy n="50" d="100"/>
        </p:scale>
        <p:origin x="1456" y="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p:scale>
          <a:sx n="66" d="100"/>
          <a:sy n="66" d="100"/>
        </p:scale>
        <p:origin x="-2525" y="3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CH, Daniel" userId="5c65049e-8423-47d8-8622-aa8a882a10fa" providerId="ADAL" clId="{D5A26741-483A-402E-AC44-C04750B0486E}"/>
    <pc:docChg chg="undo custSel addSld delSld modSld sldOrd">
      <pc:chgData name="KEECH, Daniel" userId="5c65049e-8423-47d8-8622-aa8a882a10fa" providerId="ADAL" clId="{D5A26741-483A-402E-AC44-C04750B0486E}" dt="2025-03-31T14:11:32.991" v="3404" actId="20577"/>
      <pc:docMkLst>
        <pc:docMk/>
      </pc:docMkLst>
      <pc:sldChg chg="modSp modAnim">
        <pc:chgData name="KEECH, Daniel" userId="5c65049e-8423-47d8-8622-aa8a882a10fa" providerId="ADAL" clId="{D5A26741-483A-402E-AC44-C04750B0486E}" dt="2025-03-31T14:09:36.299" v="3397" actId="20577"/>
        <pc:sldMkLst>
          <pc:docMk/>
          <pc:sldMk cId="0" sldId="268"/>
        </pc:sldMkLst>
        <pc:spChg chg="mod">
          <ac:chgData name="KEECH, Daniel" userId="5c65049e-8423-47d8-8622-aa8a882a10fa" providerId="ADAL" clId="{D5A26741-483A-402E-AC44-C04750B0486E}" dt="2025-03-31T14:09:36.299" v="3397" actId="20577"/>
          <ac:spMkLst>
            <pc:docMk/>
            <pc:sldMk cId="0" sldId="268"/>
            <ac:spMk id="44035" creationId="{00000000-0000-0000-0000-000000000000}"/>
          </ac:spMkLst>
        </pc:spChg>
      </pc:sldChg>
      <pc:sldChg chg="addSp modSp mod modAnim">
        <pc:chgData name="KEECH, Daniel" userId="5c65049e-8423-47d8-8622-aa8a882a10fa" providerId="ADAL" clId="{D5A26741-483A-402E-AC44-C04750B0486E}" dt="2025-03-24T18:02:29.054" v="841" actId="20577"/>
        <pc:sldMkLst>
          <pc:docMk/>
          <pc:sldMk cId="0" sldId="269"/>
        </pc:sldMkLst>
        <pc:spChg chg="mod">
          <ac:chgData name="KEECH, Daniel" userId="5c65049e-8423-47d8-8622-aa8a882a10fa" providerId="ADAL" clId="{D5A26741-483A-402E-AC44-C04750B0486E}" dt="2025-03-24T18:00:49.524" v="746" actId="1076"/>
          <ac:spMkLst>
            <pc:docMk/>
            <pc:sldMk cId="0" sldId="269"/>
            <ac:spMk id="3" creationId="{00000000-0000-0000-0000-000000000000}"/>
          </ac:spMkLst>
        </pc:spChg>
        <pc:spChg chg="add mod">
          <ac:chgData name="KEECH, Daniel" userId="5c65049e-8423-47d8-8622-aa8a882a10fa" providerId="ADAL" clId="{D5A26741-483A-402E-AC44-C04750B0486E}" dt="2025-03-24T18:02:29.054" v="841" actId="20577"/>
          <ac:spMkLst>
            <pc:docMk/>
            <pc:sldMk cId="0" sldId="269"/>
            <ac:spMk id="4" creationId="{3B0D056A-6420-3F4F-742D-E947FB293B0F}"/>
          </ac:spMkLst>
        </pc:spChg>
        <pc:spChg chg="mod">
          <ac:chgData name="KEECH, Daniel" userId="5c65049e-8423-47d8-8622-aa8a882a10fa" providerId="ADAL" clId="{D5A26741-483A-402E-AC44-C04750B0486E}" dt="2025-03-24T17:59:08.528" v="699" actId="20577"/>
          <ac:spMkLst>
            <pc:docMk/>
            <pc:sldMk cId="0" sldId="269"/>
            <ac:spMk id="46082" creationId="{00000000-0000-0000-0000-000000000000}"/>
          </ac:spMkLst>
        </pc:spChg>
        <pc:picChg chg="add mod">
          <ac:chgData name="KEECH, Daniel" userId="5c65049e-8423-47d8-8622-aa8a882a10fa" providerId="ADAL" clId="{D5A26741-483A-402E-AC44-C04750B0486E}" dt="2025-03-24T18:00:51.694" v="747" actId="1076"/>
          <ac:picMkLst>
            <pc:docMk/>
            <pc:sldMk cId="0" sldId="269"/>
            <ac:picMk id="2" creationId="{C674E7E0-871F-0830-505C-19C144EC80B4}"/>
          </ac:picMkLst>
        </pc:picChg>
      </pc:sldChg>
      <pc:sldChg chg="modSp mod ord modAnim">
        <pc:chgData name="KEECH, Daniel" userId="5c65049e-8423-47d8-8622-aa8a882a10fa" providerId="ADAL" clId="{D5A26741-483A-402E-AC44-C04750B0486E}" dt="2025-03-25T08:02:49.836" v="1322"/>
        <pc:sldMkLst>
          <pc:docMk/>
          <pc:sldMk cId="2080616776" sldId="271"/>
        </pc:sldMkLst>
        <pc:spChg chg="mod">
          <ac:chgData name="KEECH, Daniel" userId="5c65049e-8423-47d8-8622-aa8a882a10fa" providerId="ADAL" clId="{D5A26741-483A-402E-AC44-C04750B0486E}" dt="2025-03-24T18:12:48.452" v="1320" actId="20577"/>
          <ac:spMkLst>
            <pc:docMk/>
            <pc:sldMk cId="2080616776" sldId="271"/>
            <ac:spMk id="46082" creationId="{00000000-0000-0000-0000-000000000000}"/>
          </ac:spMkLst>
        </pc:spChg>
        <pc:picChg chg="mod">
          <ac:chgData name="KEECH, Daniel" userId="5c65049e-8423-47d8-8622-aa8a882a10fa" providerId="ADAL" clId="{D5A26741-483A-402E-AC44-C04750B0486E}" dt="2025-03-24T18:11:18.593" v="1113" actId="1076"/>
          <ac:picMkLst>
            <pc:docMk/>
            <pc:sldMk cId="2080616776" sldId="271"/>
            <ac:picMk id="4" creationId="{24263C3F-8808-4D5C-95F5-03F80A439BF2}"/>
          </ac:picMkLst>
        </pc:picChg>
      </pc:sldChg>
      <pc:sldChg chg="ord">
        <pc:chgData name="KEECH, Daniel" userId="5c65049e-8423-47d8-8622-aa8a882a10fa" providerId="ADAL" clId="{D5A26741-483A-402E-AC44-C04750B0486E}" dt="2025-03-25T08:27:22.930" v="3357"/>
        <pc:sldMkLst>
          <pc:docMk/>
          <pc:sldMk cId="538683225" sldId="284"/>
        </pc:sldMkLst>
      </pc:sldChg>
      <pc:sldChg chg="del">
        <pc:chgData name="KEECH, Daniel" userId="5c65049e-8423-47d8-8622-aa8a882a10fa" providerId="ADAL" clId="{D5A26741-483A-402E-AC44-C04750B0486E}" dt="2025-03-25T08:27:36.614" v="3358" actId="47"/>
        <pc:sldMkLst>
          <pc:docMk/>
          <pc:sldMk cId="1111622704" sldId="300"/>
        </pc:sldMkLst>
      </pc:sldChg>
      <pc:sldChg chg="addSp delSp modSp mod">
        <pc:chgData name="KEECH, Daniel" userId="5c65049e-8423-47d8-8622-aa8a882a10fa" providerId="ADAL" clId="{D5A26741-483A-402E-AC44-C04750B0486E}" dt="2025-03-31T14:08:23.965" v="3359"/>
        <pc:sldMkLst>
          <pc:docMk/>
          <pc:sldMk cId="1485792907" sldId="312"/>
        </pc:sldMkLst>
        <pc:spChg chg="mod">
          <ac:chgData name="KEECH, Daniel" userId="5c65049e-8423-47d8-8622-aa8a882a10fa" providerId="ADAL" clId="{D5A26741-483A-402E-AC44-C04750B0486E}" dt="2025-03-24T17:34:39.914" v="41" actId="20577"/>
          <ac:spMkLst>
            <pc:docMk/>
            <pc:sldMk cId="1485792907" sldId="312"/>
            <ac:spMk id="3" creationId="{00000000-0000-0000-0000-000000000000}"/>
          </ac:spMkLst>
        </pc:spChg>
        <pc:picChg chg="mod">
          <ac:chgData name="KEECH, Daniel" userId="5c65049e-8423-47d8-8622-aa8a882a10fa" providerId="ADAL" clId="{D5A26741-483A-402E-AC44-C04750B0486E}" dt="2025-03-31T14:08:23.965" v="3359"/>
          <ac:picMkLst>
            <pc:docMk/>
            <pc:sldMk cId="1485792907" sldId="312"/>
            <ac:picMk id="4" creationId="{00000000-0000-0000-0000-000000000000}"/>
          </ac:picMkLst>
        </pc:picChg>
        <pc:picChg chg="add mod">
          <ac:chgData name="KEECH, Daniel" userId="5c65049e-8423-47d8-8622-aa8a882a10fa" providerId="ADAL" clId="{D5A26741-483A-402E-AC44-C04750B0486E}" dt="2025-03-24T17:34:10.734" v="8" actId="1076"/>
          <ac:picMkLst>
            <pc:docMk/>
            <pc:sldMk cId="1485792907" sldId="312"/>
            <ac:picMk id="9" creationId="{3097E963-0A2E-2D78-BB27-115FDE04C5B5}"/>
          </ac:picMkLst>
        </pc:picChg>
      </pc:sldChg>
      <pc:sldChg chg="modSp">
        <pc:chgData name="KEECH, Daniel" userId="5c65049e-8423-47d8-8622-aa8a882a10fa" providerId="ADAL" clId="{D5A26741-483A-402E-AC44-C04750B0486E}" dt="2025-03-31T14:09:06.987" v="3365" actId="20577"/>
        <pc:sldMkLst>
          <pc:docMk/>
          <pc:sldMk cId="0" sldId="313"/>
        </pc:sldMkLst>
        <pc:spChg chg="mod">
          <ac:chgData name="KEECH, Daniel" userId="5c65049e-8423-47d8-8622-aa8a882a10fa" providerId="ADAL" clId="{D5A26741-483A-402E-AC44-C04750B0486E}" dt="2025-03-31T14:09:06.987" v="3365" actId="20577"/>
          <ac:spMkLst>
            <pc:docMk/>
            <pc:sldMk cId="0" sldId="313"/>
            <ac:spMk id="41986" creationId="{00000000-0000-0000-0000-000000000000}"/>
          </ac:spMkLst>
        </pc:spChg>
      </pc:sldChg>
      <pc:sldChg chg="modSp mod">
        <pc:chgData name="KEECH, Daniel" userId="5c65049e-8423-47d8-8622-aa8a882a10fa" providerId="ADAL" clId="{D5A26741-483A-402E-AC44-C04750B0486E}" dt="2025-03-24T17:37:51.579" v="212" actId="20577"/>
        <pc:sldMkLst>
          <pc:docMk/>
          <pc:sldMk cId="1485792907" sldId="314"/>
        </pc:sldMkLst>
        <pc:spChg chg="mod">
          <ac:chgData name="KEECH, Daniel" userId="5c65049e-8423-47d8-8622-aa8a882a10fa" providerId="ADAL" clId="{D5A26741-483A-402E-AC44-C04750B0486E}" dt="2025-03-24T17:37:51.579" v="212" actId="20577"/>
          <ac:spMkLst>
            <pc:docMk/>
            <pc:sldMk cId="1485792907" sldId="314"/>
            <ac:spMk id="2" creationId="{00000000-0000-0000-0000-000000000000}"/>
          </ac:spMkLst>
        </pc:spChg>
      </pc:sldChg>
      <pc:sldChg chg="addSp modSp mod modAnim modNotesTx">
        <pc:chgData name="KEECH, Daniel" userId="5c65049e-8423-47d8-8622-aa8a882a10fa" providerId="ADAL" clId="{D5A26741-483A-402E-AC44-C04750B0486E}" dt="2025-03-25T08:17:31.388" v="2344" actId="20577"/>
        <pc:sldMkLst>
          <pc:docMk/>
          <pc:sldMk cId="2080534291" sldId="315"/>
        </pc:sldMkLst>
        <pc:spChg chg="mod">
          <ac:chgData name="KEECH, Daniel" userId="5c65049e-8423-47d8-8622-aa8a882a10fa" providerId="ADAL" clId="{D5A26741-483A-402E-AC44-C04750B0486E}" dt="2025-03-25T08:03:15.741" v="1365" actId="20577"/>
          <ac:spMkLst>
            <pc:docMk/>
            <pc:sldMk cId="2080534291" sldId="315"/>
            <ac:spMk id="3" creationId="{00000000-0000-0000-0000-000000000000}"/>
          </ac:spMkLst>
        </pc:spChg>
        <pc:spChg chg="mod">
          <ac:chgData name="KEECH, Daniel" userId="5c65049e-8423-47d8-8622-aa8a882a10fa" providerId="ADAL" clId="{D5A26741-483A-402E-AC44-C04750B0486E}" dt="2025-03-25T08:05:30.223" v="1488" actId="20577"/>
          <ac:spMkLst>
            <pc:docMk/>
            <pc:sldMk cId="2080534291" sldId="315"/>
            <ac:spMk id="46082" creationId="{00000000-0000-0000-0000-000000000000}"/>
          </ac:spMkLst>
        </pc:spChg>
        <pc:graphicFrameChg chg="add mod modGraphic">
          <ac:chgData name="KEECH, Daniel" userId="5c65049e-8423-47d8-8622-aa8a882a10fa" providerId="ADAL" clId="{D5A26741-483A-402E-AC44-C04750B0486E}" dt="2025-03-25T08:15:48.440" v="2108" actId="20577"/>
          <ac:graphicFrameMkLst>
            <pc:docMk/>
            <pc:sldMk cId="2080534291" sldId="315"/>
            <ac:graphicFrameMk id="2" creationId="{BC9BEA58-74B0-9667-DCA1-19C01171BC3F}"/>
          </ac:graphicFrameMkLst>
        </pc:graphicFrameChg>
      </pc:sldChg>
      <pc:sldChg chg="addSp delSp modSp mod">
        <pc:chgData name="KEECH, Daniel" userId="5c65049e-8423-47d8-8622-aa8a882a10fa" providerId="ADAL" clId="{D5A26741-483A-402E-AC44-C04750B0486E}" dt="2025-03-31T14:11:32.991" v="3404" actId="20577"/>
        <pc:sldMkLst>
          <pc:docMk/>
          <pc:sldMk cId="2156568489" sldId="316"/>
        </pc:sldMkLst>
        <pc:spChg chg="add del mod">
          <ac:chgData name="KEECH, Daniel" userId="5c65049e-8423-47d8-8622-aa8a882a10fa" providerId="ADAL" clId="{D5A26741-483A-402E-AC44-C04750B0486E}" dt="2025-03-24T18:05:15.605" v="923" actId="1076"/>
          <ac:spMkLst>
            <pc:docMk/>
            <pc:sldMk cId="2156568489" sldId="316"/>
            <ac:spMk id="3" creationId="{00000000-0000-0000-0000-000000000000}"/>
          </ac:spMkLst>
        </pc:spChg>
        <pc:spChg chg="mod">
          <ac:chgData name="KEECH, Daniel" userId="5c65049e-8423-47d8-8622-aa8a882a10fa" providerId="ADAL" clId="{D5A26741-483A-402E-AC44-C04750B0486E}" dt="2025-03-31T14:11:32.991" v="3404" actId="20577"/>
          <ac:spMkLst>
            <pc:docMk/>
            <pc:sldMk cId="2156568489" sldId="316"/>
            <ac:spMk id="46082" creationId="{00000000-0000-0000-0000-000000000000}"/>
          </ac:spMkLst>
        </pc:spChg>
      </pc:sldChg>
      <pc:sldChg chg="modSp add mod modAnim">
        <pc:chgData name="KEECH, Daniel" userId="5c65049e-8423-47d8-8622-aa8a882a10fa" providerId="ADAL" clId="{D5A26741-483A-402E-AC44-C04750B0486E}" dt="2025-03-25T08:26:33.187" v="3355" actId="20577"/>
        <pc:sldMkLst>
          <pc:docMk/>
          <pc:sldMk cId="1790866772" sldId="317"/>
        </pc:sldMkLst>
        <pc:spChg chg="mod">
          <ac:chgData name="KEECH, Daniel" userId="5c65049e-8423-47d8-8622-aa8a882a10fa" providerId="ADAL" clId="{D5A26741-483A-402E-AC44-C04750B0486E}" dt="2025-03-25T08:19:08.298" v="2436" actId="20577"/>
          <ac:spMkLst>
            <pc:docMk/>
            <pc:sldMk cId="1790866772" sldId="317"/>
            <ac:spMk id="3" creationId="{5606A593-E4C5-8455-8788-4311192A0A85}"/>
          </ac:spMkLst>
        </pc:spChg>
        <pc:spChg chg="mod">
          <ac:chgData name="KEECH, Daniel" userId="5c65049e-8423-47d8-8622-aa8a882a10fa" providerId="ADAL" clId="{D5A26741-483A-402E-AC44-C04750B0486E}" dt="2025-03-25T08:26:33.187" v="3355" actId="20577"/>
          <ac:spMkLst>
            <pc:docMk/>
            <pc:sldMk cId="1790866772" sldId="317"/>
            <ac:spMk id="46082" creationId="{2426DBD6-D5C7-89E0-32F2-6FAA8AAB8DAE}"/>
          </ac:spMkLst>
        </pc:spChg>
      </pc:sldChg>
      <pc:sldChg chg="modSp add mod modNotesTx">
        <pc:chgData name="KEECH, Daniel" userId="5c65049e-8423-47d8-8622-aa8a882a10fa" providerId="ADAL" clId="{D5A26741-483A-402E-AC44-C04750B0486E}" dt="2025-03-25T08:18:52.738" v="2424" actId="20577"/>
        <pc:sldMkLst>
          <pc:docMk/>
          <pc:sldMk cId="863081868" sldId="318"/>
        </pc:sldMkLst>
        <pc:spChg chg="mod">
          <ac:chgData name="KEECH, Daniel" userId="5c65049e-8423-47d8-8622-aa8a882a10fa" providerId="ADAL" clId="{D5A26741-483A-402E-AC44-C04750B0486E}" dt="2025-03-25T08:18:52.738" v="2424" actId="20577"/>
          <ac:spMkLst>
            <pc:docMk/>
            <pc:sldMk cId="863081868" sldId="318"/>
            <ac:spMk id="3" creationId="{3254687C-3C17-A4AB-4193-8AE03ADC6804}"/>
          </ac:spMkLst>
        </pc:spChg>
      </pc:sldChg>
    </pc:docChg>
  </pc:docChgLst>
  <pc:docChgLst>
    <pc:chgData name="KEECH, Daniel" userId="5c65049e-8423-47d8-8622-aa8a882a10fa" providerId="ADAL" clId="{4741AD03-14D8-4DF5-86EA-A4C0C30EDB73}"/>
    <pc:docChg chg="custSel addSld modSld">
      <pc:chgData name="KEECH, Daniel" userId="5c65049e-8423-47d8-8622-aa8a882a10fa" providerId="ADAL" clId="{4741AD03-14D8-4DF5-86EA-A4C0C30EDB73}" dt="2023-04-24T09:54:56.037" v="725" actId="20577"/>
      <pc:docMkLst>
        <pc:docMk/>
      </pc:docMkLst>
      <pc:sldChg chg="modSp">
        <pc:chgData name="KEECH, Daniel" userId="5c65049e-8423-47d8-8622-aa8a882a10fa" providerId="ADAL" clId="{4741AD03-14D8-4DF5-86EA-A4C0C30EDB73}" dt="2023-04-22T14:26:43.098" v="50" actId="20577"/>
        <pc:sldMkLst>
          <pc:docMk/>
          <pc:sldMk cId="0" sldId="268"/>
        </pc:sldMkLst>
      </pc:sldChg>
      <pc:sldChg chg="modSp">
        <pc:chgData name="KEECH, Daniel" userId="5c65049e-8423-47d8-8622-aa8a882a10fa" providerId="ADAL" clId="{4741AD03-14D8-4DF5-86EA-A4C0C30EDB73}" dt="2023-04-24T09:48:07.975" v="582" actId="20577"/>
        <pc:sldMkLst>
          <pc:docMk/>
          <pc:sldMk cId="0" sldId="269"/>
        </pc:sldMkLst>
      </pc:sldChg>
      <pc:sldChg chg="modSp">
        <pc:chgData name="KEECH, Daniel" userId="5c65049e-8423-47d8-8622-aa8a882a10fa" providerId="ADAL" clId="{4741AD03-14D8-4DF5-86EA-A4C0C30EDB73}" dt="2023-04-22T14:39:25.472" v="539" actId="20577"/>
        <pc:sldMkLst>
          <pc:docMk/>
          <pc:sldMk cId="2080616776" sldId="271"/>
        </pc:sldMkLst>
      </pc:sldChg>
      <pc:sldChg chg="modSp">
        <pc:chgData name="KEECH, Daniel" userId="5c65049e-8423-47d8-8622-aa8a882a10fa" providerId="ADAL" clId="{4741AD03-14D8-4DF5-86EA-A4C0C30EDB73}" dt="2023-04-22T14:39:48.982" v="553" actId="20577"/>
        <pc:sldMkLst>
          <pc:docMk/>
          <pc:sldMk cId="779141265" sldId="273"/>
        </pc:sldMkLst>
      </pc:sldChg>
      <pc:sldChg chg="modSp">
        <pc:chgData name="KEECH, Daniel" userId="5c65049e-8423-47d8-8622-aa8a882a10fa" providerId="ADAL" clId="{4741AD03-14D8-4DF5-86EA-A4C0C30EDB73}" dt="2023-04-24T09:54:56.037" v="725" actId="20577"/>
        <pc:sldMkLst>
          <pc:docMk/>
          <pc:sldMk cId="1111622704" sldId="300"/>
        </pc:sldMkLst>
      </pc:sldChg>
      <pc:sldChg chg="modSp modAnim">
        <pc:chgData name="KEECH, Daniel" userId="5c65049e-8423-47d8-8622-aa8a882a10fa" providerId="ADAL" clId="{4741AD03-14D8-4DF5-86EA-A4C0C30EDB73}" dt="2023-04-24T09:53:13.517" v="677" actId="20577"/>
        <pc:sldMkLst>
          <pc:docMk/>
          <pc:sldMk cId="1485792907" sldId="311"/>
        </pc:sldMkLst>
      </pc:sldChg>
      <pc:sldChg chg="modSp">
        <pc:chgData name="KEECH, Daniel" userId="5c65049e-8423-47d8-8622-aa8a882a10fa" providerId="ADAL" clId="{4741AD03-14D8-4DF5-86EA-A4C0C30EDB73}" dt="2023-04-22T14:25:25.809" v="26" actId="20577"/>
        <pc:sldMkLst>
          <pc:docMk/>
          <pc:sldMk cId="1485792907" sldId="312"/>
        </pc:sldMkLst>
      </pc:sldChg>
      <pc:sldChg chg="modSp">
        <pc:chgData name="KEECH, Daniel" userId="5c65049e-8423-47d8-8622-aa8a882a10fa" providerId="ADAL" clId="{4741AD03-14D8-4DF5-86EA-A4C0C30EDB73}" dt="2023-04-24T09:53:29.070" v="679" actId="1076"/>
        <pc:sldMkLst>
          <pc:docMk/>
          <pc:sldMk cId="1485792907" sldId="314"/>
        </pc:sldMkLst>
      </pc:sldChg>
      <pc:sldChg chg="addSp modSp add modAnim">
        <pc:chgData name="KEECH, Daniel" userId="5c65049e-8423-47d8-8622-aa8a882a10fa" providerId="ADAL" clId="{4741AD03-14D8-4DF5-86EA-A4C0C30EDB73}" dt="2023-04-22T17:07:42.384" v="580" actId="20577"/>
        <pc:sldMkLst>
          <pc:docMk/>
          <pc:sldMk cId="2156568489" sldId="3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sz="quarter" idx="1"/>
          </p:nvPr>
        </p:nvSpPr>
        <p:spPr>
          <a:xfrm>
            <a:off x="3849482" y="0"/>
            <a:ext cx="2946575"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884E9284-CF1B-3347-85B3-27B288014616}" type="datetime1">
              <a:rPr lang="en-US"/>
              <a:pPr>
                <a:defRPr/>
              </a:pPr>
              <a:t>3/31/2025</a:t>
            </a:fld>
            <a:endParaRPr lang="en-GB"/>
          </a:p>
        </p:txBody>
      </p:sp>
      <p:sp>
        <p:nvSpPr>
          <p:cNvPr id="4" name="Footer Placeholder 3"/>
          <p:cNvSpPr>
            <a:spLocks noGrp="1"/>
          </p:cNvSpPr>
          <p:nvPr>
            <p:ph type="ftr" sz="quarter" idx="2"/>
          </p:nvPr>
        </p:nvSpPr>
        <p:spPr>
          <a:xfrm>
            <a:off x="0" y="9428164"/>
            <a:ext cx="2946576"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5" name="Slide Number Placeholder 4"/>
          <p:cNvSpPr>
            <a:spLocks noGrp="1"/>
          </p:cNvSpPr>
          <p:nvPr>
            <p:ph type="sldNum" sz="quarter" idx="3"/>
          </p:nvPr>
        </p:nvSpPr>
        <p:spPr>
          <a:xfrm>
            <a:off x="3849482" y="9428164"/>
            <a:ext cx="2946575"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E24226DC-7977-A541-B3AE-F1AA36380039}" type="slidenum">
              <a:rPr lang="en-GB"/>
              <a:pPr>
                <a:defRPr/>
              </a:pPr>
              <a:t>‹#›</a:t>
            </a:fld>
            <a:endParaRPr lang="en-GB"/>
          </a:p>
        </p:txBody>
      </p:sp>
    </p:spTree>
    <p:extLst>
      <p:ext uri="{BB962C8B-B14F-4D97-AF65-F5344CB8AC3E}">
        <p14:creationId xmlns:p14="http://schemas.microsoft.com/office/powerpoint/2010/main" val="7197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idx="1"/>
          </p:nvPr>
        </p:nvSpPr>
        <p:spPr>
          <a:xfrm>
            <a:off x="3849482" y="0"/>
            <a:ext cx="2946575"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3BDC3EC9-F459-B940-A971-6F0C63684DA6}" type="datetime1">
              <a:rPr lang="en-US"/>
              <a:pPr>
                <a:defRPr/>
              </a:pPr>
              <a:t>3/31/2025</a:t>
            </a:fld>
            <a:endParaRPr lang="en-GB"/>
          </a:p>
        </p:txBody>
      </p:sp>
      <p:sp>
        <p:nvSpPr>
          <p:cNvPr id="4" name="Slide Image Placeholder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0694" tIns="45346" rIns="90694" bIns="45346" rtlCol="0" anchor="ctr"/>
          <a:lstStyle/>
          <a:p>
            <a:pPr lvl="0"/>
            <a:endParaRPr lang="en-GB" noProof="0"/>
          </a:p>
        </p:txBody>
      </p:sp>
      <p:sp>
        <p:nvSpPr>
          <p:cNvPr id="5" name="Notes Placeholder 4"/>
          <p:cNvSpPr>
            <a:spLocks noGrp="1"/>
          </p:cNvSpPr>
          <p:nvPr>
            <p:ph type="body" sz="quarter" idx="3"/>
          </p:nvPr>
        </p:nvSpPr>
        <p:spPr>
          <a:xfrm>
            <a:off x="677988" y="4714876"/>
            <a:ext cx="5441699" cy="4467225"/>
          </a:xfrm>
          <a:prstGeom prst="rect">
            <a:avLst/>
          </a:prstGeom>
        </p:spPr>
        <p:txBody>
          <a:bodyPr vert="horz" wrap="square" lIns="90694" tIns="45346" rIns="90694" bIns="4534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4"/>
            <a:ext cx="2946576"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7" name="Slide Number Placeholder 6"/>
          <p:cNvSpPr>
            <a:spLocks noGrp="1"/>
          </p:cNvSpPr>
          <p:nvPr>
            <p:ph type="sldNum" sz="quarter" idx="5"/>
          </p:nvPr>
        </p:nvSpPr>
        <p:spPr>
          <a:xfrm>
            <a:off x="3849482" y="9428164"/>
            <a:ext cx="2946575"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A9D69A7A-9140-484C-9779-8DFA29CA86AF}" type="slidenum">
              <a:rPr lang="en-GB"/>
              <a:pPr>
                <a:defRPr/>
              </a:pPr>
              <a:t>‹#›</a:t>
            </a:fld>
            <a:endParaRPr lang="en-GB"/>
          </a:p>
        </p:txBody>
      </p:sp>
    </p:spTree>
    <p:extLst>
      <p:ext uri="{BB962C8B-B14F-4D97-AF65-F5344CB8AC3E}">
        <p14:creationId xmlns:p14="http://schemas.microsoft.com/office/powerpoint/2010/main" val="84702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10</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75DF9-6921-81F3-53E6-16B1660EA14E}"/>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5047F70-7F95-B9C3-2A3F-BC3D1F7957C4}"/>
              </a:ext>
            </a:extLst>
          </p:cNvPr>
          <p:cNvSpPr>
            <a:spLocks noGrp="1" noRot="1" noChangeAspect="1" noTextEdit="1"/>
          </p:cNvSpPr>
          <p:nvPr>
            <p:ph type="sldImg"/>
          </p:nvPr>
        </p:nvSpPr>
        <p:spPr bwMode="auto">
          <a:noFill/>
          <a:ln>
            <a:solidFill>
              <a:srgbClr val="000000"/>
            </a:solidFill>
            <a:miter lim="800000"/>
            <a:headEnd/>
            <a:tailEnd/>
          </a:ln>
        </p:spPr>
      </p:sp>
      <p:sp>
        <p:nvSpPr>
          <p:cNvPr id="47107" name="Notes Placeholder 2">
            <a:extLst>
              <a:ext uri="{FF2B5EF4-FFF2-40B4-BE49-F238E27FC236}">
                <a16:creationId xmlns:a16="http://schemas.microsoft.com/office/drawing/2014/main" id="{18ED6C81-FC75-7D09-60FB-77F58931C93F}"/>
              </a:ext>
            </a:extLst>
          </p:cNvPr>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a:extLst>
              <a:ext uri="{FF2B5EF4-FFF2-40B4-BE49-F238E27FC236}">
                <a16:creationId xmlns:a16="http://schemas.microsoft.com/office/drawing/2014/main" id="{EA53E44A-AA14-7249-D846-9DD552432F66}"/>
              </a:ext>
            </a:extLst>
          </p:cNvPr>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11</a:t>
            </a:fld>
            <a:endParaRPr lang="en-GB" sz="1200"/>
          </a:p>
        </p:txBody>
      </p:sp>
    </p:spTree>
    <p:extLst>
      <p:ext uri="{BB962C8B-B14F-4D97-AF65-F5344CB8AC3E}">
        <p14:creationId xmlns:p14="http://schemas.microsoft.com/office/powerpoint/2010/main" val="3543739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a:latin typeface="Calibri" pitchFamily="-105" charset="0"/>
              </a:rPr>
              <a:t>The</a:t>
            </a:r>
            <a:r>
              <a:rPr lang="en-GB" sz="1400" baseline="0" dirty="0">
                <a:latin typeface="Calibri" pitchFamily="-105" charset="0"/>
              </a:rPr>
              <a:t> purpose of this exercise is to get students to reflect on what social, cultural, political, ethical… values they attach to food in theory. On Friday we will recall this exercise when students present their diaries.</a:t>
            </a:r>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12</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13</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a:latin typeface="Calibri" pitchFamily="-105" charset="0"/>
              </a:rPr>
              <a:t>The exercise is</a:t>
            </a:r>
            <a:r>
              <a:rPr lang="en-GB" sz="1400" baseline="0" dirty="0">
                <a:latin typeface="Calibri" pitchFamily="-105" charset="0"/>
              </a:rPr>
              <a:t> intended to reveal a number of influences on food intakes and purchasing decisions. In this case, fair-trade coffee displays ethical concern for distant commodity farmers; evening meal is likely to be high in fat and suggests familiarity with Italian foods (see lunch). Vegetarianism may be a political choice.</a:t>
            </a:r>
          </a:p>
          <a:p>
            <a:endParaRPr lang="en-GB" sz="1400" baseline="0" dirty="0">
              <a:latin typeface="Calibri" pitchFamily="-105" charset="0"/>
            </a:endParaRPr>
          </a:p>
          <a:p>
            <a:r>
              <a:rPr lang="en-GB" sz="1400" baseline="0" dirty="0">
                <a:latin typeface="Calibri" pitchFamily="-105" charset="0"/>
              </a:rPr>
              <a:t>Chocolate cake may carry guilt associations, unlike the coffee. Support for acquaintances shows social structures in some market situations. Tues is not a day for food hedonism, or perhaps reflects work-life balance issues.</a:t>
            </a:r>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14</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note on price. Students are not usually rich. Furthermore we are all experiencing food price inflation linked to energy price rises and the Ukrainian war. So these are new challenges for us when thinking about feeding ourselves. But it would be useful if you could think broadly about the role of price. Don’t just say: if I had more money, I’d buy more organic food. What is perhaps more interesting is what strategies you employ to balancing price and your preferences.</a:t>
            </a:r>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15</a:t>
            </a:fld>
            <a:endParaRPr lang="en-GB"/>
          </a:p>
        </p:txBody>
      </p:sp>
    </p:spTree>
    <p:extLst>
      <p:ext uri="{BB962C8B-B14F-4D97-AF65-F5344CB8AC3E}">
        <p14:creationId xmlns:p14="http://schemas.microsoft.com/office/powerpoint/2010/main" val="732998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0" hangingPunct="0">
              <a:spcAft>
                <a:spcPts val="1200"/>
              </a:spcAft>
            </a:pPr>
            <a:r>
              <a:rPr lang="en-GB" sz="1400" dirty="0">
                <a:latin typeface="Calibri" pitchFamily="-105" charset="0"/>
              </a:rPr>
              <a:t>Please attend all sessions.</a:t>
            </a:r>
            <a:endParaRPr lang="en-GB" sz="1400" u="sng" dirty="0">
              <a:latin typeface="Calibri" pitchFamily="-105" charset="0"/>
            </a:endParaRPr>
          </a:p>
          <a:p>
            <a:pPr eaLnBrk="0" hangingPunct="0">
              <a:spcAft>
                <a:spcPts val="1200"/>
              </a:spcAft>
            </a:pPr>
            <a:r>
              <a:rPr lang="en-GB" sz="1400" u="sng" dirty="0">
                <a:latin typeface="Calibri" pitchFamily="-105" charset="0"/>
              </a:rPr>
              <a:t>You will need to get into groups to do the assignment. </a:t>
            </a:r>
            <a:r>
              <a:rPr lang="en-GB" sz="1400" dirty="0">
                <a:latin typeface="Calibri" pitchFamily="-105" charset="0"/>
              </a:rPr>
              <a:t>We’ll review this process in a moment. </a:t>
            </a:r>
            <a:endParaRPr lang="en-GB" sz="400" dirty="0">
              <a:latin typeface="Calibri" pitchFamily="-105" charset="0"/>
            </a:endParaRPr>
          </a:p>
          <a:p>
            <a:pPr eaLnBrk="0" hangingPunct="0">
              <a:spcAft>
                <a:spcPts val="1200"/>
              </a:spcAft>
            </a:pPr>
            <a:r>
              <a:rPr lang="en-GB" sz="1400" dirty="0">
                <a:latin typeface="Calibri" pitchFamily="-105" charset="0"/>
              </a:rPr>
              <a:t>Do </a:t>
            </a:r>
            <a:r>
              <a:rPr lang="en-GB" sz="1400" u="sng" dirty="0">
                <a:latin typeface="Calibri" pitchFamily="-105" charset="0"/>
              </a:rPr>
              <a:t>join in</a:t>
            </a:r>
            <a:r>
              <a:rPr lang="en-GB" sz="1400" dirty="0">
                <a:latin typeface="Calibri" pitchFamily="-105" charset="0"/>
              </a:rPr>
              <a:t>. Use your voice. Don’t be silent. Your opinion counts. Can you offer similar/different examples? What about Czech or Slovak case studies (</a:t>
            </a:r>
            <a:r>
              <a:rPr lang="en-GB" sz="1400" dirty="0" err="1">
                <a:latin typeface="Calibri" pitchFamily="-105" charset="0"/>
              </a:rPr>
              <a:t>Hoštetin</a:t>
            </a:r>
            <a:r>
              <a:rPr lang="en-GB" sz="1400" dirty="0">
                <a:latin typeface="Calibri" pitchFamily="-105" charset="0"/>
              </a:rPr>
              <a:t> or </a:t>
            </a:r>
            <a:r>
              <a:rPr lang="en-GB" sz="1400" dirty="0" err="1">
                <a:latin typeface="Calibri" pitchFamily="-105" charset="0"/>
              </a:rPr>
              <a:t>Hustopeče</a:t>
            </a:r>
            <a:r>
              <a:rPr lang="en-GB" sz="1400" dirty="0">
                <a:latin typeface="Calibri" pitchFamily="-105" charset="0"/>
              </a:rPr>
              <a:t>?)</a:t>
            </a:r>
          </a:p>
          <a:p>
            <a:pPr eaLnBrk="0" hangingPunct="0">
              <a:spcAft>
                <a:spcPts val="1200"/>
              </a:spcAft>
            </a:pPr>
            <a:r>
              <a:rPr lang="en-GB" sz="1400" dirty="0">
                <a:latin typeface="Calibri" pitchFamily="-105" charset="0"/>
              </a:rPr>
              <a:t>We have a course structure, but please feel free to ask questions as they arise (use the chat, too); discussions may develop and be pursued where time allows.</a:t>
            </a:r>
            <a:endParaRPr lang="en-GB" sz="1400" u="sng" dirty="0">
              <a:latin typeface="Calibri" pitchFamily="-105" charset="0"/>
            </a:endParaRPr>
          </a:p>
          <a:p>
            <a:pPr eaLnBrk="0" hangingPunct="0">
              <a:spcAft>
                <a:spcPts val="1200"/>
              </a:spcAft>
            </a:pPr>
            <a:r>
              <a:rPr lang="en-GB" sz="1400" dirty="0">
                <a:latin typeface="Calibri" pitchFamily="-105" charset="0"/>
              </a:rPr>
              <a:t>I appreciate that English is not your first language and that my examples are often from UK/Germany.</a:t>
            </a:r>
            <a:endParaRPr lang="en-GB" sz="400" dirty="0">
              <a:latin typeface="Calibri" pitchFamily="-105" charset="0"/>
            </a:endParaRPr>
          </a:p>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16</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2</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3</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marL="171450" indent="-171450">
              <a:buFontTx/>
              <a:buChar char="•"/>
            </a:pPr>
            <a:endParaRPr lang="en-GB" sz="1400" dirty="0">
              <a:latin typeface="Calibri" pitchFamily="-105" charset="0"/>
            </a:endParaRPr>
          </a:p>
        </p:txBody>
      </p:sp>
      <p:sp>
        <p:nvSpPr>
          <p:cNvPr id="43012"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61994AB8-C9CB-7946-BE79-0BBBD4FE0FD5}" type="slidenum">
              <a:rPr lang="en-GB" sz="1200"/>
              <a:pPr algn="r"/>
              <a:t>4</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5060"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4C493BED-435E-E04B-B6A8-1724E3CD2213}" type="slidenum">
              <a:rPr lang="en-GB" sz="1200"/>
              <a:pPr algn="r"/>
              <a:t>5</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6</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7</a:t>
            </a:fld>
            <a:endParaRPr lang="en-GB" sz="1200"/>
          </a:p>
        </p:txBody>
      </p:sp>
    </p:spTree>
    <p:extLst>
      <p:ext uri="{BB962C8B-B14F-4D97-AF65-F5344CB8AC3E}">
        <p14:creationId xmlns:p14="http://schemas.microsoft.com/office/powerpoint/2010/main" val="72152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a:latin typeface="Calibri" pitchFamily="-105" charset="0"/>
              </a:rPr>
              <a:t>The</a:t>
            </a:r>
            <a:r>
              <a:rPr lang="en-GB" sz="1400" baseline="0" dirty="0">
                <a:latin typeface="Calibri" pitchFamily="-105" charset="0"/>
              </a:rPr>
              <a:t> purpose of this exercise is to illustrate how sustainability is problematised in different ways by scholars. It will also promote team work and reviewing/summary skills, which are necessary in scholarly research.</a:t>
            </a: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8</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AA479-CFBD-317B-23E9-8B5FA980F77E}"/>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FED4391-70A9-D9B6-A088-9AF763B717AD}"/>
              </a:ext>
            </a:extLst>
          </p:cNvPr>
          <p:cNvSpPr>
            <a:spLocks noGrp="1" noRot="1" noChangeAspect="1" noTextEdit="1"/>
          </p:cNvSpPr>
          <p:nvPr>
            <p:ph type="sldImg"/>
          </p:nvPr>
        </p:nvSpPr>
        <p:spPr bwMode="auto">
          <a:noFill/>
          <a:ln>
            <a:solidFill>
              <a:srgbClr val="000000"/>
            </a:solidFill>
            <a:miter lim="800000"/>
            <a:headEnd/>
            <a:tailEnd/>
          </a:ln>
        </p:spPr>
      </p:sp>
      <p:sp>
        <p:nvSpPr>
          <p:cNvPr id="47107" name="Notes Placeholder 2">
            <a:extLst>
              <a:ext uri="{FF2B5EF4-FFF2-40B4-BE49-F238E27FC236}">
                <a16:creationId xmlns:a16="http://schemas.microsoft.com/office/drawing/2014/main" id="{FE7A7F99-DD2B-7C8A-0A91-EC7D4ACE109D}"/>
              </a:ext>
            </a:extLst>
          </p:cNvPr>
          <p:cNvSpPr>
            <a:spLocks noGrp="1"/>
          </p:cNvSpPr>
          <p:nvPr>
            <p:ph type="body" idx="1"/>
          </p:nvPr>
        </p:nvSpPr>
        <p:spPr bwMode="auto">
          <a:noFill/>
        </p:spPr>
        <p:txBody>
          <a:bodyPr/>
          <a:lstStyle/>
          <a:p>
            <a:r>
              <a:rPr lang="en-GB" sz="1400" dirty="0">
                <a:latin typeface="Calibri" pitchFamily="-105" charset="0"/>
              </a:rPr>
              <a:t>The</a:t>
            </a:r>
            <a:r>
              <a:rPr lang="en-GB" sz="1400" baseline="0" dirty="0">
                <a:latin typeface="Calibri" pitchFamily="-105" charset="0"/>
              </a:rPr>
              <a:t> purpose of this exercise is to get students to reflect on what social, cultural, political, ethical… values they attach to food in theory. On Friday we will recall this exercise when students present their diaries.</a:t>
            </a:r>
            <a:endParaRPr lang="en-GB" sz="1400" dirty="0">
              <a:latin typeface="Calibri" pitchFamily="-105" charset="0"/>
            </a:endParaRPr>
          </a:p>
        </p:txBody>
      </p:sp>
      <p:sp>
        <p:nvSpPr>
          <p:cNvPr id="47108" name="Slide Number Placeholder 3">
            <a:extLst>
              <a:ext uri="{FF2B5EF4-FFF2-40B4-BE49-F238E27FC236}">
                <a16:creationId xmlns:a16="http://schemas.microsoft.com/office/drawing/2014/main" id="{C95CB359-1488-1C31-074E-3FAB8DA8B0B3}"/>
              </a:ext>
            </a:extLst>
          </p:cNvPr>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9</a:t>
            </a:fld>
            <a:endParaRPr lang="en-GB" sz="1200"/>
          </a:p>
        </p:txBody>
      </p:sp>
    </p:spTree>
    <p:extLst>
      <p:ext uri="{BB962C8B-B14F-4D97-AF65-F5344CB8AC3E}">
        <p14:creationId xmlns:p14="http://schemas.microsoft.com/office/powerpoint/2010/main" val="88091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D501F-8ABB-874A-9C41-38022584FBF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58CFB-78F3-B74F-835C-F330240E47C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1C139-4A11-E04F-95E2-AC22C58FA2D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2"/>
          <p:cNvSpPr>
            <a:spLocks noGrp="1"/>
          </p:cNvSpPr>
          <p:nvPr>
            <p:ph type="dt" sz="half" idx="10"/>
          </p:nvPr>
        </p:nvSpPr>
        <p:spPr>
          <a:ln/>
        </p:spPr>
        <p:txBody>
          <a:bodyPr/>
          <a:lstStyle>
            <a:lvl1pPr>
              <a:defRPr/>
            </a:lvl1pPr>
          </a:lstStyle>
          <a:p>
            <a:pPr>
              <a:defRPr/>
            </a:pPr>
            <a:endParaRPr lang="en-US"/>
          </a:p>
        </p:txBody>
      </p:sp>
      <p:sp>
        <p:nvSpPr>
          <p:cNvPr id="8" name="Footer Placeholder 3"/>
          <p:cNvSpPr>
            <a:spLocks noGrp="1"/>
          </p:cNvSpPr>
          <p:nvPr>
            <p:ph type="ftr" sz="quarter" idx="11"/>
          </p:nvPr>
        </p:nvSpPr>
        <p:spPr>
          <a:ln/>
        </p:spPr>
        <p:txBody>
          <a:bodyPr/>
          <a:lstStyle>
            <a:lvl1pPr>
              <a:defRPr/>
            </a:lvl1pPr>
          </a:lstStyle>
          <a:p>
            <a:pPr>
              <a:defRPr/>
            </a:pPr>
            <a:endParaRPr lang="en-US"/>
          </a:p>
        </p:txBody>
      </p:sp>
      <p:sp>
        <p:nvSpPr>
          <p:cNvPr id="9"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ln/>
        </p:spPr>
        <p:txBody>
          <a:bodyPr/>
          <a:lstStyle>
            <a:lvl1pPr>
              <a:defRPr/>
            </a:lvl1pPr>
          </a:lstStyle>
          <a:p>
            <a:pPr>
              <a:defRPr/>
            </a:pPr>
            <a:endParaRPr lang="en-US"/>
          </a:p>
        </p:txBody>
      </p:sp>
      <p:sp>
        <p:nvSpPr>
          <p:cNvPr id="4" name="Footer Placeholder 3"/>
          <p:cNvSpPr>
            <a:spLocks noGrp="1"/>
          </p:cNvSpPr>
          <p:nvPr>
            <p:ph type="ftr" sz="quarter" idx="11"/>
          </p:nvPr>
        </p:nvSpPr>
        <p:spPr>
          <a:ln/>
        </p:spPr>
        <p:txBody>
          <a:bodyPr/>
          <a:lstStyle>
            <a:lvl1pPr>
              <a:defRPr/>
            </a:lvl1pPr>
          </a:lstStyle>
          <a:p>
            <a:pPr>
              <a:defRPr/>
            </a:pPr>
            <a:endParaRPr lang="en-US"/>
          </a:p>
        </p:txBody>
      </p:sp>
      <p:sp>
        <p:nvSpPr>
          <p:cNvPr id="5"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a:ln/>
        </p:spPr>
        <p:txBody>
          <a:bodyPr/>
          <a:lstStyle>
            <a:lvl1pPr>
              <a:defRPr/>
            </a:lvl1pPr>
          </a:lstStyle>
          <a:p>
            <a:pPr>
              <a:defRPr/>
            </a:pPr>
            <a:endParaRPr lang="en-US"/>
          </a:p>
        </p:txBody>
      </p:sp>
      <p:sp>
        <p:nvSpPr>
          <p:cNvPr id="3" name="Footer Placeholder 3"/>
          <p:cNvSpPr>
            <a:spLocks noGrp="1"/>
          </p:cNvSpPr>
          <p:nvPr>
            <p:ph type="ftr" sz="quarter" idx="11"/>
          </p:nvPr>
        </p:nvSpPr>
        <p:spPr>
          <a:ln/>
        </p:spPr>
        <p:txBody>
          <a:bodyPr/>
          <a:lstStyle>
            <a:lvl1pPr>
              <a:defRPr/>
            </a:lvl1pPr>
          </a:lstStyle>
          <a:p>
            <a:pPr>
              <a:defRPr/>
            </a:pPr>
            <a:endParaRPr lang="en-US"/>
          </a:p>
        </p:txBody>
      </p:sp>
      <p:sp>
        <p:nvSpPr>
          <p:cNvPr id="4"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789439-0171-9A4A-B6C9-57ADB79E2081}"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0C0983-52A3-E940-B803-8903CF42A4A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86F8E-2737-1A4F-BABD-6362A940EF3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B8C690-3089-1F4A-9DEC-2EB4C661621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268DA6-1336-B747-A427-B09672F9D53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07EA34-AE64-E148-B56D-1BEAA18A336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AAB9A-482E-1048-97F0-2E4450E0EA4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56F2B-4BFD-0C43-8DF3-F51A676C500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fld id="{BD041203-A41C-0444-A607-4309B391B6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2"/>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8" name="Footer Placeholder 3"/>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9" name="Slide Number Placeholder 4"/>
          <p:cNvSpPr>
            <a:spLocks noGrp="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s://www.jordanscereals.co.uk/news/a-short-history-of-porridg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78594" y="1268760"/>
            <a:ext cx="8786812" cy="4785926"/>
          </a:xfrm>
          <a:prstGeom prst="rect">
            <a:avLst/>
          </a:prstGeom>
          <a:noFill/>
          <a:ln w="9525">
            <a:noFill/>
            <a:miter lim="800000"/>
            <a:headEnd/>
            <a:tailEnd/>
          </a:ln>
          <a:effectLst/>
        </p:spPr>
        <p:txBody>
          <a:bodyPr>
            <a:prstTxWarp prst="textNoShape">
              <a:avLst/>
            </a:prstTxWarp>
            <a:spAutoFit/>
          </a:bodyPr>
          <a:lstStyle/>
          <a:p>
            <a:pPr algn="ctr">
              <a:defRPr/>
            </a:pPr>
            <a:r>
              <a:rPr lang="en-GB" sz="3600" b="1" dirty="0">
                <a:effectLst>
                  <a:outerShdw blurRad="38100" dist="38100" dir="2700000" algn="tl">
                    <a:srgbClr val="DDDDDD"/>
                  </a:outerShdw>
                </a:effectLst>
                <a:latin typeface="Calibri" pitchFamily="-84" charset="0"/>
                <a:ea typeface="Arial" pitchFamily="-84" charset="0"/>
                <a:cs typeface="Arial" pitchFamily="-84" charset="0"/>
              </a:rPr>
              <a:t>Food, sustainability and</a:t>
            </a:r>
          </a:p>
          <a:p>
            <a:pPr algn="ctr">
              <a:defRPr/>
            </a:pPr>
            <a:r>
              <a:rPr lang="en-GB" sz="3600" b="1" dirty="0">
                <a:effectLst>
                  <a:outerShdw blurRad="38100" dist="38100" dir="2700000" algn="tl">
                    <a:srgbClr val="DDDDDD"/>
                  </a:outerShdw>
                </a:effectLst>
                <a:latin typeface="Calibri" pitchFamily="-84" charset="0"/>
                <a:ea typeface="Arial" pitchFamily="-84" charset="0"/>
                <a:cs typeface="Arial" pitchFamily="-84" charset="0"/>
              </a:rPr>
              <a:t>alternative food networks</a:t>
            </a:r>
          </a:p>
          <a:p>
            <a:pPr algn="ctr">
              <a:defRPr/>
            </a:pPr>
            <a:endParaRPr lang="en-US" sz="3600" b="1" dirty="0">
              <a:effectLst>
                <a:outerShdw blurRad="38100" dist="38100" dir="2700000" algn="tl">
                  <a:srgbClr val="DDDDDD"/>
                </a:outerShdw>
              </a:effectLst>
              <a:latin typeface="Times New Roman" pitchFamily="-84" charset="0"/>
              <a:ea typeface="Times New Roman" pitchFamily="-84" charset="0"/>
              <a:cs typeface="Times New Roman" pitchFamily="-84" charset="0"/>
            </a:endParaRPr>
          </a:p>
          <a:p>
            <a:pPr algn="ctr">
              <a:defRPr/>
            </a:pPr>
            <a:r>
              <a:rPr lang="en-GB" b="1" dirty="0">
                <a:effectLst>
                  <a:outerShdw blurRad="38100" dist="38100" dir="2700000" algn="tl">
                    <a:srgbClr val="DDDDDD"/>
                  </a:outerShdw>
                </a:effectLst>
                <a:latin typeface="Calibri" pitchFamily="-84" charset="0"/>
                <a:ea typeface="Arial" pitchFamily="-84" charset="0"/>
                <a:cs typeface="Arial" pitchFamily="-84" charset="0"/>
              </a:rPr>
              <a:t>Session 1 – Introduction</a:t>
            </a:r>
          </a:p>
          <a:p>
            <a:pPr algn="ctr">
              <a:defRPr/>
            </a:pP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Dr Daniel Keech</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Countryside and Community Research Institute</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University of Gloucestershire, UK</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dkeech@glos.ac.uk</a:t>
            </a:r>
          </a:p>
          <a:p>
            <a:pPr algn="ctr">
              <a:spcAft>
                <a:spcPts val="600"/>
              </a:spcAft>
              <a:defRPr/>
            </a:pPr>
            <a:endParaRPr lang="en-GB" dirty="0">
              <a:effectLst>
                <a:outerShdw blurRad="38100" dist="38100" dir="2700000" algn="tl">
                  <a:srgbClr val="DDDDDD"/>
                </a:outerShdw>
              </a:effectLst>
              <a:latin typeface="Calibri" pitchFamily="-84" charset="0"/>
              <a:ea typeface="Arial" pitchFamily="-84" charset="0"/>
              <a:cs typeface="Arial" pitchFamily="-84" charset="0"/>
            </a:endParaRPr>
          </a:p>
          <a:p>
            <a:pPr algn="ctr">
              <a:spcAft>
                <a:spcPts val="600"/>
              </a:spcAft>
              <a:defRPr/>
            </a:pPr>
            <a:r>
              <a:rPr lang="en-GB" dirty="0">
                <a:effectLst>
                  <a:outerShdw blurRad="38100" dist="38100" dir="2700000" algn="tl">
                    <a:srgbClr val="DDDDDD"/>
                  </a:outerShdw>
                </a:effectLst>
                <a:latin typeface="Calibri" pitchFamily="-84" charset="0"/>
                <a:ea typeface="Arial" pitchFamily="-84" charset="0"/>
                <a:cs typeface="Arial" pitchFamily="-84" charset="0"/>
              </a:rPr>
              <a:t>Masaryk University, Brno, 31</a:t>
            </a:r>
            <a:r>
              <a:rPr lang="en-GB" baseline="30000" dirty="0">
                <a:effectLst>
                  <a:outerShdw blurRad="38100" dist="38100" dir="2700000" algn="tl">
                    <a:srgbClr val="DDDDDD"/>
                  </a:outerShdw>
                </a:effectLst>
                <a:latin typeface="Calibri" pitchFamily="-84" charset="0"/>
                <a:ea typeface="Arial" pitchFamily="-84" charset="0"/>
                <a:cs typeface="Arial" pitchFamily="-84" charset="0"/>
              </a:rPr>
              <a:t>st</a:t>
            </a:r>
            <a:r>
              <a:rPr lang="en-GB" dirty="0">
                <a:effectLst>
                  <a:outerShdw blurRad="38100" dist="38100" dir="2700000" algn="tl">
                    <a:srgbClr val="DDDDDD"/>
                  </a:outerShdw>
                </a:effectLst>
                <a:latin typeface="Calibri" pitchFamily="-84" charset="0"/>
                <a:ea typeface="Arial" pitchFamily="-84" charset="0"/>
                <a:cs typeface="Arial" pitchFamily="-84" charset="0"/>
              </a:rPr>
              <a:t> March – 4</a:t>
            </a:r>
            <a:r>
              <a:rPr lang="en-GB" baseline="30000" dirty="0">
                <a:effectLst>
                  <a:outerShdw blurRad="38100" dist="38100" dir="2700000" algn="tl">
                    <a:srgbClr val="DDDDDD"/>
                  </a:outerShdw>
                </a:effectLst>
                <a:latin typeface="Calibri" pitchFamily="-84" charset="0"/>
                <a:ea typeface="Arial" pitchFamily="-84" charset="0"/>
                <a:cs typeface="Arial" pitchFamily="-84" charset="0"/>
              </a:rPr>
              <a:t>th</a:t>
            </a:r>
            <a:r>
              <a:rPr lang="en-GB" dirty="0">
                <a:effectLst>
                  <a:outerShdw blurRad="38100" dist="38100" dir="2700000" algn="tl">
                    <a:srgbClr val="DDDDDD"/>
                  </a:outerShdw>
                </a:effectLst>
                <a:latin typeface="Calibri" pitchFamily="-84" charset="0"/>
                <a:ea typeface="Arial" pitchFamily="-84" charset="0"/>
                <a:cs typeface="Arial" pitchFamily="-84" charset="0"/>
              </a:rPr>
              <a:t> April 2025</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pic>
        <p:nvPicPr>
          <p:cNvPr id="4" name="Picture 3" descr="611-fitandcrop-890x502.jpg"/>
          <p:cNvPicPr>
            <a:picLocks noChangeAspect="1"/>
          </p:cNvPicPr>
          <p:nvPr/>
        </p:nvPicPr>
        <p:blipFill>
          <a:blip r:embed="rId3"/>
          <a:stretch>
            <a:fillRect/>
          </a:stretch>
        </p:blipFill>
        <p:spPr>
          <a:xfrm>
            <a:off x="-1" y="0"/>
            <a:ext cx="2026435" cy="1143000"/>
          </a:xfrm>
          <a:prstGeom prst="rect">
            <a:avLst/>
          </a:prstGeom>
        </p:spPr>
      </p:pic>
      <p:pic>
        <p:nvPicPr>
          <p:cNvPr id="9" name="Picture 8">
            <a:extLst>
              <a:ext uri="{FF2B5EF4-FFF2-40B4-BE49-F238E27FC236}">
                <a16:creationId xmlns:a16="http://schemas.microsoft.com/office/drawing/2014/main" id="{3097E963-0A2E-2D78-BB27-115FDE04C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0783" y="0"/>
            <a:ext cx="2267744" cy="1543487"/>
          </a:xfrm>
          <a:prstGeom prst="rect">
            <a:avLst/>
          </a:prstGeom>
        </p:spPr>
      </p:pic>
    </p:spTree>
    <p:extLst>
      <p:ext uri="{BB962C8B-B14F-4D97-AF65-F5344CB8AC3E}">
        <p14:creationId xmlns:p14="http://schemas.microsoft.com/office/powerpoint/2010/main" val="1485792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923330"/>
          </a:xfrm>
          <a:prstGeom prst="rect">
            <a:avLst/>
          </a:prstGeom>
          <a:noFill/>
          <a:ln w="9525">
            <a:noFill/>
            <a:miter lim="800000"/>
            <a:headEnd/>
            <a:tailEnd/>
          </a:ln>
        </p:spPr>
        <p:txBody>
          <a:bodyPr wrap="square">
            <a:prstTxWarp prst="textNoShape">
              <a:avLst/>
            </a:prstTxWarp>
            <a:spAutoFit/>
          </a:bodyPr>
          <a:lstStyle/>
          <a:p>
            <a:pPr algn="ctr" eaLnBrk="0" hangingPunct="0">
              <a:spcAft>
                <a:spcPts val="1200"/>
              </a:spcAft>
            </a:pPr>
            <a:r>
              <a:rPr lang="en-GB" sz="3600" b="1" dirty="0">
                <a:latin typeface="Calibri" pitchFamily="-105" charset="0"/>
              </a:rPr>
              <a:t>Any</a:t>
            </a:r>
            <a:r>
              <a:rPr lang="en-GB" sz="3600" dirty="0">
                <a:latin typeface="Calibri" pitchFamily="-105" charset="0"/>
              </a:rPr>
              <a:t> </a:t>
            </a:r>
            <a:r>
              <a:rPr lang="en-GB" sz="3600" b="1" dirty="0">
                <a:latin typeface="Calibri" pitchFamily="-105" charset="0"/>
              </a:rPr>
              <a:t>questions/comments so far?</a:t>
            </a:r>
          </a:p>
          <a:p>
            <a:pPr eaLnBrk="0" hangingPunct="0">
              <a:spcAft>
                <a:spcPts val="1200"/>
              </a:spcAft>
            </a:pPr>
            <a:endParaRPr lang="en-GB" sz="800" dirty="0">
              <a:latin typeface="Calibri" pitchFamily="-105" charset="0"/>
            </a:endParaRPr>
          </a:p>
        </p:txBody>
      </p:sp>
    </p:spTree>
    <p:extLst>
      <p:ext uri="{BB962C8B-B14F-4D97-AF65-F5344CB8AC3E}">
        <p14:creationId xmlns:p14="http://schemas.microsoft.com/office/powerpoint/2010/main" val="53868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B02F3-777C-D90A-5CEB-71E003B01C9A}"/>
            </a:ext>
          </a:extLst>
        </p:cNvPr>
        <p:cNvGrpSpPr/>
        <p:nvPr/>
      </p:nvGrpSpPr>
      <p:grpSpPr>
        <a:xfrm>
          <a:off x="0" y="0"/>
          <a:ext cx="0" cy="0"/>
          <a:chOff x="0" y="0"/>
          <a:chExt cx="0" cy="0"/>
        </a:xfrm>
      </p:grpSpPr>
      <p:sp>
        <p:nvSpPr>
          <p:cNvPr id="46082" name="TextBox 1">
            <a:extLst>
              <a:ext uri="{FF2B5EF4-FFF2-40B4-BE49-F238E27FC236}">
                <a16:creationId xmlns:a16="http://schemas.microsoft.com/office/drawing/2014/main" id="{D1C30D24-3E88-E872-6358-930F51D177BC}"/>
              </a:ext>
            </a:extLst>
          </p:cNvPr>
          <p:cNvSpPr txBox="1">
            <a:spLocks noChangeArrowheads="1"/>
          </p:cNvSpPr>
          <p:nvPr/>
        </p:nvSpPr>
        <p:spPr bwMode="auto">
          <a:xfrm>
            <a:off x="683569" y="1700213"/>
            <a:ext cx="7776864" cy="5109091"/>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sz="2200" dirty="0">
                <a:latin typeface="Calibri" pitchFamily="-105" charset="0"/>
              </a:rPr>
              <a:t>Food diaries are highly useful ways of gathering research data in fields including psychology, marketing, cultural geography, sociology, nutrition. For example:</a:t>
            </a:r>
          </a:p>
          <a:p>
            <a:pPr marL="342900" lvl="1" indent="-342900" eaLnBrk="0" hangingPunct="0">
              <a:spcAft>
                <a:spcPts val="1200"/>
              </a:spcAft>
              <a:buFont typeface="Arial" panose="020B0604020202020204" pitchFamily="34" charset="0"/>
              <a:buChar char="•"/>
            </a:pPr>
            <a:r>
              <a:rPr lang="en-GB" sz="2000" dirty="0">
                <a:latin typeface="Calibri" pitchFamily="-105" charset="0"/>
              </a:rPr>
              <a:t>Harrington et al. 2001 – comparison between eating habits in the north and south of Ireland</a:t>
            </a:r>
          </a:p>
          <a:p>
            <a:pPr marL="342900" lvl="1" indent="-342900" eaLnBrk="0" hangingPunct="0">
              <a:spcAft>
                <a:spcPts val="1200"/>
              </a:spcAft>
              <a:buFont typeface="Arial" panose="020B0604020202020204" pitchFamily="34" charset="0"/>
              <a:buChar char="•"/>
            </a:pPr>
            <a:r>
              <a:rPr lang="en-GB" sz="2000" dirty="0" err="1">
                <a:latin typeface="Calibri" pitchFamily="-105" charset="0"/>
              </a:rPr>
              <a:t>Bellisle</a:t>
            </a:r>
            <a:r>
              <a:rPr lang="en-GB" sz="2000" dirty="0">
                <a:latin typeface="Calibri" pitchFamily="-105" charset="0"/>
              </a:rPr>
              <a:t> et al. 2003 – dietary </a:t>
            </a:r>
            <a:r>
              <a:rPr lang="en-GB" sz="2000" dirty="0" err="1">
                <a:latin typeface="Calibri" pitchFamily="-105" charset="0"/>
              </a:rPr>
              <a:t>contrib’n</a:t>
            </a:r>
            <a:r>
              <a:rPr lang="en-GB" sz="2000" dirty="0">
                <a:latin typeface="Calibri" pitchFamily="-105" charset="0"/>
              </a:rPr>
              <a:t> of snacks vs. meals in France</a:t>
            </a:r>
          </a:p>
          <a:p>
            <a:pPr marL="342900" lvl="1" indent="-342900" eaLnBrk="0" hangingPunct="0">
              <a:spcAft>
                <a:spcPts val="1200"/>
              </a:spcAft>
              <a:buFont typeface="Arial" panose="020B0604020202020204" pitchFamily="34" charset="0"/>
              <a:buChar char="•"/>
            </a:pPr>
            <a:r>
              <a:rPr lang="en-GB" sz="2000" dirty="0" err="1">
                <a:latin typeface="Calibri" pitchFamily="-105" charset="0"/>
              </a:rPr>
              <a:t>Kniazeva</a:t>
            </a:r>
            <a:r>
              <a:rPr lang="en-GB" sz="2000" dirty="0">
                <a:latin typeface="Calibri" pitchFamily="-105" charset="0"/>
              </a:rPr>
              <a:t> and </a:t>
            </a:r>
            <a:r>
              <a:rPr lang="en-GB" sz="2000" dirty="0" err="1">
                <a:latin typeface="Calibri" pitchFamily="-105" charset="0"/>
              </a:rPr>
              <a:t>Ventakesh</a:t>
            </a:r>
            <a:r>
              <a:rPr lang="en-GB" sz="2000" dirty="0">
                <a:latin typeface="Calibri" pitchFamily="-105" charset="0"/>
              </a:rPr>
              <a:t> 2007 – symbolism of food in US</a:t>
            </a:r>
          </a:p>
          <a:p>
            <a:pPr marL="342900" lvl="1" indent="-342900" eaLnBrk="0" hangingPunct="0">
              <a:spcAft>
                <a:spcPts val="1200"/>
              </a:spcAft>
              <a:buFont typeface="Arial" panose="020B0604020202020204" pitchFamily="34" charset="0"/>
              <a:buChar char="•"/>
            </a:pPr>
            <a:r>
              <a:rPr lang="en-GB" sz="2000" dirty="0">
                <a:latin typeface="+mn-lt"/>
              </a:rPr>
              <a:t>Brown and </a:t>
            </a:r>
            <a:r>
              <a:rPr lang="en-GB" sz="2000" dirty="0" err="1">
                <a:latin typeface="+mn-lt"/>
              </a:rPr>
              <a:t>Paszkiewicz</a:t>
            </a:r>
            <a:r>
              <a:rPr lang="en-GB" sz="2000" dirty="0">
                <a:latin typeface="+mn-lt"/>
              </a:rPr>
              <a:t> 2016 – role of food in Polish migrant journey </a:t>
            </a:r>
          </a:p>
          <a:p>
            <a:pPr marL="0" lvl="1" eaLnBrk="0" hangingPunct="0">
              <a:spcAft>
                <a:spcPts val="1200"/>
              </a:spcAft>
            </a:pPr>
            <a:r>
              <a:rPr lang="en-GB" sz="2000" dirty="0" err="1">
                <a:latin typeface="Calibri" pitchFamily="-105" charset="0"/>
              </a:rPr>
              <a:t>Sadella</a:t>
            </a:r>
            <a:r>
              <a:rPr lang="en-GB" sz="2000" dirty="0">
                <a:latin typeface="Calibri" pitchFamily="-105" charset="0"/>
              </a:rPr>
              <a:t> and Burroughs </a:t>
            </a:r>
            <a:r>
              <a:rPr lang="en-GB" sz="2000" u="sng" dirty="0">
                <a:latin typeface="Calibri" pitchFamily="-105" charset="0"/>
              </a:rPr>
              <a:t>1981</a:t>
            </a:r>
            <a:r>
              <a:rPr lang="en-GB" sz="2000" dirty="0">
                <a:latin typeface="Calibri" pitchFamily="-105" charset="0"/>
              </a:rPr>
              <a:t> (quoted from </a:t>
            </a:r>
            <a:r>
              <a:rPr lang="en-GB" sz="2000" dirty="0" err="1">
                <a:latin typeface="Calibri" pitchFamily="-105" charset="0"/>
              </a:rPr>
              <a:t>Almerico</a:t>
            </a:r>
            <a:r>
              <a:rPr lang="en-GB" sz="2000" dirty="0">
                <a:latin typeface="Calibri" pitchFamily="-105" charset="0"/>
              </a:rPr>
              <a:t> 2014) – </a:t>
            </a:r>
            <a:r>
              <a:rPr lang="en-GB" sz="2000" i="1" dirty="0">
                <a:latin typeface="Calibri" pitchFamily="-105" charset="0"/>
              </a:rPr>
              <a:t>‘People who eat fast food and synthetic food were classified as religious conservatives who often wore polyester clothing. Health food personalities were characterised as antinuclear activists… Vegetarians were likely to be … pacifists who drive foreign cars…’</a:t>
            </a:r>
          </a:p>
        </p:txBody>
      </p:sp>
      <p:sp>
        <p:nvSpPr>
          <p:cNvPr id="3" name="TextBox 2">
            <a:extLst>
              <a:ext uri="{FF2B5EF4-FFF2-40B4-BE49-F238E27FC236}">
                <a16:creationId xmlns:a16="http://schemas.microsoft.com/office/drawing/2014/main" id="{3254687C-3C17-A4AB-4193-8AE03ADC6804}"/>
              </a:ext>
            </a:extLst>
          </p:cNvPr>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Another example - Food diaries</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86308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2092881"/>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a:latin typeface="Calibri" pitchFamily="-105" charset="0"/>
              </a:rPr>
              <a:t>Keep a diary keep of what you eat from breakfast on Saturday 8</a:t>
            </a:r>
            <a:r>
              <a:rPr lang="en-GB" baseline="30000" dirty="0">
                <a:latin typeface="Calibri" pitchFamily="-105" charset="0"/>
              </a:rPr>
              <a:t>th</a:t>
            </a:r>
            <a:r>
              <a:rPr lang="en-GB" dirty="0">
                <a:latin typeface="Calibri" pitchFamily="-105" charset="0"/>
              </a:rPr>
              <a:t> May until lunch on Thursday 13</a:t>
            </a:r>
            <a:r>
              <a:rPr lang="en-GB" baseline="30000" dirty="0">
                <a:latin typeface="Calibri" pitchFamily="-105" charset="0"/>
              </a:rPr>
              <a:t>th</a:t>
            </a:r>
            <a:r>
              <a:rPr lang="en-GB" dirty="0">
                <a:latin typeface="Calibri" pitchFamily="-105" charset="0"/>
              </a:rPr>
              <a:t> May (hopefully started). </a:t>
            </a:r>
            <a:r>
              <a:rPr lang="en-GB" b="1" dirty="0">
                <a:latin typeface="Calibri" pitchFamily="-105" charset="0"/>
              </a:rPr>
              <a:t>When you are buying food and eating, what things do you look for, which contexts inform your actions?</a:t>
            </a:r>
            <a:endParaRPr lang="en-GB" sz="800" dirty="0">
              <a:latin typeface="Calibri" pitchFamily="-105" charset="0"/>
            </a:endParaRPr>
          </a:p>
          <a:p>
            <a:pPr eaLnBrk="0" hangingPunct="0">
              <a:spcAft>
                <a:spcPts val="1200"/>
              </a:spcAft>
            </a:pPr>
            <a:r>
              <a:rPr lang="en-GB" dirty="0">
                <a:latin typeface="Calibri" pitchFamily="-105" charset="0"/>
              </a:rPr>
              <a:t>The table shows some examples of considerations:</a:t>
            </a:r>
          </a:p>
        </p:txBody>
      </p:sp>
      <p:sp>
        <p:nvSpPr>
          <p:cNvPr id="3" name="TextBox 2"/>
          <p:cNvSpPr txBox="1"/>
          <p:nvPr/>
        </p:nvSpPr>
        <p:spPr>
          <a:xfrm>
            <a:off x="1547812" y="549274"/>
            <a:ext cx="5616575" cy="954107"/>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Research exercise </a:t>
            </a:r>
          </a:p>
          <a:p>
            <a:pPr algn="ctr">
              <a:defRPr/>
            </a:pP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10985507"/>
              </p:ext>
            </p:extLst>
          </p:nvPr>
        </p:nvGraphicFramePr>
        <p:xfrm>
          <a:off x="1085862" y="4023599"/>
          <a:ext cx="6096000" cy="2291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141579">
                  <a:extLst>
                    <a:ext uri="{9D8B030D-6E8A-4147-A177-3AD203B41FA5}">
                      <a16:colId xmlns:a16="http://schemas.microsoft.com/office/drawing/2014/main" val="20001"/>
                    </a:ext>
                  </a:extLst>
                </a:gridCol>
                <a:gridCol w="1922421">
                  <a:extLst>
                    <a:ext uri="{9D8B030D-6E8A-4147-A177-3AD203B41FA5}">
                      <a16:colId xmlns:a16="http://schemas.microsoft.com/office/drawing/2014/main" val="20002"/>
                    </a:ext>
                  </a:extLst>
                </a:gridCol>
              </a:tblGrid>
              <a:tr h="370840">
                <a:tc>
                  <a:txBody>
                    <a:bodyPr/>
                    <a:lstStyle/>
                    <a:p>
                      <a:r>
                        <a:rPr lang="en-GB" dirty="0"/>
                        <a:t>Preference</a:t>
                      </a:r>
                    </a:p>
                  </a:txBody>
                  <a:tcPr/>
                </a:tc>
                <a:tc>
                  <a:txBody>
                    <a:bodyPr/>
                    <a:lstStyle/>
                    <a:p>
                      <a:r>
                        <a:rPr lang="en-GB" dirty="0"/>
                        <a:t>Reason</a:t>
                      </a:r>
                    </a:p>
                  </a:txBody>
                  <a:tcPr/>
                </a:tc>
                <a:tc>
                  <a:txBody>
                    <a:bodyPr/>
                    <a:lstStyle/>
                    <a:p>
                      <a:r>
                        <a:rPr lang="en-GB" dirty="0"/>
                        <a:t>Indicator</a:t>
                      </a:r>
                    </a:p>
                  </a:txBody>
                  <a:tcPr/>
                </a:tc>
                <a:extLst>
                  <a:ext uri="{0D108BD9-81ED-4DB2-BD59-A6C34878D82A}">
                    <a16:rowId xmlns:a16="http://schemas.microsoft.com/office/drawing/2014/main" val="10000"/>
                  </a:ext>
                </a:extLst>
              </a:tr>
              <a:tr h="370840">
                <a:tc>
                  <a:txBody>
                    <a:bodyPr/>
                    <a:lstStyle/>
                    <a:p>
                      <a:r>
                        <a:rPr lang="en-GB" dirty="0"/>
                        <a:t>I buy ready</a:t>
                      </a:r>
                      <a:r>
                        <a:rPr lang="en-GB" baseline="0" dirty="0"/>
                        <a:t>-meals.</a:t>
                      </a:r>
                      <a:endParaRPr lang="en-GB" dirty="0"/>
                    </a:p>
                  </a:txBody>
                  <a:tcPr/>
                </a:tc>
                <a:tc>
                  <a:txBody>
                    <a:bodyPr/>
                    <a:lstStyle/>
                    <a:p>
                      <a:r>
                        <a:rPr lang="en-GB" baseline="0" dirty="0"/>
                        <a:t>I don’t enjoy cooking.</a:t>
                      </a:r>
                      <a:endParaRPr lang="en-GB" dirty="0"/>
                    </a:p>
                  </a:txBody>
                  <a:tcPr/>
                </a:tc>
                <a:tc>
                  <a:txBody>
                    <a:bodyPr/>
                    <a:lstStyle/>
                    <a:p>
                      <a:r>
                        <a:rPr lang="en-GB" dirty="0"/>
                        <a:t>Cooking</a:t>
                      </a:r>
                      <a:r>
                        <a:rPr lang="en-GB" baseline="0" dirty="0"/>
                        <a:t> instructions</a:t>
                      </a:r>
                      <a:endParaRPr lang="en-GB" dirty="0"/>
                    </a:p>
                  </a:txBody>
                  <a:tcPr/>
                </a:tc>
                <a:extLst>
                  <a:ext uri="{0D108BD9-81ED-4DB2-BD59-A6C34878D82A}">
                    <a16:rowId xmlns:a16="http://schemas.microsoft.com/office/drawing/2014/main" val="10001"/>
                  </a:ext>
                </a:extLst>
              </a:tr>
              <a:tr h="370840">
                <a:tc>
                  <a:txBody>
                    <a:bodyPr/>
                    <a:lstStyle/>
                    <a:p>
                      <a:r>
                        <a:rPr lang="en-GB" dirty="0"/>
                        <a:t>I buy the cheapest food available.</a:t>
                      </a:r>
                    </a:p>
                  </a:txBody>
                  <a:tcPr/>
                </a:tc>
                <a:tc>
                  <a:txBody>
                    <a:bodyPr/>
                    <a:lstStyle/>
                    <a:p>
                      <a:r>
                        <a:rPr lang="en-GB" dirty="0"/>
                        <a:t>I am a student with not much money.</a:t>
                      </a:r>
                    </a:p>
                  </a:txBody>
                  <a:tcPr/>
                </a:tc>
                <a:tc>
                  <a:txBody>
                    <a:bodyPr/>
                    <a:lstStyle/>
                    <a:p>
                      <a:r>
                        <a:rPr lang="en-GB" dirty="0"/>
                        <a:t>Price</a:t>
                      </a:r>
                    </a:p>
                  </a:txBody>
                  <a:tcPr/>
                </a:tc>
                <a:extLst>
                  <a:ext uri="{0D108BD9-81ED-4DB2-BD59-A6C34878D82A}">
                    <a16:rowId xmlns:a16="http://schemas.microsoft.com/office/drawing/2014/main" val="10002"/>
                  </a:ext>
                </a:extLst>
              </a:tr>
              <a:tr h="370840">
                <a:tc>
                  <a:txBody>
                    <a:bodyPr/>
                    <a:lstStyle/>
                    <a:p>
                      <a:r>
                        <a:rPr lang="en-GB" dirty="0"/>
                        <a:t>I try to buy organic food.</a:t>
                      </a:r>
                    </a:p>
                  </a:txBody>
                  <a:tcPr/>
                </a:tc>
                <a:tc>
                  <a:txBody>
                    <a:bodyPr/>
                    <a:lstStyle/>
                    <a:p>
                      <a:r>
                        <a:rPr lang="en-GB" dirty="0"/>
                        <a:t>I believe it’s better for your health.</a:t>
                      </a:r>
                    </a:p>
                  </a:txBody>
                  <a:tcPr/>
                </a:tc>
                <a:tc>
                  <a:txBody>
                    <a:bodyPr/>
                    <a:lstStyle/>
                    <a:p>
                      <a:r>
                        <a:rPr lang="en-GB" dirty="0"/>
                        <a:t>Certification</a:t>
                      </a:r>
                      <a:r>
                        <a:rPr lang="en-GB" baseline="0" dirty="0"/>
                        <a:t> l</a:t>
                      </a:r>
                      <a:r>
                        <a:rPr lang="en-GB" dirty="0"/>
                        <a:t>abel</a:t>
                      </a:r>
                    </a:p>
                  </a:txBody>
                  <a:tcPr/>
                </a:tc>
                <a:extLst>
                  <a:ext uri="{0D108BD9-81ED-4DB2-BD59-A6C34878D82A}">
                    <a16:rowId xmlns:a16="http://schemas.microsoft.com/office/drawing/2014/main" val="10003"/>
                  </a:ext>
                </a:extLst>
              </a:tr>
            </a:tbl>
          </a:graphicData>
        </a:graphic>
      </p:graphicFrame>
      <p:pic>
        <p:nvPicPr>
          <p:cNvPr id="1026" name="Picture 2" descr="http://orgaiam.com/wp-content/uploads/2013/12/logo-bio-produkt-e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862" y="5765979"/>
            <a:ext cx="2006589" cy="109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5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985980"/>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b="1" dirty="0">
                <a:latin typeface="Calibri" pitchFamily="-105" charset="0"/>
              </a:rPr>
              <a:t>Buying</a:t>
            </a:r>
            <a:r>
              <a:rPr lang="en-GB" dirty="0">
                <a:latin typeface="Calibri" pitchFamily="-105" charset="0"/>
              </a:rPr>
              <a:t>: What decisions were involved in making your purchases? Did you make any compromises or trade-offs?</a:t>
            </a:r>
          </a:p>
          <a:p>
            <a:pPr eaLnBrk="0" hangingPunct="0">
              <a:spcAft>
                <a:spcPts val="1200"/>
              </a:spcAft>
            </a:pPr>
            <a:r>
              <a:rPr lang="en-GB" b="1" dirty="0">
                <a:latin typeface="Calibri" pitchFamily="-105" charset="0"/>
              </a:rPr>
              <a:t>Menu</a:t>
            </a:r>
            <a:r>
              <a:rPr lang="en-GB" dirty="0">
                <a:latin typeface="Calibri" pitchFamily="-105" charset="0"/>
              </a:rPr>
              <a:t>: What did you cook and eat and what decisions were linked to this (preferences, religion, memories, occasion)?</a:t>
            </a:r>
          </a:p>
          <a:p>
            <a:pPr eaLnBrk="0" hangingPunct="0">
              <a:spcAft>
                <a:spcPts val="1200"/>
              </a:spcAft>
            </a:pPr>
            <a:r>
              <a:rPr lang="en-GB" b="1" dirty="0">
                <a:latin typeface="Calibri" pitchFamily="-105" charset="0"/>
              </a:rPr>
              <a:t>Consequences</a:t>
            </a:r>
            <a:r>
              <a:rPr lang="en-GB" dirty="0">
                <a:latin typeface="Calibri" pitchFamily="-105" charset="0"/>
              </a:rPr>
              <a:t>: Consider the sustainability issues of your meals and purchasing in this period. Food chains - human and non-human issues; lifestyle adaptations, tensions. We are not trying to define the ideal sustainable diet but to explore how sustainability affects the ways we eat.</a:t>
            </a:r>
          </a:p>
          <a:p>
            <a:pPr eaLnBrk="0" hangingPunct="0">
              <a:spcAft>
                <a:spcPts val="1200"/>
              </a:spcAft>
            </a:pPr>
            <a:r>
              <a:rPr lang="en-GB" b="1" dirty="0">
                <a:latin typeface="Calibri" pitchFamily="-105" charset="0"/>
              </a:rPr>
              <a:t>Alternatives</a:t>
            </a:r>
            <a:r>
              <a:rPr lang="en-GB" dirty="0">
                <a:latin typeface="Calibri" pitchFamily="-105" charset="0"/>
              </a:rPr>
              <a:t>: What would you like to change if you could? How would you achieve that? What/who needs to act for changes to happen, in your opinion?</a:t>
            </a:r>
          </a:p>
        </p:txBody>
      </p:sp>
      <p:sp>
        <p:nvSpPr>
          <p:cNvPr id="3" name="TextBox 2"/>
          <p:cNvSpPr txBox="1"/>
          <p:nvPr/>
        </p:nvSpPr>
        <p:spPr>
          <a:xfrm>
            <a:off x="1547813" y="549275"/>
            <a:ext cx="5616575" cy="954107"/>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Research exercise – food diary </a:t>
            </a:r>
          </a:p>
          <a:p>
            <a:pPr algn="ctr">
              <a:defRPr/>
            </a:pP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82173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63508" y="260648"/>
            <a:ext cx="7205870" cy="6155531"/>
          </a:xfrm>
          <a:prstGeom prst="rect">
            <a:avLst/>
          </a:prstGeom>
          <a:noFill/>
          <a:ln w="9525">
            <a:noFill/>
            <a:miter lim="800000"/>
            <a:headEnd/>
            <a:tailEnd/>
          </a:ln>
        </p:spPr>
        <p:txBody>
          <a:bodyPr wrap="square">
            <a:prstTxWarp prst="textNoShape">
              <a:avLst/>
            </a:prstTxWarp>
            <a:spAutoFit/>
          </a:bodyPr>
          <a:lstStyle/>
          <a:p>
            <a:pPr eaLnBrk="0" hangingPunct="0">
              <a:spcAft>
                <a:spcPts val="0"/>
              </a:spcAft>
            </a:pPr>
            <a:r>
              <a:rPr lang="en-GB" sz="3600" b="1" dirty="0">
                <a:latin typeface="Calibri" pitchFamily="-105" charset="0"/>
              </a:rPr>
              <a:t>Example of food diary </a:t>
            </a:r>
          </a:p>
          <a:p>
            <a:pPr eaLnBrk="0" hangingPunct="0">
              <a:spcAft>
                <a:spcPts val="0"/>
              </a:spcAft>
            </a:pPr>
            <a:r>
              <a:rPr lang="en-GB" sz="3600" b="1" dirty="0">
                <a:latin typeface="Calibri" pitchFamily="-105" charset="0"/>
              </a:rPr>
              <a:t>record</a:t>
            </a:r>
          </a:p>
          <a:p>
            <a:pPr eaLnBrk="0" hangingPunct="0">
              <a:spcAft>
                <a:spcPts val="1200"/>
              </a:spcAft>
            </a:pPr>
            <a:endParaRPr lang="en-GB" sz="800" dirty="0">
              <a:latin typeface="Calibri" pitchFamily="-105" charset="0"/>
            </a:endParaRPr>
          </a:p>
          <a:p>
            <a:pPr eaLnBrk="0" hangingPunct="0">
              <a:spcAft>
                <a:spcPts val="1200"/>
              </a:spcAft>
            </a:pPr>
            <a:r>
              <a:rPr lang="en-GB" u="sng">
                <a:latin typeface="Calibri" pitchFamily="-105" charset="0"/>
              </a:rPr>
              <a:t>Monday 24</a:t>
            </a:r>
            <a:r>
              <a:rPr lang="en-GB" u="sng" baseline="30000">
                <a:latin typeface="Calibri" pitchFamily="-105" charset="0"/>
              </a:rPr>
              <a:t>th</a:t>
            </a:r>
            <a:r>
              <a:rPr lang="en-GB" u="sng">
                <a:latin typeface="Calibri" pitchFamily="-105" charset="0"/>
              </a:rPr>
              <a:t> April 2023</a:t>
            </a:r>
            <a:endParaRPr lang="en-GB" u="sng" dirty="0">
              <a:latin typeface="Calibri" pitchFamily="-105" charset="0"/>
            </a:endParaRPr>
          </a:p>
          <a:p>
            <a:pPr eaLnBrk="0" hangingPunct="0">
              <a:spcAft>
                <a:spcPts val="1200"/>
              </a:spcAft>
            </a:pPr>
            <a:r>
              <a:rPr lang="en-GB" dirty="0">
                <a:latin typeface="Calibri" pitchFamily="-105" charset="0"/>
              </a:rPr>
              <a:t>Breakfast – Tea, oatmeal porridge with honey.</a:t>
            </a:r>
          </a:p>
          <a:p>
            <a:pPr eaLnBrk="0" hangingPunct="0">
              <a:spcAft>
                <a:spcPts val="1200"/>
              </a:spcAft>
            </a:pPr>
            <a:r>
              <a:rPr lang="en-GB" dirty="0">
                <a:latin typeface="Calibri" pitchFamily="-105" charset="0"/>
              </a:rPr>
              <a:t>Lunch – Vegetarian meal from university canteen: soup, potato salad and cheese sandwich. Chocolate bar.</a:t>
            </a:r>
          </a:p>
          <a:p>
            <a:pPr eaLnBrk="0" hangingPunct="0">
              <a:spcAft>
                <a:spcPts val="1200"/>
              </a:spcAft>
            </a:pPr>
            <a:r>
              <a:rPr lang="en-GB" dirty="0">
                <a:latin typeface="Calibri" pitchFamily="-105" charset="0"/>
              </a:rPr>
              <a:t>Evening meal – Frozen pizza and frozen chips from the supermarket.</a:t>
            </a:r>
          </a:p>
          <a:p>
            <a:pPr eaLnBrk="0" hangingPunct="0">
              <a:spcAft>
                <a:spcPts val="1200"/>
              </a:spcAft>
            </a:pPr>
            <a:r>
              <a:rPr lang="en-GB" dirty="0">
                <a:latin typeface="Calibri" pitchFamily="-105" charset="0"/>
              </a:rPr>
              <a:t>Comments – My aunt’s honey. Always buy fair-trade tea. I’m a vegetarian. Just </a:t>
            </a:r>
            <a:r>
              <a:rPr lang="en-GB" u="sng" dirty="0">
                <a:latin typeface="Calibri" pitchFamily="-105" charset="0"/>
              </a:rPr>
              <a:t>can’t</a:t>
            </a:r>
            <a:r>
              <a:rPr lang="en-GB" dirty="0">
                <a:latin typeface="Calibri" pitchFamily="-105" charset="0"/>
              </a:rPr>
              <a:t> resist chocolate! Quick evening meal, I am meeting friends tonight. Afternoon coffee plus rhubarb cake at new local produce street stall run by people I know. </a:t>
            </a:r>
            <a:r>
              <a:rPr lang="en-GB" i="1" dirty="0">
                <a:latin typeface="Calibri" pitchFamily="-105" charset="0"/>
              </a:rPr>
              <a:t>(for example)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3909"/>
            <a:ext cx="3296180" cy="2122304"/>
          </a:xfrm>
          <a:prstGeom prst="rect">
            <a:avLst/>
          </a:prstGeom>
        </p:spPr>
      </p:pic>
      <p:sp>
        <p:nvSpPr>
          <p:cNvPr id="3" name="TextBox 2"/>
          <p:cNvSpPr txBox="1"/>
          <p:nvPr/>
        </p:nvSpPr>
        <p:spPr>
          <a:xfrm rot="5400000">
            <a:off x="6676273" y="3926831"/>
            <a:ext cx="4104456" cy="523220"/>
          </a:xfrm>
          <a:prstGeom prst="rect">
            <a:avLst/>
          </a:prstGeom>
          <a:noFill/>
        </p:spPr>
        <p:txBody>
          <a:bodyPr wrap="square" rtlCol="0">
            <a:spAutoFit/>
          </a:bodyPr>
          <a:lstStyle/>
          <a:p>
            <a:r>
              <a:rPr lang="en-GB" sz="1400" dirty="0">
                <a:latin typeface="+mn-lt"/>
                <a:hlinkClick r:id="rId4"/>
              </a:rPr>
              <a:t>Pic:   https://www.jordanscereals.co.uk/news/a-short-history-of-porridge</a:t>
            </a:r>
            <a:r>
              <a:rPr lang="en-GB" sz="1400" dirty="0">
                <a:latin typeface="+mn-lt"/>
              </a:rPr>
              <a:t> </a:t>
            </a:r>
          </a:p>
        </p:txBody>
      </p:sp>
    </p:spTree>
    <p:extLst>
      <p:ext uri="{BB962C8B-B14F-4D97-AF65-F5344CB8AC3E}">
        <p14:creationId xmlns:p14="http://schemas.microsoft.com/office/powerpoint/2010/main" val="7791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6336704" cy="584775"/>
          </a:xfrm>
          <a:prstGeom prst="rect">
            <a:avLst/>
          </a:prstGeom>
          <a:noFill/>
        </p:spPr>
        <p:txBody>
          <a:bodyPr wrap="square" rtlCol="0">
            <a:spAutoFit/>
          </a:bodyPr>
          <a:lstStyle/>
          <a:p>
            <a:r>
              <a:rPr lang="en-GB" sz="3200" b="1" dirty="0">
                <a:latin typeface="+mn-lt"/>
              </a:rPr>
              <a:t>Food diary verbal report</a:t>
            </a:r>
            <a:endParaRPr lang="en-US" sz="3200" b="1" dirty="0">
              <a:latin typeface="+mn-lt"/>
            </a:endParaRPr>
          </a:p>
        </p:txBody>
      </p:sp>
      <p:sp>
        <p:nvSpPr>
          <p:cNvPr id="3" name="TextBox 2"/>
          <p:cNvSpPr txBox="1"/>
          <p:nvPr/>
        </p:nvSpPr>
        <p:spPr>
          <a:xfrm>
            <a:off x="755576" y="944828"/>
            <a:ext cx="7848872" cy="5632311"/>
          </a:xfrm>
          <a:prstGeom prst="rect">
            <a:avLst/>
          </a:prstGeom>
          <a:noFill/>
        </p:spPr>
        <p:txBody>
          <a:bodyPr wrap="square" rtlCol="0">
            <a:spAutoFit/>
          </a:bodyPr>
          <a:lstStyle/>
          <a:p>
            <a:pPr algn="just"/>
            <a:r>
              <a:rPr lang="en-GB" sz="2000" dirty="0">
                <a:latin typeface="+mn-lt"/>
              </a:rPr>
              <a:t>This is based on your diary in the form of an oral presentation to the rest of the group. </a:t>
            </a:r>
            <a:r>
              <a:rPr lang="en-GB" sz="2000" u="sng" dirty="0">
                <a:effectLst>
                  <a:outerShdw blurRad="38100" dist="38100" dir="2700000" algn="tl">
                    <a:srgbClr val="000000">
                      <a:alpha val="43137"/>
                    </a:srgbClr>
                  </a:outerShdw>
                </a:effectLst>
                <a:latin typeface="+mn-lt"/>
              </a:rPr>
              <a:t>Need to divide into groups.</a:t>
            </a:r>
          </a:p>
          <a:p>
            <a:pPr algn="just"/>
            <a:endParaRPr lang="en-GB" sz="2000" dirty="0">
              <a:latin typeface="+mn-lt"/>
            </a:endParaRPr>
          </a:p>
          <a:p>
            <a:pPr algn="just"/>
            <a:r>
              <a:rPr lang="en-GB" sz="2000" dirty="0">
                <a:latin typeface="+mn-lt"/>
              </a:rPr>
              <a:t>Can be simply speaking, power-point, phone video, excel sheet… all this is fine. But draw out </a:t>
            </a:r>
            <a:r>
              <a:rPr lang="en-GB" sz="2000" u="sng" dirty="0">
                <a:latin typeface="+mn-lt"/>
              </a:rPr>
              <a:t>critical questions</a:t>
            </a:r>
            <a:r>
              <a:rPr lang="en-GB" sz="2000" dirty="0">
                <a:latin typeface="+mn-lt"/>
              </a:rPr>
              <a:t> or dilemmas which you have encountered or find interesting. For example:</a:t>
            </a:r>
          </a:p>
          <a:p>
            <a:endParaRPr lang="en-GB" sz="2000" dirty="0">
              <a:latin typeface="+mn-lt"/>
            </a:endParaRPr>
          </a:p>
          <a:p>
            <a:pPr marL="342900" indent="-342900" algn="just">
              <a:buFont typeface="Arial" panose="020B0604020202020204" pitchFamily="34" charset="0"/>
              <a:buChar char="•"/>
            </a:pPr>
            <a:r>
              <a:rPr lang="en-GB" sz="2000" dirty="0">
                <a:latin typeface="+mn-lt"/>
              </a:rPr>
              <a:t>Health: do labels influence your choices? How?</a:t>
            </a:r>
          </a:p>
          <a:p>
            <a:pPr marL="342900" indent="-342900" algn="just">
              <a:buFont typeface="Arial" panose="020B0604020202020204" pitchFamily="34" charset="0"/>
              <a:buChar char="•"/>
            </a:pPr>
            <a:r>
              <a:rPr lang="en-GB" sz="2000" dirty="0">
                <a:latin typeface="+mn-lt"/>
              </a:rPr>
              <a:t>Environment: did you throw lots of food away? Packaging?</a:t>
            </a:r>
          </a:p>
          <a:p>
            <a:pPr marL="342900" indent="-342900" algn="just">
              <a:buFont typeface="Arial" panose="020B0604020202020204" pitchFamily="34" charset="0"/>
              <a:buChar char="•"/>
            </a:pPr>
            <a:r>
              <a:rPr lang="en-GB" sz="2000" dirty="0">
                <a:latin typeface="+mn-lt"/>
              </a:rPr>
              <a:t>Ethics: fair-trade is essential; or an apology for neo-liberalism… </a:t>
            </a:r>
          </a:p>
          <a:p>
            <a:pPr marL="342900" indent="-342900" algn="just">
              <a:buFont typeface="Arial" panose="020B0604020202020204" pitchFamily="34" charset="0"/>
              <a:buChar char="•"/>
            </a:pPr>
            <a:r>
              <a:rPr lang="en-GB" sz="2000" dirty="0">
                <a:latin typeface="+mn-lt"/>
              </a:rPr>
              <a:t>Meat: climate disaster; or a way to save cultural landscapes…</a:t>
            </a:r>
          </a:p>
          <a:p>
            <a:pPr marL="342900" indent="-342900" algn="just">
              <a:buFont typeface="Arial" panose="020B0604020202020204" pitchFamily="34" charset="0"/>
              <a:buChar char="•"/>
            </a:pPr>
            <a:r>
              <a:rPr lang="en-GB" sz="2000" dirty="0">
                <a:latin typeface="+mn-lt"/>
              </a:rPr>
              <a:t>Social: no fresh fruit and veg in my neighbourhood; grow my own…</a:t>
            </a:r>
          </a:p>
          <a:p>
            <a:pPr marL="342900" indent="-342900" algn="just">
              <a:buFont typeface="Arial" panose="020B0604020202020204" pitchFamily="34" charset="0"/>
              <a:buChar char="•"/>
            </a:pPr>
            <a:r>
              <a:rPr lang="en-GB" sz="2000" dirty="0">
                <a:latin typeface="+mn-lt"/>
              </a:rPr>
              <a:t>Lifestyle/gender – class of 2016… vegan/protein and changing trends class of 2013 (home), 2018 (cafes)</a:t>
            </a:r>
          </a:p>
          <a:p>
            <a:pPr marL="342900" indent="-342900" algn="just">
              <a:buFont typeface="Arial" panose="020B0604020202020204" pitchFamily="34" charset="0"/>
              <a:buChar char="•"/>
            </a:pPr>
            <a:r>
              <a:rPr lang="en-GB" sz="2000" dirty="0">
                <a:latin typeface="+mn-lt"/>
              </a:rPr>
              <a:t>Economic: does sustainable food cost more?*</a:t>
            </a:r>
          </a:p>
          <a:p>
            <a:pPr marL="342900" indent="-342900" algn="just">
              <a:buFont typeface="Arial" panose="020B0604020202020204" pitchFamily="34" charset="0"/>
              <a:buChar char="•"/>
            </a:pPr>
            <a:r>
              <a:rPr lang="en-GB" sz="2000" dirty="0">
                <a:latin typeface="+mn-lt"/>
              </a:rPr>
              <a:t>Has COVID changed what you would normally do?</a:t>
            </a:r>
          </a:p>
          <a:p>
            <a:pPr algn="just"/>
            <a:endParaRPr lang="en-GB" sz="2000" dirty="0">
              <a:latin typeface="+mn-lt"/>
            </a:endParaRPr>
          </a:p>
          <a:p>
            <a:pPr algn="just"/>
            <a:r>
              <a:rPr lang="en-GB" sz="2000" b="1" dirty="0">
                <a:latin typeface="+mn-lt"/>
              </a:rPr>
              <a:t>Be as honest as possible – this is data collection, not an ethical contest.</a:t>
            </a:r>
            <a:endParaRPr lang="en-US" sz="2000" b="1" dirty="0">
              <a:latin typeface="+mn-lt"/>
            </a:endParaRPr>
          </a:p>
        </p:txBody>
      </p:sp>
    </p:spTree>
    <p:extLst>
      <p:ext uri="{BB962C8B-B14F-4D97-AF65-F5344CB8AC3E}">
        <p14:creationId xmlns:p14="http://schemas.microsoft.com/office/powerpoint/2010/main" val="110301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8" y="1202299"/>
            <a:ext cx="7776864" cy="3293209"/>
          </a:xfrm>
          <a:prstGeom prst="rect">
            <a:avLst/>
          </a:prstGeom>
          <a:noFill/>
          <a:ln w="9525">
            <a:noFill/>
            <a:miter lim="800000"/>
            <a:headEnd/>
            <a:tailEnd/>
          </a:ln>
        </p:spPr>
        <p:txBody>
          <a:bodyPr wrap="square">
            <a:prstTxWarp prst="textNoShape">
              <a:avLst/>
            </a:prstTxWarp>
            <a:spAutoFit/>
          </a:bodyPr>
          <a:lstStyle/>
          <a:p>
            <a:pPr algn="ctr" eaLnBrk="0" hangingPunct="0">
              <a:spcAft>
                <a:spcPts val="1200"/>
              </a:spcAft>
            </a:pPr>
            <a:r>
              <a:rPr lang="en-GB" sz="2000" dirty="0">
                <a:latin typeface="Calibri" pitchFamily="-105" charset="0"/>
              </a:rPr>
              <a:t>Please feel encouraged to interrupt at any time. Demand clarity.</a:t>
            </a:r>
          </a:p>
          <a:p>
            <a:pPr algn="ctr" eaLnBrk="0" hangingPunct="0">
              <a:spcAft>
                <a:spcPts val="1200"/>
              </a:spcAft>
            </a:pPr>
            <a:r>
              <a:rPr lang="en-GB" sz="2000" dirty="0">
                <a:latin typeface="Calibri" pitchFamily="-105" charset="0"/>
              </a:rPr>
              <a:t>Have you got more/alternative/contrasting examples to complement the case studies? Please contribute. I’m working in UK/Europe.</a:t>
            </a:r>
          </a:p>
          <a:p>
            <a:pPr algn="ctr" eaLnBrk="0" hangingPunct="0">
              <a:spcAft>
                <a:spcPts val="1200"/>
              </a:spcAft>
            </a:pPr>
            <a:r>
              <a:rPr lang="en-GB" sz="2000" dirty="0">
                <a:latin typeface="Calibri" pitchFamily="-105" charset="0"/>
              </a:rPr>
              <a:t>Support one another. Be respectful. You have to work together.</a:t>
            </a:r>
          </a:p>
          <a:p>
            <a:pPr algn="ctr" eaLnBrk="0" hangingPunct="0">
              <a:spcAft>
                <a:spcPts val="1200"/>
              </a:spcAft>
            </a:pPr>
            <a:r>
              <a:rPr lang="en-GB" sz="2000" dirty="0">
                <a:latin typeface="Calibri" pitchFamily="-105" charset="0"/>
              </a:rPr>
              <a:t>Think about Friday – you know what to do? </a:t>
            </a:r>
          </a:p>
          <a:p>
            <a:pPr algn="ctr" eaLnBrk="0" hangingPunct="0">
              <a:spcAft>
                <a:spcPts val="1200"/>
              </a:spcAft>
            </a:pPr>
            <a:r>
              <a:rPr lang="en-GB" sz="2000" dirty="0">
                <a:latin typeface="Calibri" pitchFamily="-105" charset="0"/>
              </a:rPr>
              <a:t>If there are problems talk to me after the class (or Nadia).</a:t>
            </a:r>
          </a:p>
          <a:p>
            <a:pPr algn="ctr" eaLnBrk="0" hangingPunct="0">
              <a:spcAft>
                <a:spcPts val="1200"/>
              </a:spcAft>
            </a:pPr>
            <a:r>
              <a:rPr lang="en-GB" sz="2000" dirty="0">
                <a:latin typeface="Calibri" pitchFamily="-105" charset="0"/>
              </a:rPr>
              <a:t>Please attend all sessions!</a:t>
            </a:r>
          </a:p>
          <a:p>
            <a:pPr eaLnBrk="0" hangingPunct="0">
              <a:spcAft>
                <a:spcPts val="1200"/>
              </a:spcAft>
            </a:pPr>
            <a:endParaRPr lang="en-GB" sz="800"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Working together this week</a:t>
            </a:r>
          </a:p>
        </p:txBody>
      </p:sp>
      <p:pic>
        <p:nvPicPr>
          <p:cNvPr id="4" name="Picture 3">
            <a:extLst>
              <a:ext uri="{FF2B5EF4-FFF2-40B4-BE49-F238E27FC236}">
                <a16:creationId xmlns:a16="http://schemas.microsoft.com/office/drawing/2014/main" id="{24263C3F-8808-4D5C-95F5-03F80A439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4495508"/>
            <a:ext cx="4987031" cy="2325241"/>
          </a:xfrm>
          <a:prstGeom prst="rect">
            <a:avLst/>
          </a:prstGeom>
        </p:spPr>
      </p:pic>
    </p:spTree>
    <p:extLst>
      <p:ext uri="{BB962C8B-B14F-4D97-AF65-F5344CB8AC3E}">
        <p14:creationId xmlns:p14="http://schemas.microsoft.com/office/powerpoint/2010/main" val="20806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1"/>
            <a:ext cx="4572000" cy="5386090"/>
          </a:xfrm>
          <a:prstGeom prst="rect">
            <a:avLst/>
          </a:prstGeom>
        </p:spPr>
        <p:txBody>
          <a:bodyPr wrap="square">
            <a:spAutoFit/>
          </a:bodyPr>
          <a:lstStyle/>
          <a:p>
            <a:pPr eaLnBrk="0" hangingPunct="0">
              <a:spcAft>
                <a:spcPts val="0"/>
              </a:spcAft>
            </a:pPr>
            <a:r>
              <a:rPr lang="en-GB" sz="2000" b="1" dirty="0">
                <a:latin typeface="Calibri" pitchFamily="-105" charset="0"/>
              </a:rPr>
              <a:t>University of Gloucestershire</a:t>
            </a:r>
          </a:p>
          <a:p>
            <a:pPr indent="-457200" eaLnBrk="0" hangingPunct="0">
              <a:spcAft>
                <a:spcPts val="0"/>
              </a:spcAft>
              <a:buFont typeface="Wingdings" charset="2"/>
              <a:buChar char="§"/>
            </a:pPr>
            <a:r>
              <a:rPr lang="en-GB" sz="2000" dirty="0">
                <a:latin typeface="Calibri" pitchFamily="-105" charset="0"/>
              </a:rPr>
              <a:t>Small university in SW England</a:t>
            </a:r>
          </a:p>
          <a:p>
            <a:pPr indent="-457200" eaLnBrk="0" hangingPunct="0">
              <a:spcAft>
                <a:spcPts val="0"/>
              </a:spcAft>
              <a:buFont typeface="Wingdings" charset="2"/>
              <a:buChar char="§"/>
            </a:pPr>
            <a:r>
              <a:rPr lang="en-GB" sz="2000" dirty="0">
                <a:latin typeface="Calibri" pitchFamily="-105" charset="0"/>
              </a:rPr>
              <a:t>Originally est. in 1847</a:t>
            </a:r>
          </a:p>
          <a:p>
            <a:pPr indent="-457200" eaLnBrk="0" hangingPunct="0">
              <a:spcAft>
                <a:spcPts val="0"/>
              </a:spcAft>
              <a:buFont typeface="Wingdings" charset="2"/>
              <a:buChar char="§"/>
            </a:pPr>
            <a:r>
              <a:rPr lang="en-GB" sz="2000" dirty="0">
                <a:latin typeface="Calibri" pitchFamily="-105" charset="0"/>
              </a:rPr>
              <a:t>c. 10,000 students + 1,500 PG</a:t>
            </a:r>
          </a:p>
          <a:p>
            <a:pPr lvl="1" indent="-457200" eaLnBrk="0" hangingPunct="0">
              <a:spcAft>
                <a:spcPts val="0"/>
              </a:spcAft>
              <a:buFont typeface="Wingdings" charset="2"/>
              <a:buChar char="§"/>
            </a:pPr>
            <a:r>
              <a:rPr lang="en-GB" sz="2000" dirty="0">
                <a:latin typeface="Calibri" pitchFamily="-105" charset="0"/>
              </a:rPr>
              <a:t>Specialisms: arts, applied and social sciences, sport, business, education</a:t>
            </a:r>
          </a:p>
          <a:p>
            <a:pPr indent="-457200" eaLnBrk="0" hangingPunct="0">
              <a:spcAft>
                <a:spcPts val="0"/>
              </a:spcAft>
              <a:buFont typeface="Wingdings" charset="2"/>
              <a:buChar char="§"/>
            </a:pPr>
            <a:r>
              <a:rPr lang="en-GB" sz="2000" dirty="0">
                <a:latin typeface="Calibri" pitchFamily="-105" charset="0"/>
              </a:rPr>
              <a:t>Four campuses in two adjacent towns</a:t>
            </a:r>
          </a:p>
          <a:p>
            <a:pPr eaLnBrk="0" hangingPunct="0">
              <a:spcAft>
                <a:spcPts val="0"/>
              </a:spcAft>
            </a:pPr>
            <a:endParaRPr lang="en-GB" sz="2000" dirty="0">
              <a:latin typeface="Calibri" pitchFamily="-105" charset="0"/>
            </a:endParaRPr>
          </a:p>
          <a:p>
            <a:pPr eaLnBrk="0" hangingPunct="0">
              <a:spcAft>
                <a:spcPts val="0"/>
              </a:spcAft>
            </a:pPr>
            <a:r>
              <a:rPr lang="en-GB" sz="2000" b="1" dirty="0">
                <a:latin typeface="Calibri" pitchFamily="-105" charset="0"/>
              </a:rPr>
              <a:t>Countryside &amp; Community Research Inst</a:t>
            </a:r>
          </a:p>
          <a:p>
            <a:pPr indent="457200" eaLnBrk="0" hangingPunct="0">
              <a:spcAft>
                <a:spcPts val="0"/>
              </a:spcAft>
              <a:buFont typeface="Wingdings" charset="2"/>
              <a:buChar char="§"/>
            </a:pPr>
            <a:r>
              <a:rPr lang="en-GB" sz="2000" dirty="0">
                <a:latin typeface="Calibri" pitchFamily="-105" charset="0"/>
              </a:rPr>
              <a:t>Since 1986 one of UK’s largest rural research centres. Now more broadly based around social innovation, environment, sustainability and policy.</a:t>
            </a:r>
          </a:p>
          <a:p>
            <a:pPr indent="457200" eaLnBrk="0" hangingPunct="0">
              <a:spcAft>
                <a:spcPts val="0"/>
              </a:spcAft>
              <a:buFont typeface="Wingdings" charset="2"/>
              <a:buChar char="§"/>
            </a:pPr>
            <a:r>
              <a:rPr lang="en-GB" sz="2000" dirty="0">
                <a:latin typeface="Calibri" pitchFamily="-105" charset="0"/>
              </a:rPr>
              <a:t>Masters teaching and PhDs</a:t>
            </a:r>
          </a:p>
          <a:p>
            <a:pPr indent="457200" eaLnBrk="0" hangingPunct="0">
              <a:spcAft>
                <a:spcPts val="0"/>
              </a:spcAft>
              <a:buFont typeface="Wingdings" charset="2"/>
              <a:buChar char="§"/>
            </a:pPr>
            <a:r>
              <a:rPr lang="en-GB" sz="2000" dirty="0">
                <a:latin typeface="Calibri" pitchFamily="-105" charset="0"/>
              </a:rPr>
              <a:t>Research: international partnerships</a:t>
            </a:r>
          </a:p>
          <a:p>
            <a:pPr indent="457200" eaLnBrk="0" hangingPunct="0">
              <a:spcAft>
                <a:spcPts val="0"/>
              </a:spcAft>
              <a:buFont typeface="Wingdings" charset="2"/>
              <a:buChar char="§"/>
            </a:pPr>
            <a:r>
              <a:rPr lang="en-GB" sz="2000" dirty="0">
                <a:latin typeface="Calibri" pitchFamily="-105" charset="0"/>
              </a:rPr>
              <a:t>Transdisciplinary methods</a:t>
            </a:r>
            <a:endParaRPr lang="en-GB" dirty="0">
              <a:latin typeface="Calibri" pitchFamily="-105" charset="0"/>
            </a:endParaRPr>
          </a:p>
          <a:p>
            <a:pPr eaLnBrk="0" hangingPunct="0">
              <a:spcAft>
                <a:spcPts val="1200"/>
              </a:spcAft>
            </a:pPr>
            <a:endParaRPr lang="en-GB" dirty="0">
              <a:latin typeface="Calibri" pitchFamily="-105" charset="0"/>
            </a:endParaRPr>
          </a:p>
        </p:txBody>
      </p:sp>
      <p:pic>
        <p:nvPicPr>
          <p:cNvPr id="4" name="Picture 3" descr="611-fitandcrop-890x502.jpg"/>
          <p:cNvPicPr>
            <a:picLocks noChangeAspect="1"/>
          </p:cNvPicPr>
          <p:nvPr/>
        </p:nvPicPr>
        <p:blipFill>
          <a:blip r:embed="rId3"/>
          <a:stretch>
            <a:fillRect/>
          </a:stretch>
        </p:blipFill>
        <p:spPr>
          <a:xfrm>
            <a:off x="-1" y="0"/>
            <a:ext cx="2026435" cy="1143000"/>
          </a:xfrm>
          <a:prstGeom prst="rect">
            <a:avLst/>
          </a:prstGeom>
        </p:spPr>
      </p:pic>
      <p:pic>
        <p:nvPicPr>
          <p:cNvPr id="5" name="Picture 4" descr="Screen Shot 2015-04-08 at 13.41.46.png"/>
          <p:cNvPicPr>
            <a:picLocks noChangeAspect="1"/>
          </p:cNvPicPr>
          <p:nvPr/>
        </p:nvPicPr>
        <p:blipFill>
          <a:blip r:embed="rId4"/>
          <a:stretch>
            <a:fillRect/>
          </a:stretch>
        </p:blipFill>
        <p:spPr>
          <a:xfrm>
            <a:off x="4572000" y="4724400"/>
            <a:ext cx="4572000" cy="1934019"/>
          </a:xfrm>
          <a:prstGeom prst="rect">
            <a:avLst/>
          </a:prstGeom>
        </p:spPr>
      </p:pic>
      <p:pic>
        <p:nvPicPr>
          <p:cNvPr id="6" name="Picture 5" descr="Screen Shot 2015-04-08 at 13.46.23.png"/>
          <p:cNvPicPr>
            <a:picLocks noChangeAspect="1"/>
          </p:cNvPicPr>
          <p:nvPr/>
        </p:nvPicPr>
        <p:blipFill>
          <a:blip r:embed="rId5"/>
          <a:stretch>
            <a:fillRect/>
          </a:stretch>
        </p:blipFill>
        <p:spPr>
          <a:xfrm>
            <a:off x="4419600" y="152400"/>
            <a:ext cx="2514600" cy="1875437"/>
          </a:xfrm>
          <a:prstGeom prst="rect">
            <a:avLst/>
          </a:prstGeom>
        </p:spPr>
      </p:pic>
      <p:pic>
        <p:nvPicPr>
          <p:cNvPr id="7" name="Picture 6" descr="Screen Shot 2015-04-08 at 13.36.41.png"/>
          <p:cNvPicPr>
            <a:picLocks noChangeAspect="1"/>
          </p:cNvPicPr>
          <p:nvPr/>
        </p:nvPicPr>
        <p:blipFill>
          <a:blip r:embed="rId6"/>
          <a:stretch>
            <a:fillRect/>
          </a:stretch>
        </p:blipFill>
        <p:spPr>
          <a:xfrm>
            <a:off x="5012804" y="2286000"/>
            <a:ext cx="4131196" cy="2142430"/>
          </a:xfrm>
          <a:prstGeom prst="rect">
            <a:avLst/>
          </a:prstGeom>
        </p:spPr>
      </p:pic>
      <p:cxnSp>
        <p:nvCxnSpPr>
          <p:cNvPr id="9" name="Straight Arrow Connector 8"/>
          <p:cNvCxnSpPr/>
          <p:nvPr/>
        </p:nvCxnSpPr>
        <p:spPr>
          <a:xfrm>
            <a:off x="2133600" y="685800"/>
            <a:ext cx="4724400" cy="205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7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351508"/>
            <a:ext cx="6912768" cy="3416320"/>
          </a:xfrm>
          <a:prstGeom prst="rect">
            <a:avLst/>
          </a:prstGeom>
        </p:spPr>
        <p:txBody>
          <a:bodyPr wrap="square">
            <a:spAutoFit/>
          </a:bodyPr>
          <a:lstStyle/>
          <a:p>
            <a:pPr eaLnBrk="0" hangingPunct="0">
              <a:spcAft>
                <a:spcPts val="1200"/>
              </a:spcAft>
            </a:pPr>
            <a:r>
              <a:rPr lang="en-GB" sz="3200" b="1" dirty="0">
                <a:latin typeface="Calibri" pitchFamily="-105" charset="0"/>
              </a:rPr>
              <a:t>Introductions (c. 30 seconds each)</a:t>
            </a:r>
          </a:p>
          <a:p>
            <a:pPr marL="342900" indent="-342900" eaLnBrk="0" hangingPunct="0">
              <a:spcAft>
                <a:spcPts val="1200"/>
              </a:spcAft>
              <a:buFont typeface="Arial" pitchFamily="34" charset="0"/>
              <a:buChar char="•"/>
            </a:pPr>
            <a:r>
              <a:rPr lang="en-GB" dirty="0">
                <a:latin typeface="Calibri" pitchFamily="-105" charset="0"/>
              </a:rPr>
              <a:t>Your name</a:t>
            </a:r>
          </a:p>
          <a:p>
            <a:pPr marL="342900" indent="-342900" eaLnBrk="0" hangingPunct="0">
              <a:spcAft>
                <a:spcPts val="1200"/>
              </a:spcAft>
              <a:buFont typeface="Arial" pitchFamily="34" charset="0"/>
              <a:buChar char="•"/>
            </a:pPr>
            <a:r>
              <a:rPr lang="en-GB" dirty="0">
                <a:latin typeface="Calibri" pitchFamily="-105" charset="0"/>
              </a:rPr>
              <a:t>Where are you from region of CZ, or home country if outside CZ.</a:t>
            </a:r>
          </a:p>
          <a:p>
            <a:pPr marL="342900" indent="-342900" eaLnBrk="0" hangingPunct="0">
              <a:spcAft>
                <a:spcPts val="1200"/>
              </a:spcAft>
              <a:buFont typeface="Arial" pitchFamily="34" charset="0"/>
              <a:buChar char="•"/>
            </a:pPr>
            <a:r>
              <a:rPr lang="en-GB" dirty="0">
                <a:latin typeface="Calibri" pitchFamily="-105" charset="0"/>
              </a:rPr>
              <a:t>Study areas at MUNI – e.g. environmental studies, psychology, journalism, economics etc…</a:t>
            </a:r>
          </a:p>
          <a:p>
            <a:pPr marL="342900" indent="-342900" eaLnBrk="0" hangingPunct="0">
              <a:spcAft>
                <a:spcPts val="1200"/>
              </a:spcAft>
              <a:buFont typeface="Arial" pitchFamily="34" charset="0"/>
              <a:buChar char="•"/>
            </a:pPr>
            <a:r>
              <a:rPr lang="en-GB" dirty="0">
                <a:latin typeface="Calibri" pitchFamily="-105" charset="0"/>
              </a:rPr>
              <a:t>What interests you about this course?</a:t>
            </a:r>
          </a:p>
        </p:txBody>
      </p:sp>
    </p:spTree>
    <p:extLst>
      <p:ext uri="{BB962C8B-B14F-4D97-AF65-F5344CB8AC3E}">
        <p14:creationId xmlns:p14="http://schemas.microsoft.com/office/powerpoint/2010/main" val="148579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79388" y="1412875"/>
            <a:ext cx="8713787" cy="4816703"/>
          </a:xfrm>
          <a:prstGeom prst="rect">
            <a:avLst/>
          </a:prstGeom>
          <a:noFill/>
          <a:ln w="9525">
            <a:noFill/>
            <a:miter lim="800000"/>
            <a:headEnd/>
            <a:tailEnd/>
          </a:ln>
        </p:spPr>
        <p:txBody>
          <a:bodyPr>
            <a:prstTxWarp prst="textNoShape">
              <a:avLst/>
            </a:prstTxWarp>
            <a:spAutoFit/>
          </a:bodyPr>
          <a:lstStyle/>
          <a:p>
            <a:pPr eaLnBrk="0" hangingPunct="0">
              <a:spcAft>
                <a:spcPts val="600"/>
              </a:spcAft>
            </a:pPr>
            <a:r>
              <a:rPr lang="en-GB" dirty="0">
                <a:latin typeface="Calibri" pitchFamily="-105" charset="0"/>
              </a:rPr>
              <a:t>Together we will:</a:t>
            </a:r>
          </a:p>
          <a:p>
            <a:pPr eaLnBrk="0" hangingPunct="0">
              <a:spcAft>
                <a:spcPts val="600"/>
              </a:spcAft>
            </a:pPr>
            <a:endParaRPr lang="en-GB" sz="800" dirty="0">
              <a:latin typeface="Calibri" pitchFamily="-105" charset="0"/>
            </a:endParaRPr>
          </a:p>
          <a:p>
            <a:pPr marL="342900" indent="-342900" eaLnBrk="0" hangingPunct="0">
              <a:spcAft>
                <a:spcPts val="600"/>
              </a:spcAft>
              <a:buFont typeface="Arial" pitchFamily="34" charset="0"/>
              <a:buChar char="•"/>
            </a:pPr>
            <a:r>
              <a:rPr lang="en-GB" dirty="0">
                <a:latin typeface="Calibri" pitchFamily="-105" charset="0"/>
              </a:rPr>
              <a:t>Explore the changing narratives about food over recent decades.</a:t>
            </a:r>
          </a:p>
          <a:p>
            <a:pPr marL="342900" indent="-342900" eaLnBrk="0" hangingPunct="0">
              <a:spcAft>
                <a:spcPts val="600"/>
              </a:spcAft>
              <a:buFont typeface="Arial" pitchFamily="34" charset="0"/>
              <a:buChar char="•"/>
            </a:pPr>
            <a:endParaRPr lang="en-GB" sz="800" dirty="0">
              <a:latin typeface="Calibri" pitchFamily="-105" charset="0"/>
            </a:endParaRPr>
          </a:p>
          <a:p>
            <a:pPr marL="342900" indent="-342900" eaLnBrk="0" hangingPunct="0">
              <a:spcAft>
                <a:spcPts val="600"/>
              </a:spcAft>
              <a:buFont typeface="Arial" pitchFamily="34" charset="0"/>
              <a:buChar char="•"/>
            </a:pPr>
            <a:r>
              <a:rPr lang="en-GB" dirty="0">
                <a:latin typeface="Calibri" pitchFamily="-105" charset="0"/>
              </a:rPr>
              <a:t>Critically consider some public, scientific and policy debates around food supply, production and consumption, including the complexities and inter-connectedness of local and global food.</a:t>
            </a:r>
          </a:p>
          <a:p>
            <a:pPr marL="342900" indent="-342900" eaLnBrk="0" hangingPunct="0">
              <a:spcAft>
                <a:spcPts val="600"/>
              </a:spcAft>
            </a:pPr>
            <a:endParaRPr lang="en-GB" sz="800" dirty="0">
              <a:latin typeface="Calibri" pitchFamily="-105" charset="0"/>
            </a:endParaRPr>
          </a:p>
          <a:p>
            <a:pPr marL="342900" indent="-342900" eaLnBrk="0" hangingPunct="0">
              <a:spcAft>
                <a:spcPts val="600"/>
              </a:spcAft>
              <a:buFont typeface="Arial" pitchFamily="34" charset="0"/>
              <a:buChar char="•"/>
            </a:pPr>
            <a:r>
              <a:rPr lang="en-GB" dirty="0">
                <a:latin typeface="Calibri" pitchFamily="-105" charset="0"/>
              </a:rPr>
              <a:t>Examine local ‘alternative’ and community food provision models.</a:t>
            </a:r>
          </a:p>
          <a:p>
            <a:pPr marL="342900" indent="-342900" eaLnBrk="0" hangingPunct="0">
              <a:buFont typeface="Arial" pitchFamily="34" charset="0"/>
              <a:buChar char="•"/>
            </a:pPr>
            <a:endParaRPr lang="en-GB" sz="800" dirty="0">
              <a:latin typeface="Calibri" pitchFamily="-105" charset="0"/>
            </a:endParaRPr>
          </a:p>
          <a:p>
            <a:pPr marL="342900" indent="-342900" eaLnBrk="0" hangingPunct="0">
              <a:buFont typeface="Arial" pitchFamily="34" charset="0"/>
              <a:buChar char="•"/>
            </a:pPr>
            <a:r>
              <a:rPr lang="en-GB" dirty="0">
                <a:latin typeface="Calibri" pitchFamily="-105" charset="0"/>
              </a:rPr>
              <a:t>Carry out independent group research which aims to help students reflect on and communicate their grasp of issues covered in scientific articles.</a:t>
            </a:r>
          </a:p>
          <a:p>
            <a:pPr marL="342900" indent="-342900" eaLnBrk="0" hangingPunct="0">
              <a:buFont typeface="Arial" pitchFamily="34" charset="0"/>
              <a:buChar char="•"/>
            </a:pPr>
            <a:endParaRPr lang="en-GB"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Overview of the week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38163"/>
            <a:ext cx="5616575" cy="584200"/>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Course progression (1)</a:t>
            </a:r>
          </a:p>
        </p:txBody>
      </p:sp>
      <p:sp>
        <p:nvSpPr>
          <p:cNvPr id="44035" name="TextBox 1"/>
          <p:cNvSpPr txBox="1">
            <a:spLocks noChangeArrowheads="1"/>
          </p:cNvSpPr>
          <p:nvPr/>
        </p:nvSpPr>
        <p:spPr bwMode="auto">
          <a:xfrm>
            <a:off x="533400" y="1447800"/>
            <a:ext cx="8064500" cy="5912516"/>
          </a:xfrm>
          <a:prstGeom prst="rect">
            <a:avLst/>
          </a:prstGeom>
          <a:noFill/>
          <a:ln w="9525">
            <a:noFill/>
            <a:miter lim="800000"/>
            <a:headEnd/>
            <a:tailEnd/>
          </a:ln>
        </p:spPr>
        <p:txBody>
          <a:bodyPr>
            <a:prstTxWarp prst="textNoShape">
              <a:avLst/>
            </a:prstTxWarp>
            <a:spAutoFit/>
          </a:bodyPr>
          <a:lstStyle/>
          <a:p>
            <a:pPr>
              <a:lnSpc>
                <a:spcPct val="150000"/>
              </a:lnSpc>
            </a:pPr>
            <a:r>
              <a:rPr lang="en-GB" b="1" dirty="0">
                <a:latin typeface="Calibri" pitchFamily="-105" charset="0"/>
              </a:rPr>
              <a:t>Session 1: Mon 31</a:t>
            </a:r>
            <a:r>
              <a:rPr lang="en-GB" b="1" baseline="30000" dirty="0">
                <a:latin typeface="Calibri" pitchFamily="-105" charset="0"/>
              </a:rPr>
              <a:t>st</a:t>
            </a:r>
            <a:r>
              <a:rPr lang="en-GB" b="1" dirty="0">
                <a:latin typeface="Calibri" pitchFamily="-105" charset="0"/>
              </a:rPr>
              <a:t> March, 18.00</a:t>
            </a:r>
          </a:p>
          <a:p>
            <a:pPr marL="342900" indent="-342900">
              <a:lnSpc>
                <a:spcPct val="150000"/>
              </a:lnSpc>
              <a:buFont typeface="Arial" panose="020B0604020202020204" pitchFamily="34" charset="0"/>
              <a:buChar char="•"/>
            </a:pPr>
            <a:r>
              <a:rPr lang="en-GB" dirty="0">
                <a:latin typeface="Calibri" pitchFamily="-105" charset="0"/>
              </a:rPr>
              <a:t>Introductions, overview, research exercise.</a:t>
            </a:r>
          </a:p>
          <a:p>
            <a:pPr marL="342900" indent="-342900">
              <a:lnSpc>
                <a:spcPct val="150000"/>
              </a:lnSpc>
              <a:buFont typeface="Arial" panose="020B0604020202020204" pitchFamily="34" charset="0"/>
              <a:buChar char="•"/>
            </a:pPr>
            <a:r>
              <a:rPr lang="en-GB" dirty="0">
                <a:latin typeface="Calibri" pitchFamily="-105" charset="0"/>
              </a:rPr>
              <a:t>Lecture: Changing narratives - debates and concerns about sustainability and food security.</a:t>
            </a:r>
          </a:p>
          <a:p>
            <a:pPr>
              <a:lnSpc>
                <a:spcPct val="150000"/>
              </a:lnSpc>
            </a:pPr>
            <a:endParaRPr lang="en-GB" sz="1000" dirty="0">
              <a:latin typeface="Calibri" pitchFamily="-105" charset="0"/>
            </a:endParaRPr>
          </a:p>
          <a:p>
            <a:pPr>
              <a:lnSpc>
                <a:spcPct val="150000"/>
              </a:lnSpc>
            </a:pPr>
            <a:r>
              <a:rPr lang="en-GB" b="1" dirty="0">
                <a:latin typeface="Calibri" pitchFamily="-105" charset="0"/>
              </a:rPr>
              <a:t>Session 2: Tues 1</a:t>
            </a:r>
            <a:r>
              <a:rPr lang="en-GB" b="1" baseline="30000" dirty="0">
                <a:latin typeface="Calibri" pitchFamily="-105" charset="0"/>
              </a:rPr>
              <a:t>st</a:t>
            </a:r>
            <a:r>
              <a:rPr lang="en-GB" b="1" dirty="0">
                <a:latin typeface="Calibri" pitchFamily="-105" charset="0"/>
              </a:rPr>
              <a:t> April, 14.00</a:t>
            </a:r>
          </a:p>
          <a:p>
            <a:pPr marL="342900" indent="-342900">
              <a:lnSpc>
                <a:spcPct val="150000"/>
              </a:lnSpc>
              <a:buFont typeface="Arial" panose="020B0604020202020204" pitchFamily="34" charset="0"/>
              <a:buChar char="•"/>
            </a:pPr>
            <a:r>
              <a:rPr lang="en-GB" dirty="0">
                <a:latin typeface="Calibri" pitchFamily="-105" charset="0"/>
              </a:rPr>
              <a:t>Urban focus</a:t>
            </a:r>
          </a:p>
          <a:p>
            <a:pPr>
              <a:lnSpc>
                <a:spcPct val="150000"/>
              </a:lnSpc>
            </a:pPr>
            <a:r>
              <a:rPr lang="en-GB" dirty="0">
                <a:latin typeface="Calibri" pitchFamily="-105" charset="0"/>
              </a:rPr>
              <a:t>Cities as spaces of food production / provisioning drawing esp. on two case studies: De Site (Ghent) and Bamberg (Germany)</a:t>
            </a:r>
          </a:p>
          <a:p>
            <a:pPr>
              <a:lnSpc>
                <a:spcPct val="150000"/>
              </a:lnSpc>
            </a:pPr>
            <a:r>
              <a:rPr lang="en-GB" dirty="0">
                <a:latin typeface="Calibri" pitchFamily="-105" charset="0"/>
              </a:rPr>
              <a:t>Class exercise.</a:t>
            </a:r>
          </a:p>
          <a:p>
            <a:pPr>
              <a:lnSpc>
                <a:spcPct val="150000"/>
              </a:lnSpc>
            </a:pPr>
            <a:endParaRPr lang="en-GB" sz="1000" dirty="0">
              <a:latin typeface="Calibri" pitchFamily="-105" charset="0"/>
            </a:endParaRPr>
          </a:p>
          <a:p>
            <a:pPr>
              <a:lnSpc>
                <a:spcPct val="150000"/>
              </a:lnSpc>
            </a:pPr>
            <a:endParaRPr lang="en-GB"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3419872" y="1133475"/>
            <a:ext cx="5616575" cy="1697068"/>
          </a:xfrm>
          <a:prstGeom prst="rect">
            <a:avLst/>
          </a:prstGeom>
          <a:noFill/>
          <a:ln w="9525">
            <a:noFill/>
            <a:miter lim="800000"/>
            <a:headEnd/>
            <a:tailEnd/>
          </a:ln>
        </p:spPr>
        <p:txBody>
          <a:bodyPr wrap="square">
            <a:prstTxWarp prst="textNoShape">
              <a:avLst/>
            </a:prstTxWarp>
            <a:spAutoFit/>
          </a:bodyPr>
          <a:lstStyle/>
          <a:p>
            <a:pPr>
              <a:lnSpc>
                <a:spcPct val="150000"/>
              </a:lnSpc>
            </a:pPr>
            <a:r>
              <a:rPr lang="en-US" b="1" dirty="0">
                <a:latin typeface="+mn-lt"/>
              </a:rPr>
              <a:t>Session 3: Wed 2</a:t>
            </a:r>
            <a:r>
              <a:rPr lang="en-US" b="1" baseline="30000" dirty="0">
                <a:latin typeface="+mn-lt"/>
              </a:rPr>
              <a:t>nd</a:t>
            </a:r>
            <a:r>
              <a:rPr lang="en-US" b="1" dirty="0">
                <a:latin typeface="+mn-lt"/>
              </a:rPr>
              <a:t> April, 8.00 (+/-)</a:t>
            </a:r>
          </a:p>
          <a:p>
            <a:pPr>
              <a:lnSpc>
                <a:spcPct val="150000"/>
              </a:lnSpc>
            </a:pPr>
            <a:r>
              <a:rPr lang="en-US" dirty="0">
                <a:latin typeface="+mn-lt"/>
              </a:rPr>
              <a:t>Field trip to </a:t>
            </a:r>
            <a:r>
              <a:rPr lang="en-US" dirty="0" err="1">
                <a:latin typeface="+mn-lt"/>
              </a:rPr>
              <a:t>Tišnov</a:t>
            </a:r>
            <a:r>
              <a:rPr lang="en-US" dirty="0">
                <a:latin typeface="+mn-lt"/>
              </a:rPr>
              <a:t> – Think: clothing, money for train and lunch (</a:t>
            </a:r>
            <a:r>
              <a:rPr lang="en-US" dirty="0" err="1">
                <a:latin typeface="+mn-lt"/>
              </a:rPr>
              <a:t>ČzKR</a:t>
            </a:r>
            <a:r>
              <a:rPr lang="en-US" dirty="0">
                <a:latin typeface="+mn-lt"/>
              </a:rPr>
              <a:t> 50 in cash)</a:t>
            </a:r>
            <a:r>
              <a:rPr lang="en-US" b="1" dirty="0">
                <a:latin typeface="+mn-lt"/>
              </a:rPr>
              <a:t>.</a:t>
            </a:r>
          </a:p>
        </p:txBody>
      </p:sp>
      <p:sp>
        <p:nvSpPr>
          <p:cNvPr id="3" name="TextBox 2"/>
          <p:cNvSpPr txBox="1"/>
          <p:nvPr/>
        </p:nvSpPr>
        <p:spPr>
          <a:xfrm>
            <a:off x="3059832" y="355112"/>
            <a:ext cx="5616575" cy="584200"/>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Course progression (2)</a:t>
            </a:r>
          </a:p>
        </p:txBody>
      </p:sp>
      <p:pic>
        <p:nvPicPr>
          <p:cNvPr id="2" name="Picture 1">
            <a:extLst>
              <a:ext uri="{FF2B5EF4-FFF2-40B4-BE49-F238E27FC236}">
                <a16:creationId xmlns:a16="http://schemas.microsoft.com/office/drawing/2014/main" id="{C674E7E0-871F-0830-505C-19C144EC80B4}"/>
              </a:ext>
            </a:extLst>
          </p:cNvPr>
          <p:cNvPicPr>
            <a:picLocks noChangeAspect="1"/>
          </p:cNvPicPr>
          <p:nvPr/>
        </p:nvPicPr>
        <p:blipFill>
          <a:blip r:embed="rId3"/>
          <a:stretch>
            <a:fillRect/>
          </a:stretch>
        </p:blipFill>
        <p:spPr>
          <a:xfrm>
            <a:off x="121467" y="489724"/>
            <a:ext cx="3131840" cy="2096089"/>
          </a:xfrm>
          <a:prstGeom prst="rect">
            <a:avLst/>
          </a:prstGeom>
        </p:spPr>
      </p:pic>
      <p:sp>
        <p:nvSpPr>
          <p:cNvPr id="4" name="TextBox 3">
            <a:extLst>
              <a:ext uri="{FF2B5EF4-FFF2-40B4-BE49-F238E27FC236}">
                <a16:creationId xmlns:a16="http://schemas.microsoft.com/office/drawing/2014/main" id="{3B0D056A-6420-3F4F-742D-E947FB293B0F}"/>
              </a:ext>
            </a:extLst>
          </p:cNvPr>
          <p:cNvSpPr txBox="1"/>
          <p:nvPr/>
        </p:nvSpPr>
        <p:spPr>
          <a:xfrm>
            <a:off x="323528" y="3024706"/>
            <a:ext cx="8568952" cy="3354765"/>
          </a:xfrm>
          <a:prstGeom prst="rect">
            <a:avLst/>
          </a:prstGeom>
          <a:noFill/>
        </p:spPr>
        <p:txBody>
          <a:bodyPr wrap="square" rtlCol="0">
            <a:spAutoFit/>
          </a:bodyPr>
          <a:lstStyle/>
          <a:p>
            <a:pPr>
              <a:lnSpc>
                <a:spcPct val="150000"/>
              </a:lnSpc>
            </a:pPr>
            <a:r>
              <a:rPr lang="en-GB" b="1" dirty="0">
                <a:latin typeface="+mn-lt"/>
              </a:rPr>
              <a:t>Session 4: </a:t>
            </a:r>
            <a:r>
              <a:rPr lang="en-GB" b="1" dirty="0" err="1">
                <a:latin typeface="+mn-lt"/>
              </a:rPr>
              <a:t>Thur</a:t>
            </a:r>
            <a:r>
              <a:rPr lang="en-GB" b="1" dirty="0">
                <a:latin typeface="+mn-lt"/>
              </a:rPr>
              <a:t> 3</a:t>
            </a:r>
            <a:r>
              <a:rPr lang="en-GB" b="1" baseline="30000" dirty="0">
                <a:latin typeface="+mn-lt"/>
              </a:rPr>
              <a:t>rd</a:t>
            </a:r>
            <a:r>
              <a:rPr lang="en-GB" b="1" dirty="0">
                <a:latin typeface="+mn-lt"/>
              </a:rPr>
              <a:t> April, 2.00</a:t>
            </a:r>
          </a:p>
          <a:p>
            <a:pPr marL="342900" indent="-342900">
              <a:lnSpc>
                <a:spcPct val="150000"/>
              </a:lnSpc>
              <a:buFont typeface="Arial" panose="020B0604020202020204" pitchFamily="34" charset="0"/>
              <a:buChar char="•"/>
            </a:pPr>
            <a:r>
              <a:rPr lang="en-GB" dirty="0">
                <a:latin typeface="+mn-lt"/>
              </a:rPr>
              <a:t>Rural focus. AFNs revive cultural landscapes to develop solidarity-based models. Helena </a:t>
            </a:r>
            <a:r>
              <a:rPr lang="en-GB" dirty="0" err="1">
                <a:latin typeface="+mn-lt"/>
              </a:rPr>
              <a:t>Továrková</a:t>
            </a:r>
            <a:r>
              <a:rPr lang="en-GB" dirty="0">
                <a:latin typeface="+mn-lt"/>
              </a:rPr>
              <a:t>, Veronica Foundation.</a:t>
            </a:r>
          </a:p>
          <a:p>
            <a:pPr>
              <a:lnSpc>
                <a:spcPct val="150000"/>
              </a:lnSpc>
            </a:pPr>
            <a:endParaRPr lang="en-GB" sz="800" dirty="0">
              <a:latin typeface="+mn-lt"/>
            </a:endParaRPr>
          </a:p>
          <a:p>
            <a:pPr eaLnBrk="0" hangingPunct="0">
              <a:spcAft>
                <a:spcPts val="1200"/>
              </a:spcAft>
            </a:pPr>
            <a:r>
              <a:rPr lang="en-GB" b="1" dirty="0">
                <a:latin typeface="Calibri" pitchFamily="-105" charset="0"/>
              </a:rPr>
              <a:t>Session 5: Friday 4</a:t>
            </a:r>
            <a:r>
              <a:rPr lang="en-GB" b="1" baseline="30000" dirty="0">
                <a:latin typeface="Calibri" pitchFamily="-105" charset="0"/>
              </a:rPr>
              <a:t>th</a:t>
            </a:r>
            <a:r>
              <a:rPr lang="en-GB" b="1" dirty="0">
                <a:latin typeface="Calibri" pitchFamily="-105" charset="0"/>
              </a:rPr>
              <a:t> April, 8.00</a:t>
            </a:r>
          </a:p>
          <a:p>
            <a:pPr marL="342900" indent="-342900" eaLnBrk="0" hangingPunct="0">
              <a:spcAft>
                <a:spcPts val="1200"/>
              </a:spcAft>
              <a:buFont typeface="Arial" panose="020B0604020202020204" pitchFamily="34" charset="0"/>
              <a:buChar char="•"/>
            </a:pPr>
            <a:r>
              <a:rPr lang="en-GB" dirty="0">
                <a:latin typeface="Calibri" pitchFamily="-105" charset="0"/>
              </a:rPr>
              <a:t>Student group presentations.</a:t>
            </a:r>
          </a:p>
          <a:p>
            <a:pPr marL="342900" indent="-342900" eaLnBrk="0" hangingPunct="0">
              <a:spcAft>
                <a:spcPts val="1200"/>
              </a:spcAft>
              <a:buFont typeface="Arial" panose="020B0604020202020204" pitchFamily="34" charset="0"/>
              <a:buChar char="•"/>
            </a:pPr>
            <a:r>
              <a:rPr lang="en-GB" dirty="0">
                <a:latin typeface="Calibri" pitchFamily="-105" charset="0"/>
              </a:rPr>
              <a:t>By 11</a:t>
            </a:r>
            <a:r>
              <a:rPr lang="en-GB" baseline="30000" dirty="0">
                <a:latin typeface="Calibri" pitchFamily="-105" charset="0"/>
              </a:rPr>
              <a:t>th</a:t>
            </a:r>
            <a:r>
              <a:rPr lang="en-GB" dirty="0">
                <a:latin typeface="Calibri" pitchFamily="-105" charset="0"/>
              </a:rPr>
              <a:t> April – 500 words on the presentations to me to mark.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755576" y="730373"/>
            <a:ext cx="7924886" cy="2251065"/>
          </a:xfrm>
          <a:prstGeom prst="rect">
            <a:avLst/>
          </a:prstGeom>
          <a:noFill/>
          <a:ln w="9525">
            <a:noFill/>
            <a:miter lim="800000"/>
            <a:headEnd/>
            <a:tailEnd/>
          </a:ln>
        </p:spPr>
        <p:txBody>
          <a:bodyPr wrap="square">
            <a:prstTxWarp prst="textNoShape">
              <a:avLst/>
            </a:prstTxWarp>
            <a:spAutoFit/>
          </a:bodyPr>
          <a:lstStyle/>
          <a:p>
            <a:pPr marL="342900" indent="-342900">
              <a:lnSpc>
                <a:spcPct val="150000"/>
              </a:lnSpc>
              <a:buFont typeface="Arial" panose="020B0604020202020204" pitchFamily="34" charset="0"/>
              <a:buChar char="•"/>
            </a:pPr>
            <a:r>
              <a:rPr lang="en-GB" b="1" dirty="0">
                <a:latin typeface="+mn-lt"/>
              </a:rPr>
              <a:t>Excursion to </a:t>
            </a:r>
            <a:r>
              <a:rPr lang="en-GB" b="1" dirty="0" err="1">
                <a:latin typeface="+mn-lt"/>
              </a:rPr>
              <a:t>Tišnov</a:t>
            </a:r>
            <a:r>
              <a:rPr lang="en-GB" dirty="0">
                <a:latin typeface="+mn-lt"/>
              </a:rPr>
              <a:t>. Tour of gardens by Tereza </a:t>
            </a:r>
            <a:r>
              <a:rPr lang="en-GB" dirty="0" err="1">
                <a:latin typeface="+mn-lt"/>
              </a:rPr>
              <a:t>Kuhl</a:t>
            </a:r>
            <a:r>
              <a:rPr lang="en-GB" dirty="0" err="1"/>
              <a:t>á</a:t>
            </a:r>
            <a:r>
              <a:rPr lang="en-GB" dirty="0" err="1">
                <a:latin typeface="+mn-lt"/>
              </a:rPr>
              <a:t>nková</a:t>
            </a:r>
            <a:r>
              <a:rPr lang="en-GB" dirty="0">
                <a:latin typeface="+mn-lt"/>
              </a:rPr>
              <a:t> from </a:t>
            </a:r>
            <a:r>
              <a:rPr lang="en-GB" dirty="0" err="1">
                <a:latin typeface="+mn-lt"/>
              </a:rPr>
              <a:t>Hojnost</a:t>
            </a:r>
            <a:r>
              <a:rPr lang="en-GB" dirty="0">
                <a:latin typeface="+mn-lt"/>
              </a:rPr>
              <a:t> + work + lunch.</a:t>
            </a:r>
          </a:p>
          <a:p>
            <a:pPr marL="342900" indent="-342900">
              <a:lnSpc>
                <a:spcPct val="150000"/>
              </a:lnSpc>
              <a:buFont typeface="Arial" panose="020B0604020202020204" pitchFamily="34" charset="0"/>
              <a:buChar char="•"/>
            </a:pPr>
            <a:r>
              <a:rPr lang="en-GB" b="1" dirty="0">
                <a:latin typeface="+mn-lt"/>
              </a:rPr>
              <a:t>Bring sturdy shoes and coat. 20 minutes walk each way.</a:t>
            </a:r>
          </a:p>
          <a:p>
            <a:pPr marL="342900" indent="-342900">
              <a:lnSpc>
                <a:spcPct val="150000"/>
              </a:lnSpc>
              <a:buFont typeface="Arial" panose="020B0604020202020204" pitchFamily="34" charset="0"/>
              <a:buChar char="•"/>
            </a:pPr>
            <a:r>
              <a:rPr lang="en-GB" b="1" dirty="0">
                <a:latin typeface="+mn-lt"/>
              </a:rPr>
              <a:t>The weather forecast is… Train time from Brno </a:t>
            </a:r>
            <a:r>
              <a:rPr lang="en-GB" b="1" dirty="0" err="1">
                <a:latin typeface="+mn-lt"/>
              </a:rPr>
              <a:t>n.l.</a:t>
            </a:r>
            <a:r>
              <a:rPr lang="en-GB" b="1" dirty="0">
                <a:latin typeface="+mn-lt"/>
              </a:rPr>
              <a:t> </a:t>
            </a:r>
            <a:r>
              <a:rPr lang="en-GB" b="1">
                <a:latin typeface="+mn-lt"/>
              </a:rPr>
              <a:t>is 8.51</a:t>
            </a:r>
            <a:endParaRPr lang="en-GB" b="1" dirty="0">
              <a:latin typeface="+mn-lt"/>
            </a:endParaRPr>
          </a:p>
        </p:txBody>
      </p:sp>
      <p:sp>
        <p:nvSpPr>
          <p:cNvPr id="3" name="TextBox 2"/>
          <p:cNvSpPr txBox="1"/>
          <p:nvPr/>
        </p:nvSpPr>
        <p:spPr>
          <a:xfrm>
            <a:off x="1759706" y="146173"/>
            <a:ext cx="5616575" cy="584200"/>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Field trip</a:t>
            </a:r>
          </a:p>
        </p:txBody>
      </p:sp>
      <p:pic>
        <p:nvPicPr>
          <p:cNvPr id="2" name="Picture 1">
            <a:extLst>
              <a:ext uri="{FF2B5EF4-FFF2-40B4-BE49-F238E27FC236}">
                <a16:creationId xmlns:a16="http://schemas.microsoft.com/office/drawing/2014/main" id="{EFDAA7A5-9422-4064-BF4F-26FC30829927}"/>
              </a:ext>
            </a:extLst>
          </p:cNvPr>
          <p:cNvPicPr>
            <a:picLocks noChangeAspect="1"/>
          </p:cNvPicPr>
          <p:nvPr/>
        </p:nvPicPr>
        <p:blipFill>
          <a:blip r:embed="rId3"/>
          <a:stretch>
            <a:fillRect/>
          </a:stretch>
        </p:blipFill>
        <p:spPr>
          <a:xfrm>
            <a:off x="0" y="3340732"/>
            <a:ext cx="9135988" cy="3473579"/>
          </a:xfrm>
          <a:prstGeom prst="rect">
            <a:avLst/>
          </a:prstGeom>
        </p:spPr>
      </p:pic>
    </p:spTree>
    <p:extLst>
      <p:ext uri="{BB962C8B-B14F-4D97-AF65-F5344CB8AC3E}">
        <p14:creationId xmlns:p14="http://schemas.microsoft.com/office/powerpoint/2010/main" val="215656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1323439"/>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sz="2000" i="1" dirty="0">
                <a:latin typeface="Calibri" pitchFamily="-105" charset="0"/>
              </a:rPr>
              <a:t>Food diaries – change from previous years; MUNI’s assessment needs.</a:t>
            </a:r>
          </a:p>
          <a:p>
            <a:pPr eaLnBrk="0" hangingPunct="0">
              <a:spcAft>
                <a:spcPts val="1200"/>
              </a:spcAft>
            </a:pPr>
            <a:r>
              <a:rPr lang="en-GB" sz="2000" i="1" dirty="0">
                <a:latin typeface="Calibri" pitchFamily="-105" charset="0"/>
              </a:rPr>
              <a:t>Review of scholarly papers</a:t>
            </a:r>
          </a:p>
          <a:p>
            <a:pPr eaLnBrk="0" hangingPunct="0">
              <a:spcAft>
                <a:spcPts val="1200"/>
              </a:spcAft>
            </a:pPr>
            <a:endParaRPr lang="en-GB" sz="2000" i="1" dirty="0">
              <a:latin typeface="Calibri" pitchFamily="-105" charset="0"/>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Sustainable food – research task</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graphicFrame>
        <p:nvGraphicFramePr>
          <p:cNvPr id="2" name="Table 1">
            <a:extLst>
              <a:ext uri="{FF2B5EF4-FFF2-40B4-BE49-F238E27FC236}">
                <a16:creationId xmlns:a16="http://schemas.microsoft.com/office/drawing/2014/main" id="{BC9BEA58-74B0-9667-DCA1-19C01171BC3F}"/>
              </a:ext>
            </a:extLst>
          </p:cNvPr>
          <p:cNvGraphicFramePr>
            <a:graphicFrameLocks noGrp="1"/>
          </p:cNvGraphicFramePr>
          <p:nvPr>
            <p:extLst>
              <p:ext uri="{D42A27DB-BD31-4B8C-83A1-F6EECF244321}">
                <p14:modId xmlns:p14="http://schemas.microsoft.com/office/powerpoint/2010/main" val="2892311927"/>
              </p:ext>
            </p:extLst>
          </p:nvPr>
        </p:nvGraphicFramePr>
        <p:xfrm>
          <a:off x="251520" y="2838232"/>
          <a:ext cx="8784976" cy="3571240"/>
        </p:xfrm>
        <a:graphic>
          <a:graphicData uri="http://schemas.openxmlformats.org/drawingml/2006/table">
            <a:tbl>
              <a:tblPr firstRow="1" bandRow="1">
                <a:tableStyleId>{5C22544A-7EE6-4342-B048-85BDC9FD1C3A}</a:tableStyleId>
              </a:tblPr>
              <a:tblGrid>
                <a:gridCol w="1994426">
                  <a:extLst>
                    <a:ext uri="{9D8B030D-6E8A-4147-A177-3AD203B41FA5}">
                      <a16:colId xmlns:a16="http://schemas.microsoft.com/office/drawing/2014/main" val="4095789154"/>
                    </a:ext>
                  </a:extLst>
                </a:gridCol>
                <a:gridCol w="4414286">
                  <a:extLst>
                    <a:ext uri="{9D8B030D-6E8A-4147-A177-3AD203B41FA5}">
                      <a16:colId xmlns:a16="http://schemas.microsoft.com/office/drawing/2014/main" val="841291902"/>
                    </a:ext>
                  </a:extLst>
                </a:gridCol>
                <a:gridCol w="2376264">
                  <a:extLst>
                    <a:ext uri="{9D8B030D-6E8A-4147-A177-3AD203B41FA5}">
                      <a16:colId xmlns:a16="http://schemas.microsoft.com/office/drawing/2014/main" val="1872328244"/>
                    </a:ext>
                  </a:extLst>
                </a:gridCol>
              </a:tblGrid>
              <a:tr h="370840">
                <a:tc>
                  <a:txBody>
                    <a:bodyPr/>
                    <a:lstStyle/>
                    <a:p>
                      <a:r>
                        <a:rPr lang="en-GB" dirty="0"/>
                        <a:t>Authors</a:t>
                      </a:r>
                    </a:p>
                  </a:txBody>
                  <a:tcPr/>
                </a:tc>
                <a:tc>
                  <a:txBody>
                    <a:bodyPr/>
                    <a:lstStyle/>
                    <a:p>
                      <a:r>
                        <a:rPr lang="en-GB" dirty="0"/>
                        <a:t>Subject</a:t>
                      </a:r>
                    </a:p>
                  </a:txBody>
                  <a:tcPr/>
                </a:tc>
                <a:tc>
                  <a:txBody>
                    <a:bodyPr/>
                    <a:lstStyle/>
                    <a:p>
                      <a:r>
                        <a:rPr lang="en-GB" dirty="0"/>
                        <a:t>Journal</a:t>
                      </a:r>
                    </a:p>
                  </a:txBody>
                  <a:tcPr/>
                </a:tc>
                <a:extLst>
                  <a:ext uri="{0D108BD9-81ED-4DB2-BD59-A6C34878D82A}">
                    <a16:rowId xmlns:a16="http://schemas.microsoft.com/office/drawing/2014/main" val="2614810236"/>
                  </a:ext>
                </a:extLst>
              </a:tr>
              <a:tr h="370840">
                <a:tc>
                  <a:txBody>
                    <a:bodyPr/>
                    <a:lstStyle/>
                    <a:p>
                      <a:r>
                        <a:rPr lang="en-GB" dirty="0"/>
                        <a:t>Brunori et al. 2016</a:t>
                      </a:r>
                    </a:p>
                  </a:txBody>
                  <a:tcPr/>
                </a:tc>
                <a:tc>
                  <a:txBody>
                    <a:bodyPr/>
                    <a:lstStyle/>
                    <a:p>
                      <a:r>
                        <a:rPr lang="en-GB" dirty="0"/>
                        <a:t>Comparing the sustainability performance of local and global food chains for certain foods.</a:t>
                      </a:r>
                    </a:p>
                  </a:txBody>
                  <a:tcPr/>
                </a:tc>
                <a:tc>
                  <a:txBody>
                    <a:bodyPr/>
                    <a:lstStyle/>
                    <a:p>
                      <a:r>
                        <a:rPr lang="en-GB" dirty="0"/>
                        <a:t>Sustainability</a:t>
                      </a:r>
                    </a:p>
                  </a:txBody>
                  <a:tcPr/>
                </a:tc>
                <a:extLst>
                  <a:ext uri="{0D108BD9-81ED-4DB2-BD59-A6C34878D82A}">
                    <a16:rowId xmlns:a16="http://schemas.microsoft.com/office/drawing/2014/main" val="2258231719"/>
                  </a:ext>
                </a:extLst>
              </a:tr>
              <a:tr h="370840">
                <a:tc>
                  <a:txBody>
                    <a:bodyPr/>
                    <a:lstStyle/>
                    <a:p>
                      <a:r>
                        <a:rPr lang="en-GB" dirty="0"/>
                        <a:t>Lang and Barling 2014</a:t>
                      </a:r>
                    </a:p>
                  </a:txBody>
                  <a:tcPr/>
                </a:tc>
                <a:tc>
                  <a:txBody>
                    <a:bodyPr/>
                    <a:lstStyle/>
                    <a:p>
                      <a:r>
                        <a:rPr lang="en-GB" dirty="0"/>
                        <a:t>The case for a sustainable diet: debates and challenges.</a:t>
                      </a:r>
                    </a:p>
                  </a:txBody>
                  <a:tcPr/>
                </a:tc>
                <a:tc>
                  <a:txBody>
                    <a:bodyPr/>
                    <a:lstStyle/>
                    <a:p>
                      <a:r>
                        <a:rPr lang="en-GB" dirty="0"/>
                        <a:t>Development</a:t>
                      </a:r>
                    </a:p>
                  </a:txBody>
                  <a:tcPr/>
                </a:tc>
                <a:extLst>
                  <a:ext uri="{0D108BD9-81ED-4DB2-BD59-A6C34878D82A}">
                    <a16:rowId xmlns:a16="http://schemas.microsoft.com/office/drawing/2014/main" val="3512846545"/>
                  </a:ext>
                </a:extLst>
              </a:tr>
              <a:tr h="370840">
                <a:tc>
                  <a:txBody>
                    <a:bodyPr/>
                    <a:lstStyle/>
                    <a:p>
                      <a:r>
                        <a:rPr lang="en-GB" dirty="0" err="1"/>
                        <a:t>Svobodová</a:t>
                      </a:r>
                      <a:r>
                        <a:rPr lang="en-GB" dirty="0"/>
                        <a:t> et al. 2021</a:t>
                      </a:r>
                    </a:p>
                  </a:txBody>
                  <a:tcPr/>
                </a:tc>
                <a:tc>
                  <a:txBody>
                    <a:bodyPr/>
                    <a:lstStyle/>
                    <a:p>
                      <a:r>
                        <a:rPr lang="en-GB" dirty="0"/>
                        <a:t>Food self-provisioning in S. Moravia compares rural &amp; peri-urban residents.</a:t>
                      </a:r>
                    </a:p>
                  </a:txBody>
                  <a:tcPr/>
                </a:tc>
                <a:tc>
                  <a:txBody>
                    <a:bodyPr/>
                    <a:lstStyle/>
                    <a:p>
                      <a:r>
                        <a:rPr lang="en-GB" dirty="0"/>
                        <a:t>European Countryside</a:t>
                      </a:r>
                    </a:p>
                  </a:txBody>
                  <a:tcPr/>
                </a:tc>
                <a:extLst>
                  <a:ext uri="{0D108BD9-81ED-4DB2-BD59-A6C34878D82A}">
                    <a16:rowId xmlns:a16="http://schemas.microsoft.com/office/drawing/2014/main" val="2005031246"/>
                  </a:ext>
                </a:extLst>
              </a:tr>
              <a:tr h="370840">
                <a:tc>
                  <a:txBody>
                    <a:bodyPr/>
                    <a:lstStyle/>
                    <a:p>
                      <a:r>
                        <a:rPr lang="en-GB" dirty="0"/>
                        <a:t>Diekman et al. 2020</a:t>
                      </a:r>
                    </a:p>
                  </a:txBody>
                  <a:tcPr/>
                </a:tc>
                <a:tc>
                  <a:txBody>
                    <a:bodyPr/>
                    <a:lstStyle/>
                    <a:p>
                      <a:r>
                        <a:rPr lang="en-GB" dirty="0"/>
                        <a:t>Social benefits of urban food systems</a:t>
                      </a:r>
                    </a:p>
                  </a:txBody>
                  <a:tcPr/>
                </a:tc>
                <a:tc>
                  <a:txBody>
                    <a:bodyPr/>
                    <a:lstStyle/>
                    <a:p>
                      <a:r>
                        <a:rPr lang="en-GB" dirty="0"/>
                        <a:t>Frontiers in Sustainable Food Systems</a:t>
                      </a:r>
                    </a:p>
                  </a:txBody>
                  <a:tcPr/>
                </a:tc>
                <a:extLst>
                  <a:ext uri="{0D108BD9-81ED-4DB2-BD59-A6C34878D82A}">
                    <a16:rowId xmlns:a16="http://schemas.microsoft.com/office/drawing/2014/main" val="1834189161"/>
                  </a:ext>
                </a:extLst>
              </a:tr>
              <a:tr h="370840">
                <a:tc>
                  <a:txBody>
                    <a:bodyPr/>
                    <a:lstStyle/>
                    <a:p>
                      <a:r>
                        <a:rPr lang="en-GB" dirty="0"/>
                        <a:t>Keech et al. 2025</a:t>
                      </a:r>
                    </a:p>
                  </a:txBody>
                  <a:tcPr/>
                </a:tc>
                <a:tc>
                  <a:txBody>
                    <a:bodyPr/>
                    <a:lstStyle/>
                    <a:p>
                      <a:r>
                        <a:rPr lang="en-GB" dirty="0"/>
                        <a:t>Localising school food supply with digital technology</a:t>
                      </a:r>
                    </a:p>
                  </a:txBody>
                  <a:tcPr/>
                </a:tc>
                <a:tc>
                  <a:txBody>
                    <a:bodyPr/>
                    <a:lstStyle/>
                    <a:p>
                      <a:r>
                        <a:rPr lang="en-GB" dirty="0"/>
                        <a:t>Food and Food Ways</a:t>
                      </a:r>
                    </a:p>
                  </a:txBody>
                  <a:tcPr/>
                </a:tc>
                <a:extLst>
                  <a:ext uri="{0D108BD9-81ED-4DB2-BD59-A6C34878D82A}">
                    <a16:rowId xmlns:a16="http://schemas.microsoft.com/office/drawing/2014/main" val="3943870216"/>
                  </a:ext>
                </a:extLst>
              </a:tr>
            </a:tbl>
          </a:graphicData>
        </a:graphic>
      </p:graphicFrame>
    </p:spTree>
    <p:extLst>
      <p:ext uri="{BB962C8B-B14F-4D97-AF65-F5344CB8AC3E}">
        <p14:creationId xmlns:p14="http://schemas.microsoft.com/office/powerpoint/2010/main" val="208053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D85E2-F0DE-BC2D-DF50-886AF4C9C1C2}"/>
            </a:ext>
          </a:extLst>
        </p:cNvPr>
        <p:cNvGrpSpPr/>
        <p:nvPr/>
      </p:nvGrpSpPr>
      <p:grpSpPr>
        <a:xfrm>
          <a:off x="0" y="0"/>
          <a:ext cx="0" cy="0"/>
          <a:chOff x="0" y="0"/>
          <a:chExt cx="0" cy="0"/>
        </a:xfrm>
      </p:grpSpPr>
      <p:sp>
        <p:nvSpPr>
          <p:cNvPr id="46082" name="TextBox 1">
            <a:extLst>
              <a:ext uri="{FF2B5EF4-FFF2-40B4-BE49-F238E27FC236}">
                <a16:creationId xmlns:a16="http://schemas.microsoft.com/office/drawing/2014/main" id="{2426DBD6-D5C7-89E0-32F2-6FAA8AAB8DAE}"/>
              </a:ext>
            </a:extLst>
          </p:cNvPr>
          <p:cNvSpPr txBox="1">
            <a:spLocks noChangeArrowheads="1"/>
          </p:cNvSpPr>
          <p:nvPr/>
        </p:nvSpPr>
        <p:spPr bwMode="auto">
          <a:xfrm>
            <a:off x="683568" y="1340768"/>
            <a:ext cx="7776864" cy="5909310"/>
          </a:xfrm>
          <a:prstGeom prst="rect">
            <a:avLst/>
          </a:prstGeom>
          <a:noFill/>
          <a:ln w="9525">
            <a:noFill/>
            <a:miter lim="800000"/>
            <a:headEnd/>
            <a:tailEnd/>
          </a:ln>
        </p:spPr>
        <p:txBody>
          <a:bodyPr wrap="square">
            <a:prstTxWarp prst="textNoShape">
              <a:avLst/>
            </a:prstTxWarp>
            <a:spAutoFit/>
          </a:bodyPr>
          <a:lstStyle/>
          <a:p>
            <a:pPr marL="457200" indent="-457200" eaLnBrk="0" hangingPunct="0">
              <a:spcAft>
                <a:spcPts val="1200"/>
              </a:spcAft>
              <a:buFont typeface="+mj-lt"/>
              <a:buAutoNum type="arabicPeriod"/>
            </a:pPr>
            <a:r>
              <a:rPr lang="en-GB" sz="2200" dirty="0">
                <a:latin typeface="Calibri" pitchFamily="-105" charset="0"/>
              </a:rPr>
              <a:t>Read the abstracts (summaries) of all five articles – this will help you consider which one you are most interested in.</a:t>
            </a:r>
          </a:p>
          <a:p>
            <a:pPr marL="457200" indent="-457200" eaLnBrk="0" hangingPunct="0">
              <a:spcAft>
                <a:spcPts val="1200"/>
              </a:spcAft>
              <a:buFont typeface="+mj-lt"/>
              <a:buAutoNum type="arabicPeriod"/>
            </a:pPr>
            <a:r>
              <a:rPr lang="en-GB" sz="2200" dirty="0">
                <a:latin typeface="Calibri" pitchFamily="-105" charset="0"/>
              </a:rPr>
              <a:t>Talk to others – can do it in class, or you can arrange privately – get into groups of 4 (or 5 maximum). Select one article.</a:t>
            </a:r>
          </a:p>
          <a:p>
            <a:pPr marL="457200" indent="-457200" eaLnBrk="0" hangingPunct="0">
              <a:spcAft>
                <a:spcPts val="1200"/>
              </a:spcAft>
              <a:buFont typeface="+mj-lt"/>
              <a:buAutoNum type="arabicPeriod"/>
            </a:pPr>
            <a:r>
              <a:rPr lang="en-GB" sz="2200" dirty="0">
                <a:latin typeface="Calibri" pitchFamily="-105" charset="0"/>
              </a:rPr>
              <a:t>As a group, prepare a presentation about the paper of your choice. What is it about? What debates about sustainable food does it illuminate? What methods are used to do this? What do you think of it? Have you got any critical reflections? Approach it in sections, each person speaks.</a:t>
            </a:r>
          </a:p>
          <a:p>
            <a:pPr marL="457200" indent="-457200" eaLnBrk="0" hangingPunct="0">
              <a:spcAft>
                <a:spcPts val="1200"/>
              </a:spcAft>
              <a:buFont typeface="+mj-lt"/>
              <a:buAutoNum type="arabicPeriod"/>
            </a:pPr>
            <a:r>
              <a:rPr lang="en-GB" sz="2200" dirty="0">
                <a:latin typeface="Calibri" pitchFamily="-105" charset="0"/>
              </a:rPr>
              <a:t>Presentation on Friday 4</a:t>
            </a:r>
            <a:r>
              <a:rPr lang="en-GB" sz="2200" baseline="30000" dirty="0">
                <a:latin typeface="Calibri" pitchFamily="-105" charset="0"/>
              </a:rPr>
              <a:t>th</a:t>
            </a:r>
            <a:r>
              <a:rPr lang="en-GB" sz="2200" dirty="0">
                <a:latin typeface="Calibri" pitchFamily="-105" charset="0"/>
              </a:rPr>
              <a:t> in class (</a:t>
            </a:r>
            <a:r>
              <a:rPr lang="en-GB" sz="2200" dirty="0" err="1">
                <a:latin typeface="Calibri" pitchFamily="-105" charset="0"/>
              </a:rPr>
              <a:t>powerpoint</a:t>
            </a:r>
            <a:r>
              <a:rPr lang="en-GB" sz="2200" dirty="0">
                <a:latin typeface="Calibri" pitchFamily="-105" charset="0"/>
              </a:rPr>
              <a:t>, poster?)</a:t>
            </a:r>
          </a:p>
          <a:p>
            <a:pPr marL="457200" indent="-457200" eaLnBrk="0" hangingPunct="0">
              <a:spcAft>
                <a:spcPts val="1200"/>
              </a:spcAft>
              <a:buFont typeface="+mj-lt"/>
              <a:buAutoNum type="arabicPeriod"/>
            </a:pPr>
            <a:r>
              <a:rPr lang="en-GB" sz="2200" dirty="0">
                <a:latin typeface="Calibri" pitchFamily="-105" charset="0"/>
              </a:rPr>
              <a:t>By 11</a:t>
            </a:r>
            <a:r>
              <a:rPr lang="en-GB" sz="2200" baseline="30000" dirty="0">
                <a:latin typeface="Calibri" pitchFamily="-105" charset="0"/>
              </a:rPr>
              <a:t>th</a:t>
            </a:r>
            <a:r>
              <a:rPr lang="en-GB" sz="2200" dirty="0">
                <a:latin typeface="Calibri" pitchFamily="-105" charset="0"/>
              </a:rPr>
              <a:t> April each group needs to have converted the presentation into a short word text (500) words. Four sections: intro, method/literature, results, critical reflections or areas of future research.</a:t>
            </a:r>
          </a:p>
          <a:p>
            <a:pPr eaLnBrk="0" hangingPunct="0">
              <a:spcAft>
                <a:spcPts val="1200"/>
              </a:spcAft>
            </a:pPr>
            <a:endParaRPr lang="en-GB" sz="2000" dirty="0">
              <a:latin typeface="Calibri" pitchFamily="-105" charset="0"/>
            </a:endParaRPr>
          </a:p>
        </p:txBody>
      </p:sp>
      <p:sp>
        <p:nvSpPr>
          <p:cNvPr id="3" name="TextBox 2">
            <a:extLst>
              <a:ext uri="{FF2B5EF4-FFF2-40B4-BE49-F238E27FC236}">
                <a16:creationId xmlns:a16="http://schemas.microsoft.com/office/drawing/2014/main" id="{5606A593-E4C5-8455-8788-4311192A0A85}"/>
              </a:ext>
            </a:extLst>
          </p:cNvPr>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Instructions</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179086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E36542A2C75F4EBDA32FC4C22F206B" ma:contentTypeVersion="13" ma:contentTypeDescription="Create a new document." ma:contentTypeScope="" ma:versionID="31399e781c7235c414a097e2a0dab215">
  <xsd:schema xmlns:xsd="http://www.w3.org/2001/XMLSchema" xmlns:xs="http://www.w3.org/2001/XMLSchema" xmlns:p="http://schemas.microsoft.com/office/2006/metadata/properties" xmlns:ns3="856d00b7-ac55-4f66-bd26-37c6fc67823b" xmlns:ns4="2fa4757f-0a96-4695-9d74-52ed6392fefb" targetNamespace="http://schemas.microsoft.com/office/2006/metadata/properties" ma:root="true" ma:fieldsID="912a7019c96545c526d236559a6cd3d6" ns3:_="" ns4:_="">
    <xsd:import namespace="856d00b7-ac55-4f66-bd26-37c6fc67823b"/>
    <xsd:import namespace="2fa4757f-0a96-4695-9d74-52ed6392fe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6d00b7-ac55-4f66-bd26-37c6fc6782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a4757f-0a96-4695-9d74-52ed6392fef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B62D7F-D058-44BF-94DF-01A9C7B7F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6d00b7-ac55-4f66-bd26-37c6fc67823b"/>
    <ds:schemaRef ds:uri="2fa4757f-0a96-4695-9d74-52ed6392fe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7F9C99-DDDA-42F7-AEC6-98D623CE420E}">
  <ds:schemaRefs>
    <ds:schemaRef ds:uri="856d00b7-ac55-4f66-bd26-37c6fc67823b"/>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www.w3.org/XML/1998/namespace"/>
    <ds:schemaRef ds:uri="2fa4757f-0a96-4695-9d74-52ed6392fefb"/>
    <ds:schemaRef ds:uri="http://purl.org/dc/dcmitype/"/>
    <ds:schemaRef ds:uri="http://purl.org/dc/elements/1.1/"/>
  </ds:schemaRefs>
</ds:datastoreItem>
</file>

<file path=customXml/itemProps3.xml><?xml version="1.0" encoding="utf-8"?>
<ds:datastoreItem xmlns:ds="http://schemas.openxmlformats.org/officeDocument/2006/customXml" ds:itemID="{C263E95E-5B46-4E92-BF59-7E30D9680D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9692</TotalTime>
  <Words>1931</Words>
  <Application>Microsoft Office PowerPoint</Application>
  <PresentationFormat>On-screen Show (4:3)</PresentationFormat>
  <Paragraphs>174</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Times New Roman</vt:lpstr>
      <vt:lpstr>Wingdings</vt:lpstr>
      <vt:lpstr>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CCRI</dc:creator>
  <cp:lastModifiedBy>KEECH, Daniel</cp:lastModifiedBy>
  <cp:revision>556</cp:revision>
  <cp:lastPrinted>2022-03-22T11:27:09Z</cp:lastPrinted>
  <dcterms:created xsi:type="dcterms:W3CDTF">2015-04-08T15:03:24Z</dcterms:created>
  <dcterms:modified xsi:type="dcterms:W3CDTF">2025-03-31T14:11:39Z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0x010100D3E36542A2C75F4EBDA32FC4C22F206B</vt:lpwstr>
  </property>
</Properties>
</file>