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76" r:id="rId3"/>
    <p:sldMasterId id="2147483688" r:id="rId4"/>
  </p:sldMasterIdLst>
  <p:notesMasterIdLst>
    <p:notesMasterId r:id="rId34"/>
  </p:notesMasterIdLst>
  <p:sldIdLst>
    <p:sldId id="256" r:id="rId5"/>
    <p:sldId id="278" r:id="rId6"/>
    <p:sldId id="279" r:id="rId7"/>
    <p:sldId id="283" r:id="rId8"/>
    <p:sldId id="295" r:id="rId9"/>
    <p:sldId id="306" r:id="rId10"/>
    <p:sldId id="297" r:id="rId11"/>
    <p:sldId id="284" r:id="rId12"/>
    <p:sldId id="285" r:id="rId13"/>
    <p:sldId id="282" r:id="rId14"/>
    <p:sldId id="296" r:id="rId15"/>
    <p:sldId id="287" r:id="rId16"/>
    <p:sldId id="299" r:id="rId17"/>
    <p:sldId id="300" r:id="rId18"/>
    <p:sldId id="298" r:id="rId19"/>
    <p:sldId id="309" r:id="rId20"/>
    <p:sldId id="289" r:id="rId21"/>
    <p:sldId id="294" r:id="rId22"/>
    <p:sldId id="310" r:id="rId23"/>
    <p:sldId id="311" r:id="rId24"/>
    <p:sldId id="312" r:id="rId25"/>
    <p:sldId id="302" r:id="rId26"/>
    <p:sldId id="304" r:id="rId27"/>
    <p:sldId id="305" r:id="rId28"/>
    <p:sldId id="277" r:id="rId29"/>
    <p:sldId id="266" r:id="rId30"/>
    <p:sldId id="274" r:id="rId31"/>
    <p:sldId id="275" r:id="rId32"/>
    <p:sldId id="26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CC3300"/>
    <a:srgbClr val="800080"/>
    <a:srgbClr val="E06B0A"/>
    <a:srgbClr val="984807"/>
    <a:srgbClr val="983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14" autoAdjust="0"/>
  </p:normalViewPr>
  <p:slideViewPr>
    <p:cSldViewPr>
      <p:cViewPr varScale="1">
        <p:scale>
          <a:sx n="33" d="100"/>
          <a:sy n="33" d="100"/>
        </p:scale>
        <p:origin x="972"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6AA5899C-820D-4C95-AC70-331AEEEE3FA8}">
      <dgm:prSet phldrT="[Tekst]" custT="1"/>
      <dgm:spPr/>
      <dgm:t>
        <a:bodyPr/>
        <a:lstStyle/>
        <a:p>
          <a:r>
            <a:rPr lang="en-GB" sz="1800" b="1" i="1" dirty="0"/>
            <a:t>Commission Communication</a:t>
          </a:r>
          <a:endParaRPr lang="nl-NL" sz="1800"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custT="1"/>
      <dgm:spPr/>
      <dgm:t>
        <a:bodyPr/>
        <a:lstStyle/>
        <a:p>
          <a:r>
            <a:rPr lang="nl-NL" sz="1800" dirty="0"/>
            <a:t>2004</a:t>
          </a:r>
          <a:endParaRPr lang="nl-NL" sz="2500" dirty="0"/>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9E8FF737-952B-4B0D-8B17-98357AEA5E0C}">
      <dgm:prSet phldrT="[Tekst]"/>
      <dgm:spPr/>
      <dgm:t>
        <a:bodyPr/>
        <a:lstStyle/>
        <a:p>
          <a:r>
            <a:rPr lang="nl-NL" b="1" i="1" dirty="0"/>
            <a:t>EU Schengen </a:t>
          </a:r>
          <a:r>
            <a:rPr lang="nl-NL" b="1" i="1" dirty="0" err="1"/>
            <a:t>Catalogue</a:t>
          </a:r>
          <a:endParaRPr lang="nl-NL" b="1" i="1" dirty="0"/>
        </a:p>
      </dgm:t>
    </dgm:pt>
    <dgm:pt modelId="{75367D93-7FC8-48A4-B4B1-828CA825C8B3}" type="parTrans" cxnId="{1A9E9B42-0C60-472E-B4A4-A3577CE24C9E}">
      <dgm:prSet/>
      <dgm:spPr/>
      <dgm:t>
        <a:bodyPr/>
        <a:lstStyle/>
        <a:p>
          <a:endParaRPr lang="en-GB"/>
        </a:p>
      </dgm:t>
    </dgm:pt>
    <dgm:pt modelId="{E39FC3C8-07E8-4F4E-A101-EB625822F1E8}" type="sibTrans" cxnId="{1A9E9B42-0C60-472E-B4A4-A3577CE24C9E}">
      <dgm:prSet/>
      <dgm:spPr/>
      <dgm:t>
        <a:bodyPr/>
        <a:lstStyle/>
        <a:p>
          <a:endParaRPr lang="en-GB"/>
        </a:p>
      </dgm:t>
    </dgm:pt>
    <dgm:pt modelId="{CFABCBA5-2B67-4C6D-83DC-65F7212B3AB9}">
      <dgm:prSet phldrT="[Tekst]"/>
      <dgm:spPr/>
      <dgm:t>
        <a:bodyPr/>
        <a:lstStyle/>
        <a:p>
          <a:r>
            <a:rPr lang="nl-NL" dirty="0"/>
            <a:t>2002</a:t>
          </a:r>
        </a:p>
      </dgm:t>
    </dgm:pt>
    <dgm:pt modelId="{98EB0A1D-AE2C-4FB3-A3A1-7F46A7D66B88}" type="parTrans" cxnId="{B4E1B8CD-4CBA-47BF-9B1D-CCC45E66D13F}">
      <dgm:prSet/>
      <dgm:spPr/>
      <dgm:t>
        <a:bodyPr/>
        <a:lstStyle/>
        <a:p>
          <a:endParaRPr lang="en-GB"/>
        </a:p>
      </dgm:t>
    </dgm:pt>
    <dgm:pt modelId="{5572573E-55EA-4056-8C0A-9254C2DC8079}" type="sibTrans" cxnId="{B4E1B8CD-4CBA-47BF-9B1D-CCC45E66D13F}">
      <dgm:prSet/>
      <dgm:spPr/>
      <dgm:t>
        <a:bodyPr/>
        <a:lstStyle/>
        <a:p>
          <a:endParaRPr lang="en-GB"/>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ScaleX="117647" custLinFactNeighborX="-1041"/>
      <dgm:spPr/>
    </dgm:pt>
    <dgm:pt modelId="{A72B1ADC-5B95-4967-9543-128AB0951E9F}" type="pres">
      <dgm:prSet presAssocID="{A6446DB6-F396-442E-9F0B-B670A3C34412}" presName="linearProcess" presStyleCnt="0"/>
      <dgm:spPr/>
    </dgm:pt>
    <dgm:pt modelId="{152B8A83-4855-4078-A71A-6B3FF177CBAB}" type="pres">
      <dgm:prSet presAssocID="{6AA5899C-820D-4C95-AC70-331AEEEE3FA8}" presName="textNode" presStyleLbl="node1" presStyleIdx="0" presStyleCnt="4" custScaleX="71018" custScaleY="99736" custLinFactX="138665" custLinFactNeighborX="200000" custLinFactNeighborY="-3571">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1" presStyleCnt="4" custScaleX="51570" custLinFactX="150105" custLinFactNeighborX="200000" custLinFactNeighborY="-3439">
        <dgm:presLayoutVars>
          <dgm:bulletEnabled val="1"/>
        </dgm:presLayoutVars>
      </dgm:prSet>
      <dgm:spPr>
        <a:prstGeom prst="ellipse">
          <a:avLst/>
        </a:prstGeom>
      </dgm:spPr>
    </dgm:pt>
    <dgm:pt modelId="{99569AF1-3FED-4DE9-BE08-36368A290E55}" type="pres">
      <dgm:prSet presAssocID="{15D8988A-E27B-49AA-A7B6-A7136060C481}" presName="sibTrans" presStyleCnt="0"/>
      <dgm:spPr/>
    </dgm:pt>
    <dgm:pt modelId="{0229B55A-BFFB-4B71-9452-68675497EFE5}" type="pres">
      <dgm:prSet presAssocID="{9E8FF737-952B-4B0D-8B17-98357AEA5E0C}" presName="textNode" presStyleLbl="node1" presStyleIdx="2" presStyleCnt="4" custScaleX="76990" custLinFactX="-77956" custLinFactNeighborX="-100000" custLinFactNeighborY="-3439">
        <dgm:presLayoutVars>
          <dgm:bulletEnabled val="1"/>
        </dgm:presLayoutVars>
      </dgm:prSet>
      <dgm:spPr/>
    </dgm:pt>
    <dgm:pt modelId="{D8229089-20DE-4927-9436-A7EF49E933A0}" type="pres">
      <dgm:prSet presAssocID="{E39FC3C8-07E8-4F4E-A101-EB625822F1E8}" presName="sibTrans" presStyleCnt="0"/>
      <dgm:spPr/>
    </dgm:pt>
    <dgm:pt modelId="{539F58C1-91A8-4429-B468-41D2EE8D0471}" type="pres">
      <dgm:prSet presAssocID="{CFABCBA5-2B67-4C6D-83DC-65F7212B3AB9}" presName="textNode" presStyleLbl="node1" presStyleIdx="3" presStyleCnt="4" custScaleX="51570" custLinFactX="-224641" custLinFactNeighborX="-300000" custLinFactNeighborY="-3439">
        <dgm:presLayoutVars>
          <dgm:bulletEnabled val="1"/>
        </dgm:presLayoutVars>
      </dgm:prSet>
      <dgm:spPr>
        <a:prstGeom prst="ellipse">
          <a:avLst/>
        </a:prstGeom>
      </dgm:spPr>
    </dgm:pt>
  </dgm:ptLst>
  <dgm:cxnLst>
    <dgm:cxn modelId="{6571950B-E01B-44D3-9AA8-A3983DA54106}" type="presOf" srcId="{BD29F86C-288A-49CE-AC4D-8FEDAAC49BB7}" destId="{94C5115D-34D4-4075-9489-89F7C8A1177C}" srcOrd="0" destOrd="0" presId="urn:microsoft.com/office/officeart/2005/8/layout/hProcess9"/>
    <dgm:cxn modelId="{E0149034-67EB-4899-967C-43047DAF199C}" type="presOf" srcId="{CFABCBA5-2B67-4C6D-83DC-65F7212B3AB9}" destId="{539F58C1-91A8-4429-B468-41D2EE8D0471}" srcOrd="0" destOrd="0" presId="urn:microsoft.com/office/officeart/2005/8/layout/hProcess9"/>
    <dgm:cxn modelId="{34C9DF3F-A4BD-4A1C-A859-441E3CABC049}" srcId="{A6446DB6-F396-442E-9F0B-B670A3C34412}" destId="{6AA5899C-820D-4C95-AC70-331AEEEE3FA8}" srcOrd="0" destOrd="0" parTransId="{0892763E-CF51-4934-A403-C78906CC4ED5}" sibTransId="{8BA35C8A-29BC-4726-BBA9-7FEB1CD6BCF5}"/>
    <dgm:cxn modelId="{1A9E9B42-0C60-472E-B4A4-A3577CE24C9E}" srcId="{A6446DB6-F396-442E-9F0B-B670A3C34412}" destId="{9E8FF737-952B-4B0D-8B17-98357AEA5E0C}" srcOrd="2" destOrd="0" parTransId="{75367D93-7FC8-48A4-B4B1-828CA825C8B3}" sibTransId="{E39FC3C8-07E8-4F4E-A101-EB625822F1E8}"/>
    <dgm:cxn modelId="{CB0772A5-3D5A-4055-A062-CC9C5033BFC8}" type="presOf" srcId="{A6446DB6-F396-442E-9F0B-B670A3C34412}" destId="{183AE76A-6BC4-45B7-A578-67188A29BF57}" srcOrd="0" destOrd="0" presId="urn:microsoft.com/office/officeart/2005/8/layout/hProcess9"/>
    <dgm:cxn modelId="{89A3EEBF-1970-48D0-B054-F01B68E9E8CF}" type="presOf" srcId="{6AA5899C-820D-4C95-AC70-331AEEEE3FA8}" destId="{152B8A83-4855-4078-A71A-6B3FF177CBAB}" srcOrd="0" destOrd="0" presId="urn:microsoft.com/office/officeart/2005/8/layout/hProcess9"/>
    <dgm:cxn modelId="{0D75E1CC-2D98-4B12-AAD3-7A7A946AA764}" srcId="{A6446DB6-F396-442E-9F0B-B670A3C34412}" destId="{BD29F86C-288A-49CE-AC4D-8FEDAAC49BB7}" srcOrd="1" destOrd="0" parTransId="{0E2E9DA3-517C-4105-929E-72D783205267}" sibTransId="{15D8988A-E27B-49AA-A7B6-A7136060C481}"/>
    <dgm:cxn modelId="{B4E1B8CD-4CBA-47BF-9B1D-CCC45E66D13F}" srcId="{A6446DB6-F396-442E-9F0B-B670A3C34412}" destId="{CFABCBA5-2B67-4C6D-83DC-65F7212B3AB9}" srcOrd="3" destOrd="0" parTransId="{98EB0A1D-AE2C-4FB3-A3A1-7F46A7D66B88}" sibTransId="{5572573E-55EA-4056-8C0A-9254C2DC8079}"/>
    <dgm:cxn modelId="{8278D7F3-746E-42D7-A88D-118317AECB9C}" type="presOf" srcId="{9E8FF737-952B-4B0D-8B17-98357AEA5E0C}" destId="{0229B55A-BFFB-4B71-9452-68675497EFE5}" srcOrd="0" destOrd="0" presId="urn:microsoft.com/office/officeart/2005/8/layout/hProcess9"/>
    <dgm:cxn modelId="{7AF3DC80-28E4-40A9-AA5E-6BF4564FBF76}" type="presParOf" srcId="{183AE76A-6BC4-45B7-A578-67188A29BF57}" destId="{71318EDB-9A13-48FA-847E-0B082D9525FB}" srcOrd="0" destOrd="0" presId="urn:microsoft.com/office/officeart/2005/8/layout/hProcess9"/>
    <dgm:cxn modelId="{70340CCC-BD6D-40FB-B60E-70B7AE6EA0EF}" type="presParOf" srcId="{183AE76A-6BC4-45B7-A578-67188A29BF57}" destId="{A72B1ADC-5B95-4967-9543-128AB0951E9F}" srcOrd="1" destOrd="0" presId="urn:microsoft.com/office/officeart/2005/8/layout/hProcess9"/>
    <dgm:cxn modelId="{E96AA786-64EB-4777-8E4B-6CAC09E9C416}" type="presParOf" srcId="{A72B1ADC-5B95-4967-9543-128AB0951E9F}" destId="{152B8A83-4855-4078-A71A-6B3FF177CBAB}" srcOrd="0" destOrd="0" presId="urn:microsoft.com/office/officeart/2005/8/layout/hProcess9"/>
    <dgm:cxn modelId="{431E2E77-B20F-455C-A7A6-A6E54F5B9318}" type="presParOf" srcId="{A72B1ADC-5B95-4967-9543-128AB0951E9F}" destId="{5A2AA2F0-6F21-4332-A97D-3B1ACD76EFC9}" srcOrd="1" destOrd="0" presId="urn:microsoft.com/office/officeart/2005/8/layout/hProcess9"/>
    <dgm:cxn modelId="{D27D0142-428B-43C4-ACB7-D1A1248531EE}" type="presParOf" srcId="{A72B1ADC-5B95-4967-9543-128AB0951E9F}" destId="{94C5115D-34D4-4075-9489-89F7C8A1177C}" srcOrd="2" destOrd="0" presId="urn:microsoft.com/office/officeart/2005/8/layout/hProcess9"/>
    <dgm:cxn modelId="{29D700A2-B060-42B3-8B08-66EC9A4AAC0C}" type="presParOf" srcId="{A72B1ADC-5B95-4967-9543-128AB0951E9F}" destId="{99569AF1-3FED-4DE9-BE08-36368A290E55}" srcOrd="3" destOrd="0" presId="urn:microsoft.com/office/officeart/2005/8/layout/hProcess9"/>
    <dgm:cxn modelId="{2843B1B4-05B4-4C65-9500-A5F7A437020F}" type="presParOf" srcId="{A72B1ADC-5B95-4967-9543-128AB0951E9F}" destId="{0229B55A-BFFB-4B71-9452-68675497EFE5}" srcOrd="4" destOrd="0" presId="urn:microsoft.com/office/officeart/2005/8/layout/hProcess9"/>
    <dgm:cxn modelId="{AB7C6ED7-7EB6-4643-9A12-FD082F33B6A6}" type="presParOf" srcId="{A72B1ADC-5B95-4967-9543-128AB0951E9F}" destId="{D8229089-20DE-4927-9436-A7EF49E933A0}" srcOrd="5" destOrd="0" presId="urn:microsoft.com/office/officeart/2005/8/layout/hProcess9"/>
    <dgm:cxn modelId="{B421FB2E-5A50-430D-890E-142FF6F128FE}" type="presParOf" srcId="{A72B1ADC-5B95-4967-9543-128AB0951E9F}" destId="{539F58C1-91A8-4429-B468-41D2EE8D047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2008</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nl-NL" dirty="0"/>
            <a:t>VIS</a:t>
          </a:r>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2009</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34C9DF3F-A4BD-4A1C-A859-441E3CABC049}" srcId="{A6446DB6-F396-442E-9F0B-B670A3C34412}" destId="{6AA5899C-820D-4C95-AC70-331AEEEE3FA8}" srcOrd="1" destOrd="0" parTransId="{0892763E-CF51-4934-A403-C78906CC4ED5}" sibTransId="{8BA35C8A-29BC-4726-BBA9-7FEB1CD6BCF5}"/>
    <dgm:cxn modelId="{408EB273-B964-41DA-8EFC-D3EC657E7BD4}" type="presOf" srcId="{A6446DB6-F396-442E-9F0B-B670A3C34412}" destId="{183AE76A-6BC4-45B7-A578-67188A29BF57}" srcOrd="0" destOrd="0" presId="urn:microsoft.com/office/officeart/2005/8/layout/hProcess9"/>
    <dgm:cxn modelId="{35FB038B-74C6-4437-A0D8-622AA02131FA}" type="presOf" srcId="{E249C257-D107-4C18-9DC1-138AC568188B}" destId="{BF94D11B-C0FF-469F-B2EB-EC146E163857}" srcOrd="0" destOrd="0" presId="urn:microsoft.com/office/officeart/2005/8/layout/hProcess9"/>
    <dgm:cxn modelId="{EFC4EF8D-F896-4DD8-9E9D-271BD2020C54}" type="presOf" srcId="{6AA5899C-820D-4C95-AC70-331AEEEE3FA8}" destId="{152B8A83-4855-4078-A71A-6B3FF177CBAB}" srcOrd="0" destOrd="0" presId="urn:microsoft.com/office/officeart/2005/8/layout/hProcess9"/>
    <dgm:cxn modelId="{26E48CB3-3842-4FD1-8840-BA55BE7FAE03}" type="presOf" srcId="{BD29F86C-288A-49CE-AC4D-8FEDAAC49BB7}" destId="{94C5115D-34D4-4075-9489-89F7C8A1177C}"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F7A8E399-BC5B-4CB4-A852-D9E2B307B872}" type="presParOf" srcId="{183AE76A-6BC4-45B7-A578-67188A29BF57}" destId="{71318EDB-9A13-48FA-847E-0B082D9525FB}" srcOrd="0" destOrd="0" presId="urn:microsoft.com/office/officeart/2005/8/layout/hProcess9"/>
    <dgm:cxn modelId="{DA5374D6-27FF-4696-BA27-45BFB6F06178}" type="presParOf" srcId="{183AE76A-6BC4-45B7-A578-67188A29BF57}" destId="{A72B1ADC-5B95-4967-9543-128AB0951E9F}" srcOrd="1" destOrd="0" presId="urn:microsoft.com/office/officeart/2005/8/layout/hProcess9"/>
    <dgm:cxn modelId="{6F0104E9-A1E7-4E95-9B28-93FEA3881DC7}" type="presParOf" srcId="{A72B1ADC-5B95-4967-9543-128AB0951E9F}" destId="{BF94D11B-C0FF-469F-B2EB-EC146E163857}" srcOrd="0" destOrd="0" presId="urn:microsoft.com/office/officeart/2005/8/layout/hProcess9"/>
    <dgm:cxn modelId="{D152354C-419C-48BE-B4BF-7922836297C9}" type="presParOf" srcId="{A72B1ADC-5B95-4967-9543-128AB0951E9F}" destId="{B5A486C3-E7FD-4A1E-B2F5-9D5FF3524534}" srcOrd="1" destOrd="0" presId="urn:microsoft.com/office/officeart/2005/8/layout/hProcess9"/>
    <dgm:cxn modelId="{B0335112-20D7-4D6A-A078-98080A2A8E49}" type="presParOf" srcId="{A72B1ADC-5B95-4967-9543-128AB0951E9F}" destId="{152B8A83-4855-4078-A71A-6B3FF177CBAB}" srcOrd="2" destOrd="0" presId="urn:microsoft.com/office/officeart/2005/8/layout/hProcess9"/>
    <dgm:cxn modelId="{EAFBB2AC-563F-45D6-BA5A-E4A9A259DEC2}" type="presParOf" srcId="{A72B1ADC-5B95-4967-9543-128AB0951E9F}" destId="{5A2AA2F0-6F21-4332-A97D-3B1ACD76EFC9}" srcOrd="3" destOrd="0" presId="urn:microsoft.com/office/officeart/2005/8/layout/hProcess9"/>
    <dgm:cxn modelId="{EA19D329-B533-4D11-B4AD-183954EE9E8F}"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6AA5899C-820D-4C95-AC70-331AEEEE3FA8}">
      <dgm:prSet phldrT="[Tekst]" custT="1"/>
      <dgm:spPr/>
      <dgm:t>
        <a:bodyPr/>
        <a:lstStyle/>
        <a:p>
          <a:r>
            <a:rPr lang="nl-NL" sz="1800" dirty="0"/>
            <a:t>Lisbon Changes</a:t>
          </a:r>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custT="1"/>
      <dgm:spPr/>
      <dgm:t>
        <a:bodyPr/>
        <a:lstStyle/>
        <a:p>
          <a:r>
            <a:rPr lang="nl-NL" sz="2500" dirty="0"/>
            <a:t>2016</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4167"/>
      <dgm:spPr/>
    </dgm:pt>
    <dgm:pt modelId="{A72B1ADC-5B95-4967-9543-128AB0951E9F}" type="pres">
      <dgm:prSet presAssocID="{A6446DB6-F396-442E-9F0B-B670A3C34412}" presName="linearProcess" presStyleCnt="0"/>
      <dgm:spPr/>
    </dgm:pt>
    <dgm:pt modelId="{152B8A83-4855-4078-A71A-6B3FF177CBAB}" type="pres">
      <dgm:prSet presAssocID="{6AA5899C-820D-4C95-AC70-331AEEEE3FA8}" presName="textNode" presStyleLbl="node1" presStyleIdx="0" presStyleCnt="2" custScaleX="85973" custScaleY="99736">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1" presStyleCnt="2" custLinFactNeighborX="96888">
        <dgm:presLayoutVars>
          <dgm:bulletEnabled val="1"/>
        </dgm:presLayoutVars>
      </dgm:prSet>
      <dgm:spPr>
        <a:prstGeom prst="ellipse">
          <a:avLst/>
        </a:prstGeom>
      </dgm:spPr>
    </dgm:pt>
  </dgm:ptLst>
  <dgm:cxnLst>
    <dgm:cxn modelId="{3CEE450F-D721-40E0-870D-3B6AD937DF81}" type="presOf" srcId="{A6446DB6-F396-442E-9F0B-B670A3C34412}" destId="{183AE76A-6BC4-45B7-A578-67188A29BF57}" srcOrd="0" destOrd="0" presId="urn:microsoft.com/office/officeart/2005/8/layout/hProcess9"/>
    <dgm:cxn modelId="{34C9DF3F-A4BD-4A1C-A859-441E3CABC049}" srcId="{A6446DB6-F396-442E-9F0B-B670A3C34412}" destId="{6AA5899C-820D-4C95-AC70-331AEEEE3FA8}" srcOrd="0" destOrd="0" parTransId="{0892763E-CF51-4934-A403-C78906CC4ED5}" sibTransId="{8BA35C8A-29BC-4726-BBA9-7FEB1CD6BCF5}"/>
    <dgm:cxn modelId="{7ABD0671-EB3E-49A8-B20B-F05188FFD84C}" type="presOf" srcId="{BD29F86C-288A-49CE-AC4D-8FEDAAC49BB7}" destId="{94C5115D-34D4-4075-9489-89F7C8A1177C}" srcOrd="0" destOrd="0" presId="urn:microsoft.com/office/officeart/2005/8/layout/hProcess9"/>
    <dgm:cxn modelId="{0D75E1CC-2D98-4B12-AAD3-7A7A946AA764}" srcId="{A6446DB6-F396-442E-9F0B-B670A3C34412}" destId="{BD29F86C-288A-49CE-AC4D-8FEDAAC49BB7}" srcOrd="1" destOrd="0" parTransId="{0E2E9DA3-517C-4105-929E-72D783205267}" sibTransId="{15D8988A-E27B-49AA-A7B6-A7136060C481}"/>
    <dgm:cxn modelId="{8BBD06D9-D817-4E77-8077-79C77464A67F}" type="presOf" srcId="{6AA5899C-820D-4C95-AC70-331AEEEE3FA8}" destId="{152B8A83-4855-4078-A71A-6B3FF177CBAB}" srcOrd="0" destOrd="0" presId="urn:microsoft.com/office/officeart/2005/8/layout/hProcess9"/>
    <dgm:cxn modelId="{CC39E90B-276F-4AE7-92EC-7530A95BFA77}" type="presParOf" srcId="{183AE76A-6BC4-45B7-A578-67188A29BF57}" destId="{71318EDB-9A13-48FA-847E-0B082D9525FB}" srcOrd="0" destOrd="0" presId="urn:microsoft.com/office/officeart/2005/8/layout/hProcess9"/>
    <dgm:cxn modelId="{8E567F16-5FD7-4BDF-BB5D-E228F0269394}" type="presParOf" srcId="{183AE76A-6BC4-45B7-A578-67188A29BF57}" destId="{A72B1ADC-5B95-4967-9543-128AB0951E9F}" srcOrd="1" destOrd="0" presId="urn:microsoft.com/office/officeart/2005/8/layout/hProcess9"/>
    <dgm:cxn modelId="{460965DB-BDFF-4FBF-A072-A936FBB38530}" type="presParOf" srcId="{A72B1ADC-5B95-4967-9543-128AB0951E9F}" destId="{152B8A83-4855-4078-A71A-6B3FF177CBAB}" srcOrd="0" destOrd="0" presId="urn:microsoft.com/office/officeart/2005/8/layout/hProcess9"/>
    <dgm:cxn modelId="{60C67509-3BEE-4632-A4D7-BFD27346363F}" type="presParOf" srcId="{A72B1ADC-5B95-4967-9543-128AB0951E9F}" destId="{5A2AA2F0-6F21-4332-A97D-3B1ACD76EFC9}" srcOrd="1" destOrd="0" presId="urn:microsoft.com/office/officeart/2005/8/layout/hProcess9"/>
    <dgm:cxn modelId="{737693CA-CEA2-4B0F-BBD2-3B0DF5E8D8A2}" type="presParOf" srcId="{A72B1ADC-5B95-4967-9543-128AB0951E9F}" destId="{94C5115D-34D4-4075-9489-89F7C8A11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2008</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nl-NL" dirty="0"/>
            <a:t>VIS</a:t>
          </a:r>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2009</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F6AC602B-ABBA-4E59-8254-397E5C759056}" type="presOf" srcId="{E249C257-D107-4C18-9DC1-138AC568188B}" destId="{BF94D11B-C0FF-469F-B2EB-EC146E163857}"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5068A58B-717E-48E1-8E9E-D593E1699BD2}" type="presOf" srcId="{BD29F86C-288A-49CE-AC4D-8FEDAAC49BB7}" destId="{94C5115D-34D4-4075-9489-89F7C8A1177C}" srcOrd="0" destOrd="0" presId="urn:microsoft.com/office/officeart/2005/8/layout/hProcess9"/>
    <dgm:cxn modelId="{182002BB-6664-42F9-92D4-1DEDF2DAE6DF}" type="presOf" srcId="{A6446DB6-F396-442E-9F0B-B670A3C34412}" destId="{183AE76A-6BC4-45B7-A578-67188A29BF57}"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33E55DFE-10E5-4654-A1BA-EFF82CEC639B}" type="presOf" srcId="{6AA5899C-820D-4C95-AC70-331AEEEE3FA8}" destId="{152B8A83-4855-4078-A71A-6B3FF177CBAB}" srcOrd="0" destOrd="0" presId="urn:microsoft.com/office/officeart/2005/8/layout/hProcess9"/>
    <dgm:cxn modelId="{BA13EDCB-E5F9-46C2-81CE-9332675F4F16}" type="presParOf" srcId="{183AE76A-6BC4-45B7-A578-67188A29BF57}" destId="{71318EDB-9A13-48FA-847E-0B082D9525FB}" srcOrd="0" destOrd="0" presId="urn:microsoft.com/office/officeart/2005/8/layout/hProcess9"/>
    <dgm:cxn modelId="{E7E5342A-50D7-4E1A-A7D3-43D2E9E89ADC}" type="presParOf" srcId="{183AE76A-6BC4-45B7-A578-67188A29BF57}" destId="{A72B1ADC-5B95-4967-9543-128AB0951E9F}" srcOrd="1" destOrd="0" presId="urn:microsoft.com/office/officeart/2005/8/layout/hProcess9"/>
    <dgm:cxn modelId="{637C6EF3-665F-4205-8812-50D66A89480C}" type="presParOf" srcId="{A72B1ADC-5B95-4967-9543-128AB0951E9F}" destId="{BF94D11B-C0FF-469F-B2EB-EC146E163857}" srcOrd="0" destOrd="0" presId="urn:microsoft.com/office/officeart/2005/8/layout/hProcess9"/>
    <dgm:cxn modelId="{68293607-8256-46DB-A0D4-F64696535593}" type="presParOf" srcId="{A72B1ADC-5B95-4967-9543-128AB0951E9F}" destId="{B5A486C3-E7FD-4A1E-B2F5-9D5FF3524534}" srcOrd="1" destOrd="0" presId="urn:microsoft.com/office/officeart/2005/8/layout/hProcess9"/>
    <dgm:cxn modelId="{5709C5C9-AE1D-4EE5-94F4-FE1F09BCEB43}" type="presParOf" srcId="{A72B1ADC-5B95-4967-9543-128AB0951E9F}" destId="{152B8A83-4855-4078-A71A-6B3FF177CBAB}" srcOrd="2" destOrd="0" presId="urn:microsoft.com/office/officeart/2005/8/layout/hProcess9"/>
    <dgm:cxn modelId="{6B15A9A3-E31E-42B6-BA93-FADBAE8D2B15}" type="presParOf" srcId="{A72B1ADC-5B95-4967-9543-128AB0951E9F}" destId="{5A2AA2F0-6F21-4332-A97D-3B1ACD76EFC9}" srcOrd="3" destOrd="0" presId="urn:microsoft.com/office/officeart/2005/8/layout/hProcess9"/>
    <dgm:cxn modelId="{348EC896-7C0B-4AA2-8D76-C8DDB79A7BA4}"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6AA5899C-820D-4C95-AC70-331AEEEE3FA8}">
      <dgm:prSet phldrT="[Tekst]" custT="1"/>
      <dgm:spPr/>
      <dgm:t>
        <a:bodyPr/>
        <a:lstStyle/>
        <a:p>
          <a:r>
            <a:rPr lang="nl-NL" sz="2400" b="1" dirty="0"/>
            <a:t>EBCG</a:t>
          </a:r>
          <a:endParaRPr lang="nl-NL" sz="1800" b="1"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custT="1"/>
      <dgm:spPr/>
      <dgm:t>
        <a:bodyPr/>
        <a:lstStyle/>
        <a:p>
          <a:r>
            <a:rPr lang="nl-NL" sz="2500" dirty="0"/>
            <a:t>2017</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4167"/>
      <dgm:spPr/>
    </dgm:pt>
    <dgm:pt modelId="{A72B1ADC-5B95-4967-9543-128AB0951E9F}" type="pres">
      <dgm:prSet presAssocID="{A6446DB6-F396-442E-9F0B-B670A3C34412}" presName="linearProcess" presStyleCnt="0"/>
      <dgm:spPr/>
    </dgm:pt>
    <dgm:pt modelId="{152B8A83-4855-4078-A71A-6B3FF177CBAB}" type="pres">
      <dgm:prSet presAssocID="{6AA5899C-820D-4C95-AC70-331AEEEE3FA8}" presName="textNode" presStyleLbl="node1" presStyleIdx="0" presStyleCnt="2" custScaleX="85973" custScaleY="99736">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1" presStyleCnt="2" custLinFactNeighborX="96888">
        <dgm:presLayoutVars>
          <dgm:bulletEnabled val="1"/>
        </dgm:presLayoutVars>
      </dgm:prSet>
      <dgm:spPr>
        <a:prstGeom prst="ellipse">
          <a:avLst/>
        </a:prstGeom>
      </dgm:spPr>
    </dgm:pt>
  </dgm:ptLst>
  <dgm:cxnLst>
    <dgm:cxn modelId="{34C9DF3F-A4BD-4A1C-A859-441E3CABC049}" srcId="{A6446DB6-F396-442E-9F0B-B670A3C34412}" destId="{6AA5899C-820D-4C95-AC70-331AEEEE3FA8}" srcOrd="0" destOrd="0" parTransId="{0892763E-CF51-4934-A403-C78906CC4ED5}" sibTransId="{8BA35C8A-29BC-4726-BBA9-7FEB1CD6BCF5}"/>
    <dgm:cxn modelId="{B95AEC8B-91A0-4860-9157-546EFEBEE836}" type="presOf" srcId="{A6446DB6-F396-442E-9F0B-B670A3C34412}" destId="{183AE76A-6BC4-45B7-A578-67188A29BF57}" srcOrd="0" destOrd="0" presId="urn:microsoft.com/office/officeart/2005/8/layout/hProcess9"/>
    <dgm:cxn modelId="{3E5BA29C-3693-4749-937C-229B77A57971}" type="presOf" srcId="{BD29F86C-288A-49CE-AC4D-8FEDAAC49BB7}" destId="{94C5115D-34D4-4075-9489-89F7C8A1177C}" srcOrd="0" destOrd="0" presId="urn:microsoft.com/office/officeart/2005/8/layout/hProcess9"/>
    <dgm:cxn modelId="{C12C6F9E-B875-42D6-9ABC-A3E46AD36062}" type="presOf" srcId="{6AA5899C-820D-4C95-AC70-331AEEEE3FA8}" destId="{152B8A83-4855-4078-A71A-6B3FF177CBAB}" srcOrd="0" destOrd="0" presId="urn:microsoft.com/office/officeart/2005/8/layout/hProcess9"/>
    <dgm:cxn modelId="{0D75E1CC-2D98-4B12-AAD3-7A7A946AA764}" srcId="{A6446DB6-F396-442E-9F0B-B670A3C34412}" destId="{BD29F86C-288A-49CE-AC4D-8FEDAAC49BB7}" srcOrd="1" destOrd="0" parTransId="{0E2E9DA3-517C-4105-929E-72D783205267}" sibTransId="{15D8988A-E27B-49AA-A7B6-A7136060C481}"/>
    <dgm:cxn modelId="{18D04563-6626-400C-B9DB-16E00C7FFD68}" type="presParOf" srcId="{183AE76A-6BC4-45B7-A578-67188A29BF57}" destId="{71318EDB-9A13-48FA-847E-0B082D9525FB}" srcOrd="0" destOrd="0" presId="urn:microsoft.com/office/officeart/2005/8/layout/hProcess9"/>
    <dgm:cxn modelId="{65F42729-B899-4EC1-8027-7D51C8D3C7DA}" type="presParOf" srcId="{183AE76A-6BC4-45B7-A578-67188A29BF57}" destId="{A72B1ADC-5B95-4967-9543-128AB0951E9F}" srcOrd="1" destOrd="0" presId="urn:microsoft.com/office/officeart/2005/8/layout/hProcess9"/>
    <dgm:cxn modelId="{3AEC31F7-790D-46EF-90A7-568455588F40}" type="presParOf" srcId="{A72B1ADC-5B95-4967-9543-128AB0951E9F}" destId="{152B8A83-4855-4078-A71A-6B3FF177CBAB}" srcOrd="0" destOrd="0" presId="urn:microsoft.com/office/officeart/2005/8/layout/hProcess9"/>
    <dgm:cxn modelId="{DEA39EE6-A9DE-409E-969D-C53E31590671}" type="presParOf" srcId="{A72B1ADC-5B95-4967-9543-128AB0951E9F}" destId="{5A2AA2F0-6F21-4332-A97D-3B1ACD76EFC9}" srcOrd="1" destOrd="0" presId="urn:microsoft.com/office/officeart/2005/8/layout/hProcess9"/>
    <dgm:cxn modelId="{2C59C0B5-9B1D-42BE-8673-B86D1EB72542}" type="presParOf" srcId="{A72B1ADC-5B95-4967-9543-128AB0951E9F}" destId="{94C5115D-34D4-4075-9489-89F7C8A11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2016</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en-GB" b="0" dirty="0"/>
            <a:t>EBCG</a:t>
          </a:r>
          <a:endParaRPr lang="nl-NL" b="0"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a:t>2016</a:t>
          </a:r>
          <a:endParaRPr lang="nl-NL" dirty="0"/>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5A71BB31-590C-475B-BA24-1E45828BB9AC}" type="presOf" srcId="{6AA5899C-820D-4C95-AC70-331AEEEE3FA8}" destId="{152B8A83-4855-4078-A71A-6B3FF177CBAB}"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76498767-FB66-4DA2-957B-0C383F6C0169}" type="presOf" srcId="{E249C257-D107-4C18-9DC1-138AC568188B}" destId="{BF94D11B-C0FF-469F-B2EB-EC146E163857}" srcOrd="0" destOrd="0" presId="urn:microsoft.com/office/officeart/2005/8/layout/hProcess9"/>
    <dgm:cxn modelId="{0B706E94-4C56-4E26-8F09-64F254B3FBCF}" type="presOf" srcId="{BD29F86C-288A-49CE-AC4D-8FEDAAC49BB7}" destId="{94C5115D-34D4-4075-9489-89F7C8A1177C}" srcOrd="0" destOrd="0" presId="urn:microsoft.com/office/officeart/2005/8/layout/hProcess9"/>
    <dgm:cxn modelId="{9CFEE99C-FC12-4A0D-B451-B1C540259C4D}" type="presOf" srcId="{A6446DB6-F396-442E-9F0B-B670A3C34412}" destId="{183AE76A-6BC4-45B7-A578-67188A29BF57}"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6613DFB7-3AAB-49CA-B8D1-474D49612094}" type="presParOf" srcId="{183AE76A-6BC4-45B7-A578-67188A29BF57}" destId="{71318EDB-9A13-48FA-847E-0B082D9525FB}" srcOrd="0" destOrd="0" presId="urn:microsoft.com/office/officeart/2005/8/layout/hProcess9"/>
    <dgm:cxn modelId="{B40EC1F0-6284-4EE9-A3F6-CD8C2D874821}" type="presParOf" srcId="{183AE76A-6BC4-45B7-A578-67188A29BF57}" destId="{A72B1ADC-5B95-4967-9543-128AB0951E9F}" srcOrd="1" destOrd="0" presId="urn:microsoft.com/office/officeart/2005/8/layout/hProcess9"/>
    <dgm:cxn modelId="{572E57FB-6A6D-4726-AD3A-C1437177ADBF}" type="presParOf" srcId="{A72B1ADC-5B95-4967-9543-128AB0951E9F}" destId="{BF94D11B-C0FF-469F-B2EB-EC146E163857}" srcOrd="0" destOrd="0" presId="urn:microsoft.com/office/officeart/2005/8/layout/hProcess9"/>
    <dgm:cxn modelId="{8F5DBDE5-9222-4BA1-BD43-CE15AEE40B23}" type="presParOf" srcId="{A72B1ADC-5B95-4967-9543-128AB0951E9F}" destId="{B5A486C3-E7FD-4A1E-B2F5-9D5FF3524534}" srcOrd="1" destOrd="0" presId="urn:microsoft.com/office/officeart/2005/8/layout/hProcess9"/>
    <dgm:cxn modelId="{4D6E1100-343B-44CF-BB89-D4D858C8EF28}" type="presParOf" srcId="{A72B1ADC-5B95-4967-9543-128AB0951E9F}" destId="{152B8A83-4855-4078-A71A-6B3FF177CBAB}" srcOrd="2" destOrd="0" presId="urn:microsoft.com/office/officeart/2005/8/layout/hProcess9"/>
    <dgm:cxn modelId="{E4ADB478-A80D-40B6-8902-7387B1B2FA3E}" type="presParOf" srcId="{A72B1ADC-5B95-4967-9543-128AB0951E9F}" destId="{5A2AA2F0-6F21-4332-A97D-3B1ACD76EFC9}" srcOrd="3" destOrd="0" presId="urn:microsoft.com/office/officeart/2005/8/layout/hProcess9"/>
    <dgm:cxn modelId="{A90C6990-3D84-4080-8BC2-17D2DF2E162E}"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2016</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en-GB" b="0" dirty="0"/>
            <a:t>EBCG</a:t>
          </a:r>
          <a:endParaRPr lang="nl-NL" b="0"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2017</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210C4739-F173-46B0-8743-02FD30E965AF}" type="presOf" srcId="{BD29F86C-288A-49CE-AC4D-8FEDAAC49BB7}" destId="{94C5115D-34D4-4075-9489-89F7C8A1177C}"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24435D40-4FE0-40FC-9615-EAB2B88DAAD1}" type="presOf" srcId="{A6446DB6-F396-442E-9F0B-B670A3C34412}" destId="{183AE76A-6BC4-45B7-A578-67188A29BF57}" srcOrd="0" destOrd="0" presId="urn:microsoft.com/office/officeart/2005/8/layout/hProcess9"/>
    <dgm:cxn modelId="{C473B94F-46FE-40C1-8F40-6CAA07917D81}" type="presOf" srcId="{E249C257-D107-4C18-9DC1-138AC568188B}" destId="{BF94D11B-C0FF-469F-B2EB-EC146E163857}"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675C3EF7-CA11-430E-BB4E-9465F0FC1C30}" type="presOf" srcId="{6AA5899C-820D-4C95-AC70-331AEEEE3FA8}" destId="{152B8A83-4855-4078-A71A-6B3FF177CBAB}" srcOrd="0" destOrd="0" presId="urn:microsoft.com/office/officeart/2005/8/layout/hProcess9"/>
    <dgm:cxn modelId="{4FFE11A1-E28D-4A48-BDE0-39D89D006136}" type="presParOf" srcId="{183AE76A-6BC4-45B7-A578-67188A29BF57}" destId="{71318EDB-9A13-48FA-847E-0B082D9525FB}" srcOrd="0" destOrd="0" presId="urn:microsoft.com/office/officeart/2005/8/layout/hProcess9"/>
    <dgm:cxn modelId="{DD766F4F-82C4-4DA0-84C0-42A491D81A12}" type="presParOf" srcId="{183AE76A-6BC4-45B7-A578-67188A29BF57}" destId="{A72B1ADC-5B95-4967-9543-128AB0951E9F}" srcOrd="1" destOrd="0" presId="urn:microsoft.com/office/officeart/2005/8/layout/hProcess9"/>
    <dgm:cxn modelId="{8EA3F2B9-1C11-43B7-8ADB-AFF2C75B7553}" type="presParOf" srcId="{A72B1ADC-5B95-4967-9543-128AB0951E9F}" destId="{BF94D11B-C0FF-469F-B2EB-EC146E163857}" srcOrd="0" destOrd="0" presId="urn:microsoft.com/office/officeart/2005/8/layout/hProcess9"/>
    <dgm:cxn modelId="{A055038D-81B6-414F-9884-526DB4ACDBCA}" type="presParOf" srcId="{A72B1ADC-5B95-4967-9543-128AB0951E9F}" destId="{B5A486C3-E7FD-4A1E-B2F5-9D5FF3524534}" srcOrd="1" destOrd="0" presId="urn:microsoft.com/office/officeart/2005/8/layout/hProcess9"/>
    <dgm:cxn modelId="{AD648221-C6CE-4858-98F6-72815E31A499}" type="presParOf" srcId="{A72B1ADC-5B95-4967-9543-128AB0951E9F}" destId="{152B8A83-4855-4078-A71A-6B3FF177CBAB}" srcOrd="2" destOrd="0" presId="urn:microsoft.com/office/officeart/2005/8/layout/hProcess9"/>
    <dgm:cxn modelId="{D3081AE4-772E-4F00-AEFB-10893C83F7BA}" type="presParOf" srcId="{A72B1ADC-5B95-4967-9543-128AB0951E9F}" destId="{5A2AA2F0-6F21-4332-A97D-3B1ACD76EFC9}" srcOrd="3" destOrd="0" presId="urn:microsoft.com/office/officeart/2005/8/layout/hProcess9"/>
    <dgm:cxn modelId="{44F11FC8-F8B1-4D99-8935-74DFC7F5C0C5}"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BD29F86C-288A-49CE-AC4D-8FEDAAC49BB7}">
      <dgm:prSet phldrT="[Tekst]" custT="1"/>
      <dgm:spPr/>
      <dgm:t>
        <a:bodyPr/>
        <a:lstStyle/>
        <a:p>
          <a:r>
            <a:rPr lang="nl-NL" sz="3200" dirty="0" err="1"/>
            <a:t>today</a:t>
          </a:r>
          <a:endParaRPr lang="nl-NL" sz="2000" dirty="0"/>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4167"/>
      <dgm:spPr/>
    </dgm:pt>
    <dgm:pt modelId="{A72B1ADC-5B95-4967-9543-128AB0951E9F}" type="pres">
      <dgm:prSet presAssocID="{A6446DB6-F396-442E-9F0B-B670A3C34412}" presName="linearProcess" presStyleCnt="0"/>
      <dgm:spPr/>
    </dgm:pt>
    <dgm:pt modelId="{94C5115D-34D4-4075-9489-89F7C8A1177C}" type="pres">
      <dgm:prSet presAssocID="{BD29F86C-288A-49CE-AC4D-8FEDAAC49BB7}" presName="textNode" presStyleLbl="node1" presStyleIdx="0" presStyleCnt="1" custScaleX="125648" custLinFactNeighborX="633" custLinFactNeighborY="-4696">
        <dgm:presLayoutVars>
          <dgm:bulletEnabled val="1"/>
        </dgm:presLayoutVars>
      </dgm:prSet>
      <dgm:spPr>
        <a:prstGeom prst="ellipse">
          <a:avLst/>
        </a:prstGeom>
      </dgm:spPr>
    </dgm:pt>
  </dgm:ptLst>
  <dgm:cxnLst>
    <dgm:cxn modelId="{B95AEC8B-91A0-4860-9157-546EFEBEE836}" type="presOf" srcId="{A6446DB6-F396-442E-9F0B-B670A3C34412}" destId="{183AE76A-6BC4-45B7-A578-67188A29BF57}" srcOrd="0" destOrd="0" presId="urn:microsoft.com/office/officeart/2005/8/layout/hProcess9"/>
    <dgm:cxn modelId="{3E5BA29C-3693-4749-937C-229B77A57971}" type="presOf" srcId="{BD29F86C-288A-49CE-AC4D-8FEDAAC49BB7}" destId="{94C5115D-34D4-4075-9489-89F7C8A1177C}" srcOrd="0" destOrd="0" presId="urn:microsoft.com/office/officeart/2005/8/layout/hProcess9"/>
    <dgm:cxn modelId="{0D75E1CC-2D98-4B12-AAD3-7A7A946AA764}" srcId="{A6446DB6-F396-442E-9F0B-B670A3C34412}" destId="{BD29F86C-288A-49CE-AC4D-8FEDAAC49BB7}" srcOrd="0" destOrd="0" parTransId="{0E2E9DA3-517C-4105-929E-72D783205267}" sibTransId="{15D8988A-E27B-49AA-A7B6-A7136060C481}"/>
    <dgm:cxn modelId="{18D04563-6626-400C-B9DB-16E00C7FFD68}" type="presParOf" srcId="{183AE76A-6BC4-45B7-A578-67188A29BF57}" destId="{71318EDB-9A13-48FA-847E-0B082D9525FB}" srcOrd="0" destOrd="0" presId="urn:microsoft.com/office/officeart/2005/8/layout/hProcess9"/>
    <dgm:cxn modelId="{65F42729-B899-4EC1-8027-7D51C8D3C7DA}" type="presParOf" srcId="{183AE76A-6BC4-45B7-A578-67188A29BF57}" destId="{A72B1ADC-5B95-4967-9543-128AB0951E9F}" srcOrd="1" destOrd="0" presId="urn:microsoft.com/office/officeart/2005/8/layout/hProcess9"/>
    <dgm:cxn modelId="{2C59C0B5-9B1D-42BE-8673-B86D1EB72542}" type="presParOf" srcId="{A72B1ADC-5B95-4967-9543-128AB0951E9F}" destId="{94C5115D-34D4-4075-9489-89F7C8A1177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2017</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custT="1"/>
      <dgm:spPr/>
      <dgm:t>
        <a:bodyPr/>
        <a:lstStyle/>
        <a:p>
          <a:r>
            <a:rPr lang="en-GB" sz="2000" b="0" dirty="0"/>
            <a:t>‘Smart Borders</a:t>
          </a:r>
          <a:r>
            <a:rPr lang="en-GB" sz="1800" b="0" dirty="0"/>
            <a:t>’</a:t>
          </a:r>
          <a:endParaRPr lang="nl-NL" sz="1800" b="0"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2020</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5A71BB31-590C-475B-BA24-1E45828BB9AC}" type="presOf" srcId="{6AA5899C-820D-4C95-AC70-331AEEEE3FA8}" destId="{152B8A83-4855-4078-A71A-6B3FF177CBAB}"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76498767-FB66-4DA2-957B-0C383F6C0169}" type="presOf" srcId="{E249C257-D107-4C18-9DC1-138AC568188B}" destId="{BF94D11B-C0FF-469F-B2EB-EC146E163857}" srcOrd="0" destOrd="0" presId="urn:microsoft.com/office/officeart/2005/8/layout/hProcess9"/>
    <dgm:cxn modelId="{0B706E94-4C56-4E26-8F09-64F254B3FBCF}" type="presOf" srcId="{BD29F86C-288A-49CE-AC4D-8FEDAAC49BB7}" destId="{94C5115D-34D4-4075-9489-89F7C8A1177C}" srcOrd="0" destOrd="0" presId="urn:microsoft.com/office/officeart/2005/8/layout/hProcess9"/>
    <dgm:cxn modelId="{9CFEE99C-FC12-4A0D-B451-B1C540259C4D}" type="presOf" srcId="{A6446DB6-F396-442E-9F0B-B670A3C34412}" destId="{183AE76A-6BC4-45B7-A578-67188A29BF57}"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6613DFB7-3AAB-49CA-B8D1-474D49612094}" type="presParOf" srcId="{183AE76A-6BC4-45B7-A578-67188A29BF57}" destId="{71318EDB-9A13-48FA-847E-0B082D9525FB}" srcOrd="0" destOrd="0" presId="urn:microsoft.com/office/officeart/2005/8/layout/hProcess9"/>
    <dgm:cxn modelId="{B40EC1F0-6284-4EE9-A3F6-CD8C2D874821}" type="presParOf" srcId="{183AE76A-6BC4-45B7-A578-67188A29BF57}" destId="{A72B1ADC-5B95-4967-9543-128AB0951E9F}" srcOrd="1" destOrd="0" presId="urn:microsoft.com/office/officeart/2005/8/layout/hProcess9"/>
    <dgm:cxn modelId="{572E57FB-6A6D-4726-AD3A-C1437177ADBF}" type="presParOf" srcId="{A72B1ADC-5B95-4967-9543-128AB0951E9F}" destId="{BF94D11B-C0FF-469F-B2EB-EC146E163857}" srcOrd="0" destOrd="0" presId="urn:microsoft.com/office/officeart/2005/8/layout/hProcess9"/>
    <dgm:cxn modelId="{8F5DBDE5-9222-4BA1-BD43-CE15AEE40B23}" type="presParOf" srcId="{A72B1ADC-5B95-4967-9543-128AB0951E9F}" destId="{B5A486C3-E7FD-4A1E-B2F5-9D5FF3524534}" srcOrd="1" destOrd="0" presId="urn:microsoft.com/office/officeart/2005/8/layout/hProcess9"/>
    <dgm:cxn modelId="{4D6E1100-343B-44CF-BB89-D4D858C8EF28}" type="presParOf" srcId="{A72B1ADC-5B95-4967-9543-128AB0951E9F}" destId="{152B8A83-4855-4078-A71A-6B3FF177CBAB}" srcOrd="2" destOrd="0" presId="urn:microsoft.com/office/officeart/2005/8/layout/hProcess9"/>
    <dgm:cxn modelId="{E4ADB478-A80D-40B6-8902-7387B1B2FA3E}" type="presParOf" srcId="{A72B1ADC-5B95-4967-9543-128AB0951E9F}" destId="{5A2AA2F0-6F21-4332-A97D-3B1ACD76EFC9}" srcOrd="3" destOrd="0" presId="urn:microsoft.com/office/officeart/2005/8/layout/hProcess9"/>
    <dgm:cxn modelId="{A90C6990-3D84-4080-8BC2-17D2DF2E162E}"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2004</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nl-NL" dirty="0"/>
            <a:t>Frontex</a:t>
          </a:r>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2006</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754FF81F-1443-451D-A7E6-DB11B6E1219D}" type="presOf" srcId="{E249C257-D107-4C18-9DC1-138AC568188B}" destId="{BF94D11B-C0FF-469F-B2EB-EC146E163857}"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18907BBB-546D-47DB-B069-E91F8538E034}" type="presOf" srcId="{6AA5899C-820D-4C95-AC70-331AEEEE3FA8}" destId="{152B8A83-4855-4078-A71A-6B3FF177CBAB}"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EED41FEF-0665-400B-9019-30F6CDFA92FC}" type="presOf" srcId="{A6446DB6-F396-442E-9F0B-B670A3C34412}" destId="{183AE76A-6BC4-45B7-A578-67188A29BF57}" srcOrd="0" destOrd="0" presId="urn:microsoft.com/office/officeart/2005/8/layout/hProcess9"/>
    <dgm:cxn modelId="{66EBB4F9-63F4-4D33-B32C-501533C3A300}" type="presOf" srcId="{BD29F86C-288A-49CE-AC4D-8FEDAAC49BB7}" destId="{94C5115D-34D4-4075-9489-89F7C8A1177C}" srcOrd="0" destOrd="0" presId="urn:microsoft.com/office/officeart/2005/8/layout/hProcess9"/>
    <dgm:cxn modelId="{7D97A707-3BCB-4280-B9F9-EFDC1C0F55B8}" type="presParOf" srcId="{183AE76A-6BC4-45B7-A578-67188A29BF57}" destId="{71318EDB-9A13-48FA-847E-0B082D9525FB}" srcOrd="0" destOrd="0" presId="urn:microsoft.com/office/officeart/2005/8/layout/hProcess9"/>
    <dgm:cxn modelId="{923CC2E7-49A1-4D92-938F-547FB168491E}" type="presParOf" srcId="{183AE76A-6BC4-45B7-A578-67188A29BF57}" destId="{A72B1ADC-5B95-4967-9543-128AB0951E9F}" srcOrd="1" destOrd="0" presId="urn:microsoft.com/office/officeart/2005/8/layout/hProcess9"/>
    <dgm:cxn modelId="{9AF663A0-2696-4BFC-85EB-E62B599663CA}" type="presParOf" srcId="{A72B1ADC-5B95-4967-9543-128AB0951E9F}" destId="{BF94D11B-C0FF-469F-B2EB-EC146E163857}" srcOrd="0" destOrd="0" presId="urn:microsoft.com/office/officeart/2005/8/layout/hProcess9"/>
    <dgm:cxn modelId="{4FCE5652-CDFB-4706-BE9F-E0A9CA2609B0}" type="presParOf" srcId="{A72B1ADC-5B95-4967-9543-128AB0951E9F}" destId="{B5A486C3-E7FD-4A1E-B2F5-9D5FF3524534}" srcOrd="1" destOrd="0" presId="urn:microsoft.com/office/officeart/2005/8/layout/hProcess9"/>
    <dgm:cxn modelId="{0586C7F8-689E-451D-B8A1-CDD880F15B1A}" type="presParOf" srcId="{A72B1ADC-5B95-4967-9543-128AB0951E9F}" destId="{152B8A83-4855-4078-A71A-6B3FF177CBAB}" srcOrd="2" destOrd="0" presId="urn:microsoft.com/office/officeart/2005/8/layout/hProcess9"/>
    <dgm:cxn modelId="{6E84E684-A47B-499A-AC8D-0F486077CECE}" type="presParOf" srcId="{A72B1ADC-5B95-4967-9543-128AB0951E9F}" destId="{5A2AA2F0-6F21-4332-A97D-3B1ACD76EFC9}" srcOrd="3" destOrd="0" presId="urn:microsoft.com/office/officeart/2005/8/layout/hProcess9"/>
    <dgm:cxn modelId="{9CE19124-C04C-4E00-9973-25A04DD08CDC}"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6AA5899C-820D-4C95-AC70-331AEEEE3FA8}">
      <dgm:prSet phldrT="[Tekst]" custT="1"/>
      <dgm:spPr/>
      <dgm:t>
        <a:bodyPr/>
        <a:lstStyle/>
        <a:p>
          <a:r>
            <a:rPr lang="en-GB" sz="1800" b="0" u="none" dirty="0"/>
            <a:t>JHA Council on IBM</a:t>
          </a:r>
          <a:endParaRPr lang="nl-NL" sz="1800" b="0" u="none"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custT="1"/>
      <dgm:spPr/>
      <dgm:t>
        <a:bodyPr/>
        <a:lstStyle/>
        <a:p>
          <a:r>
            <a:rPr lang="nl-NL" sz="2500" dirty="0"/>
            <a:t>2006</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4167"/>
      <dgm:spPr/>
    </dgm:pt>
    <dgm:pt modelId="{A72B1ADC-5B95-4967-9543-128AB0951E9F}" type="pres">
      <dgm:prSet presAssocID="{A6446DB6-F396-442E-9F0B-B670A3C34412}" presName="linearProcess" presStyleCnt="0"/>
      <dgm:spPr/>
    </dgm:pt>
    <dgm:pt modelId="{152B8A83-4855-4078-A71A-6B3FF177CBAB}" type="pres">
      <dgm:prSet presAssocID="{6AA5899C-820D-4C95-AC70-331AEEEE3FA8}" presName="textNode" presStyleLbl="node1" presStyleIdx="0" presStyleCnt="2" custScaleX="85973" custScaleY="99736">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1" presStyleCnt="2" custLinFactNeighborX="96888">
        <dgm:presLayoutVars>
          <dgm:bulletEnabled val="1"/>
        </dgm:presLayoutVars>
      </dgm:prSet>
      <dgm:spPr>
        <a:prstGeom prst="ellipse">
          <a:avLst/>
        </a:prstGeom>
      </dgm:spPr>
    </dgm:pt>
  </dgm:ptLst>
  <dgm:cxnLst>
    <dgm:cxn modelId="{34C9DF3F-A4BD-4A1C-A859-441E3CABC049}" srcId="{A6446DB6-F396-442E-9F0B-B670A3C34412}" destId="{6AA5899C-820D-4C95-AC70-331AEEEE3FA8}" srcOrd="0" destOrd="0" parTransId="{0892763E-CF51-4934-A403-C78906CC4ED5}" sibTransId="{8BA35C8A-29BC-4726-BBA9-7FEB1CD6BCF5}"/>
    <dgm:cxn modelId="{4473BB59-BD0B-4460-8D05-AA665B099812}" type="presOf" srcId="{BD29F86C-288A-49CE-AC4D-8FEDAAC49BB7}" destId="{94C5115D-34D4-4075-9489-89F7C8A1177C}" srcOrd="0" destOrd="0" presId="urn:microsoft.com/office/officeart/2005/8/layout/hProcess9"/>
    <dgm:cxn modelId="{1EC704AF-E067-4D7A-AD5B-C59266DBB2C1}" type="presOf" srcId="{A6446DB6-F396-442E-9F0B-B670A3C34412}" destId="{183AE76A-6BC4-45B7-A578-67188A29BF57}" srcOrd="0" destOrd="0" presId="urn:microsoft.com/office/officeart/2005/8/layout/hProcess9"/>
    <dgm:cxn modelId="{0D75E1CC-2D98-4B12-AAD3-7A7A946AA764}" srcId="{A6446DB6-F396-442E-9F0B-B670A3C34412}" destId="{BD29F86C-288A-49CE-AC4D-8FEDAAC49BB7}" srcOrd="1" destOrd="0" parTransId="{0E2E9DA3-517C-4105-929E-72D783205267}" sibTransId="{15D8988A-E27B-49AA-A7B6-A7136060C481}"/>
    <dgm:cxn modelId="{55AB20CF-29FC-4AFF-B3A4-905BD15E2AA3}" type="presOf" srcId="{6AA5899C-820D-4C95-AC70-331AEEEE3FA8}" destId="{152B8A83-4855-4078-A71A-6B3FF177CBAB}" srcOrd="0" destOrd="0" presId="urn:microsoft.com/office/officeart/2005/8/layout/hProcess9"/>
    <dgm:cxn modelId="{32CB903B-88D6-4F1D-AE89-31BAB4CEEC75}" type="presParOf" srcId="{183AE76A-6BC4-45B7-A578-67188A29BF57}" destId="{71318EDB-9A13-48FA-847E-0B082D9525FB}" srcOrd="0" destOrd="0" presId="urn:microsoft.com/office/officeart/2005/8/layout/hProcess9"/>
    <dgm:cxn modelId="{DF75CB59-2F6C-4051-9A36-F6A66668D3A7}" type="presParOf" srcId="{183AE76A-6BC4-45B7-A578-67188A29BF57}" destId="{A72B1ADC-5B95-4967-9543-128AB0951E9F}" srcOrd="1" destOrd="0" presId="urn:microsoft.com/office/officeart/2005/8/layout/hProcess9"/>
    <dgm:cxn modelId="{21CE3175-0000-4F3F-9A07-6A383EF60C3E}" type="presParOf" srcId="{A72B1ADC-5B95-4967-9543-128AB0951E9F}" destId="{152B8A83-4855-4078-A71A-6B3FF177CBAB}" srcOrd="0" destOrd="0" presId="urn:microsoft.com/office/officeart/2005/8/layout/hProcess9"/>
    <dgm:cxn modelId="{1F14C332-257F-43D6-8CFE-EE1EB9B175E3}" type="presParOf" srcId="{A72B1ADC-5B95-4967-9543-128AB0951E9F}" destId="{5A2AA2F0-6F21-4332-A97D-3B1ACD76EFC9}" srcOrd="1" destOrd="0" presId="urn:microsoft.com/office/officeart/2005/8/layout/hProcess9"/>
    <dgm:cxn modelId="{DFD3B005-A440-4357-8F59-C4CC5CEF4A64}" type="presParOf" srcId="{A72B1ADC-5B95-4967-9543-128AB0951E9F}" destId="{94C5115D-34D4-4075-9489-89F7C8A11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2004</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nl-NL" dirty="0"/>
            <a:t>Frontex</a:t>
          </a:r>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2006</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3829A812-6744-4FAE-AD6A-8B575AA1F850}" type="presOf" srcId="{6AA5899C-820D-4C95-AC70-331AEEEE3FA8}" destId="{152B8A83-4855-4078-A71A-6B3FF177CBAB}" srcOrd="0" destOrd="0" presId="urn:microsoft.com/office/officeart/2005/8/layout/hProcess9"/>
    <dgm:cxn modelId="{C90C621A-3697-4AE7-A4DC-B75000EDAD51}" type="presOf" srcId="{E249C257-D107-4C18-9DC1-138AC568188B}" destId="{BF94D11B-C0FF-469F-B2EB-EC146E163857}"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896E435A-BCBF-4CF2-ADEA-68254195E656}" type="presOf" srcId="{A6446DB6-F396-442E-9F0B-B670A3C34412}" destId="{183AE76A-6BC4-45B7-A578-67188A29BF57}"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6709E7DC-5FD0-4E0E-B324-B61212776D86}" type="presOf" srcId="{BD29F86C-288A-49CE-AC4D-8FEDAAC49BB7}" destId="{94C5115D-34D4-4075-9489-89F7C8A1177C}" srcOrd="0" destOrd="0" presId="urn:microsoft.com/office/officeart/2005/8/layout/hProcess9"/>
    <dgm:cxn modelId="{B3F77A0F-BCD7-43FF-9E7D-0E513AE2AA0C}" type="presParOf" srcId="{183AE76A-6BC4-45B7-A578-67188A29BF57}" destId="{71318EDB-9A13-48FA-847E-0B082D9525FB}" srcOrd="0" destOrd="0" presId="urn:microsoft.com/office/officeart/2005/8/layout/hProcess9"/>
    <dgm:cxn modelId="{CD27EFDF-B67E-41A4-AA26-67AAA7B40A60}" type="presParOf" srcId="{183AE76A-6BC4-45B7-A578-67188A29BF57}" destId="{A72B1ADC-5B95-4967-9543-128AB0951E9F}" srcOrd="1" destOrd="0" presId="urn:microsoft.com/office/officeart/2005/8/layout/hProcess9"/>
    <dgm:cxn modelId="{2C25CF5C-8309-4D46-AD60-E4557115EC83}" type="presParOf" srcId="{A72B1ADC-5B95-4967-9543-128AB0951E9F}" destId="{BF94D11B-C0FF-469F-B2EB-EC146E163857}" srcOrd="0" destOrd="0" presId="urn:microsoft.com/office/officeart/2005/8/layout/hProcess9"/>
    <dgm:cxn modelId="{1F47A42E-111A-458A-A45B-3A9BBE161322}" type="presParOf" srcId="{A72B1ADC-5B95-4967-9543-128AB0951E9F}" destId="{B5A486C3-E7FD-4A1E-B2F5-9D5FF3524534}" srcOrd="1" destOrd="0" presId="urn:microsoft.com/office/officeart/2005/8/layout/hProcess9"/>
    <dgm:cxn modelId="{D3AF5931-4541-4529-9069-D2EEE6B45CCD}" type="presParOf" srcId="{A72B1ADC-5B95-4967-9543-128AB0951E9F}" destId="{152B8A83-4855-4078-A71A-6B3FF177CBAB}" srcOrd="2" destOrd="0" presId="urn:microsoft.com/office/officeart/2005/8/layout/hProcess9"/>
    <dgm:cxn modelId="{5EDA0A58-B554-4674-A926-AA3885766B09}" type="presParOf" srcId="{A72B1ADC-5B95-4967-9543-128AB0951E9F}" destId="{5A2AA2F0-6F21-4332-A97D-3B1ACD76EFC9}" srcOrd="3" destOrd="0" presId="urn:microsoft.com/office/officeart/2005/8/layout/hProcess9"/>
    <dgm:cxn modelId="{50530145-B5AC-48F2-AA8A-6A6C09717713}"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6AA5899C-820D-4C95-AC70-331AEEEE3FA8}">
      <dgm:prSet phldrT="[Tekst]" custT="1"/>
      <dgm:spPr/>
      <dgm:t>
        <a:bodyPr/>
        <a:lstStyle/>
        <a:p>
          <a:r>
            <a:rPr lang="en-GB" sz="1800" b="0" u="none" dirty="0"/>
            <a:t>JHA Council on IBM</a:t>
          </a:r>
          <a:endParaRPr lang="nl-NL" sz="1800" b="0" u="none"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custT="1"/>
      <dgm:spPr/>
      <dgm:t>
        <a:bodyPr/>
        <a:lstStyle/>
        <a:p>
          <a:r>
            <a:rPr lang="nl-NL" sz="2500" dirty="0"/>
            <a:t>2006</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4167"/>
      <dgm:spPr/>
    </dgm:pt>
    <dgm:pt modelId="{A72B1ADC-5B95-4967-9543-128AB0951E9F}" type="pres">
      <dgm:prSet presAssocID="{A6446DB6-F396-442E-9F0B-B670A3C34412}" presName="linearProcess" presStyleCnt="0"/>
      <dgm:spPr/>
    </dgm:pt>
    <dgm:pt modelId="{152B8A83-4855-4078-A71A-6B3FF177CBAB}" type="pres">
      <dgm:prSet presAssocID="{6AA5899C-820D-4C95-AC70-331AEEEE3FA8}" presName="textNode" presStyleLbl="node1" presStyleIdx="0" presStyleCnt="2" custScaleX="85973" custScaleY="99736">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1" presStyleCnt="2" custLinFactNeighborX="96888">
        <dgm:presLayoutVars>
          <dgm:bulletEnabled val="1"/>
        </dgm:presLayoutVars>
      </dgm:prSet>
      <dgm:spPr>
        <a:prstGeom prst="ellipse">
          <a:avLst/>
        </a:prstGeom>
      </dgm:spPr>
    </dgm:pt>
  </dgm:ptLst>
  <dgm:cxnLst>
    <dgm:cxn modelId="{34C9DF3F-A4BD-4A1C-A859-441E3CABC049}" srcId="{A6446DB6-F396-442E-9F0B-B670A3C34412}" destId="{6AA5899C-820D-4C95-AC70-331AEEEE3FA8}" srcOrd="0" destOrd="0" parTransId="{0892763E-CF51-4934-A403-C78906CC4ED5}" sibTransId="{8BA35C8A-29BC-4726-BBA9-7FEB1CD6BCF5}"/>
    <dgm:cxn modelId="{EF510372-A37C-41EB-9CE6-0D94C36A8BE7}" type="presOf" srcId="{A6446DB6-F396-442E-9F0B-B670A3C34412}" destId="{183AE76A-6BC4-45B7-A578-67188A29BF57}" srcOrd="0" destOrd="0" presId="urn:microsoft.com/office/officeart/2005/8/layout/hProcess9"/>
    <dgm:cxn modelId="{10BFE87E-4A39-4754-AD5C-FF2E061186A4}" type="presOf" srcId="{6AA5899C-820D-4C95-AC70-331AEEEE3FA8}" destId="{152B8A83-4855-4078-A71A-6B3FF177CBAB}" srcOrd="0" destOrd="0" presId="urn:microsoft.com/office/officeart/2005/8/layout/hProcess9"/>
    <dgm:cxn modelId="{B4CF359A-55E6-4593-906C-AC91821CE3C5}" type="presOf" srcId="{BD29F86C-288A-49CE-AC4D-8FEDAAC49BB7}" destId="{94C5115D-34D4-4075-9489-89F7C8A1177C}" srcOrd="0" destOrd="0" presId="urn:microsoft.com/office/officeart/2005/8/layout/hProcess9"/>
    <dgm:cxn modelId="{0D75E1CC-2D98-4B12-AAD3-7A7A946AA764}" srcId="{A6446DB6-F396-442E-9F0B-B670A3C34412}" destId="{BD29F86C-288A-49CE-AC4D-8FEDAAC49BB7}" srcOrd="1" destOrd="0" parTransId="{0E2E9DA3-517C-4105-929E-72D783205267}" sibTransId="{15D8988A-E27B-49AA-A7B6-A7136060C481}"/>
    <dgm:cxn modelId="{415FC65D-11F7-4F7F-9070-909B8670E8B7}" type="presParOf" srcId="{183AE76A-6BC4-45B7-A578-67188A29BF57}" destId="{71318EDB-9A13-48FA-847E-0B082D9525FB}" srcOrd="0" destOrd="0" presId="urn:microsoft.com/office/officeart/2005/8/layout/hProcess9"/>
    <dgm:cxn modelId="{BD43F090-265A-4611-B71B-210F955C144A}" type="presParOf" srcId="{183AE76A-6BC4-45B7-A578-67188A29BF57}" destId="{A72B1ADC-5B95-4967-9543-128AB0951E9F}" srcOrd="1" destOrd="0" presId="urn:microsoft.com/office/officeart/2005/8/layout/hProcess9"/>
    <dgm:cxn modelId="{60666C63-45A0-4C21-A801-F47C7119F6E8}" type="presParOf" srcId="{A72B1ADC-5B95-4967-9543-128AB0951E9F}" destId="{152B8A83-4855-4078-A71A-6B3FF177CBAB}" srcOrd="0" destOrd="0" presId="urn:microsoft.com/office/officeart/2005/8/layout/hProcess9"/>
    <dgm:cxn modelId="{D9F84766-0069-4D09-B13F-F9B49889EF39}" type="presParOf" srcId="{A72B1ADC-5B95-4967-9543-128AB0951E9F}" destId="{5A2AA2F0-6F21-4332-A97D-3B1ACD76EFC9}" srcOrd="1" destOrd="0" presId="urn:microsoft.com/office/officeart/2005/8/layout/hProcess9"/>
    <dgm:cxn modelId="{78388F1A-7B8F-461B-A2F2-09C31E55FEBE}" type="presParOf" srcId="{A72B1ADC-5B95-4967-9543-128AB0951E9F}" destId="{94C5115D-34D4-4075-9489-89F7C8A11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2004</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nl-NL" dirty="0"/>
            <a:t>Frontex</a:t>
          </a:r>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2006</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34C9DF3F-A4BD-4A1C-A859-441E3CABC049}" srcId="{A6446DB6-F396-442E-9F0B-B670A3C34412}" destId="{6AA5899C-820D-4C95-AC70-331AEEEE3FA8}" srcOrd="1" destOrd="0" parTransId="{0892763E-CF51-4934-A403-C78906CC4ED5}" sibTransId="{8BA35C8A-29BC-4726-BBA9-7FEB1CD6BCF5}"/>
    <dgm:cxn modelId="{CA4055B7-FDA4-4479-85E8-B07FFEF26819}" type="presOf" srcId="{6AA5899C-820D-4C95-AC70-331AEEEE3FA8}" destId="{152B8A83-4855-4078-A71A-6B3FF177CBAB}"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7F71F9DB-602B-46B9-9CEF-9118D64E05AE}" type="presOf" srcId="{A6446DB6-F396-442E-9F0B-B670A3C34412}" destId="{183AE76A-6BC4-45B7-A578-67188A29BF57}" srcOrd="0" destOrd="0" presId="urn:microsoft.com/office/officeart/2005/8/layout/hProcess9"/>
    <dgm:cxn modelId="{D96CD8ED-ADB0-4C1D-8E0E-11CCC54853FD}" type="presOf" srcId="{E249C257-D107-4C18-9DC1-138AC568188B}" destId="{BF94D11B-C0FF-469F-B2EB-EC146E163857}" srcOrd="0" destOrd="0" presId="urn:microsoft.com/office/officeart/2005/8/layout/hProcess9"/>
    <dgm:cxn modelId="{227954FB-78AA-435B-9145-2415E400FAB6}" type="presOf" srcId="{BD29F86C-288A-49CE-AC4D-8FEDAAC49BB7}" destId="{94C5115D-34D4-4075-9489-89F7C8A1177C}" srcOrd="0" destOrd="0" presId="urn:microsoft.com/office/officeart/2005/8/layout/hProcess9"/>
    <dgm:cxn modelId="{DA185539-2EE2-49E3-9319-E8F553C7651A}" type="presParOf" srcId="{183AE76A-6BC4-45B7-A578-67188A29BF57}" destId="{71318EDB-9A13-48FA-847E-0B082D9525FB}" srcOrd="0" destOrd="0" presId="urn:microsoft.com/office/officeart/2005/8/layout/hProcess9"/>
    <dgm:cxn modelId="{FD17D8BB-B77E-4C47-8E94-EBA2067FA553}" type="presParOf" srcId="{183AE76A-6BC4-45B7-A578-67188A29BF57}" destId="{A72B1ADC-5B95-4967-9543-128AB0951E9F}" srcOrd="1" destOrd="0" presId="urn:microsoft.com/office/officeart/2005/8/layout/hProcess9"/>
    <dgm:cxn modelId="{14E4613F-85DC-4E98-8927-798305F0D194}" type="presParOf" srcId="{A72B1ADC-5B95-4967-9543-128AB0951E9F}" destId="{BF94D11B-C0FF-469F-B2EB-EC146E163857}" srcOrd="0" destOrd="0" presId="urn:microsoft.com/office/officeart/2005/8/layout/hProcess9"/>
    <dgm:cxn modelId="{011E4942-00A1-40D3-9321-1AF471896D2E}" type="presParOf" srcId="{A72B1ADC-5B95-4967-9543-128AB0951E9F}" destId="{B5A486C3-E7FD-4A1E-B2F5-9D5FF3524534}" srcOrd="1" destOrd="0" presId="urn:microsoft.com/office/officeart/2005/8/layout/hProcess9"/>
    <dgm:cxn modelId="{D4E88CF9-56ED-4D49-9F44-6A126CBEA00E}" type="presParOf" srcId="{A72B1ADC-5B95-4967-9543-128AB0951E9F}" destId="{152B8A83-4855-4078-A71A-6B3FF177CBAB}" srcOrd="2" destOrd="0" presId="urn:microsoft.com/office/officeart/2005/8/layout/hProcess9"/>
    <dgm:cxn modelId="{72AF65C1-3890-4D63-9FC3-B96CBA20A7FA}" type="presParOf" srcId="{A72B1ADC-5B95-4967-9543-128AB0951E9F}" destId="{5A2AA2F0-6F21-4332-A97D-3B1ACD76EFC9}" srcOrd="3" destOrd="0" presId="urn:microsoft.com/office/officeart/2005/8/layout/hProcess9"/>
    <dgm:cxn modelId="{5768B811-D12F-4763-8A75-1207AE995FA5}"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E249C257-D107-4C18-9DC1-138AC568188B}">
      <dgm:prSet phldrT="[Tekst]"/>
      <dgm:spPr/>
      <dgm:t>
        <a:bodyPr/>
        <a:lstStyle/>
        <a:p>
          <a:r>
            <a:rPr lang="nl-NL" dirty="0"/>
            <a:t>2006</a:t>
          </a:r>
        </a:p>
      </dgm:t>
    </dgm:pt>
    <dgm:pt modelId="{0A9555F6-2C72-4398-9B96-E3BA47B3DFC9}" type="parTrans" cxnId="{7E40D9C4-561E-44FD-863C-02379A3CED0F}">
      <dgm:prSet/>
      <dgm:spPr/>
      <dgm:t>
        <a:bodyPr/>
        <a:lstStyle/>
        <a:p>
          <a:endParaRPr lang="nl-NL"/>
        </a:p>
      </dgm:t>
    </dgm:pt>
    <dgm:pt modelId="{1E29819D-C587-4070-A9C3-7BE660812042}" type="sibTrans" cxnId="{7E40D9C4-561E-44FD-863C-02379A3CED0F}">
      <dgm:prSet/>
      <dgm:spPr/>
      <dgm:t>
        <a:bodyPr/>
        <a:lstStyle/>
        <a:p>
          <a:endParaRPr lang="nl-NL"/>
        </a:p>
      </dgm:t>
    </dgm:pt>
    <dgm:pt modelId="{6AA5899C-820D-4C95-AC70-331AEEEE3FA8}">
      <dgm:prSet phldrT="[Tekst]"/>
      <dgm:spPr/>
      <dgm:t>
        <a:bodyPr/>
        <a:lstStyle/>
        <a:p>
          <a:r>
            <a:rPr lang="en-GB" b="0" dirty="0"/>
            <a:t>Schengen Borders Code </a:t>
          </a:r>
          <a:endParaRPr lang="nl-NL" b="0"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2007</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DB208207-B7B3-452E-A8FE-769E92319DCD}" type="presOf" srcId="{BD29F86C-288A-49CE-AC4D-8FEDAAC49BB7}" destId="{94C5115D-34D4-4075-9489-89F7C8A1177C}"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BF3EDB49-7EFD-4788-9C46-7A83A8798E97}" type="presOf" srcId="{A6446DB6-F396-442E-9F0B-B670A3C34412}" destId="{183AE76A-6BC4-45B7-A578-67188A29BF57}" srcOrd="0" destOrd="0" presId="urn:microsoft.com/office/officeart/2005/8/layout/hProcess9"/>
    <dgm:cxn modelId="{13054174-969C-4291-A49B-C4941C777ADF}" type="presOf" srcId="{6AA5899C-820D-4C95-AC70-331AEEEE3FA8}" destId="{152B8A83-4855-4078-A71A-6B3FF177CBAB}"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66C2BCDC-DE59-40D2-90D6-4283D04B207F}" type="presOf" srcId="{E249C257-D107-4C18-9DC1-138AC568188B}" destId="{BF94D11B-C0FF-469F-B2EB-EC146E163857}" srcOrd="0" destOrd="0" presId="urn:microsoft.com/office/officeart/2005/8/layout/hProcess9"/>
    <dgm:cxn modelId="{B476B3E2-7F0A-4E73-81CC-ACF635EFB8C4}" type="presParOf" srcId="{183AE76A-6BC4-45B7-A578-67188A29BF57}" destId="{71318EDB-9A13-48FA-847E-0B082D9525FB}" srcOrd="0" destOrd="0" presId="urn:microsoft.com/office/officeart/2005/8/layout/hProcess9"/>
    <dgm:cxn modelId="{C05DEB3B-3B0F-4029-ADA5-2B7EAB082355}" type="presParOf" srcId="{183AE76A-6BC4-45B7-A578-67188A29BF57}" destId="{A72B1ADC-5B95-4967-9543-128AB0951E9F}" srcOrd="1" destOrd="0" presId="urn:microsoft.com/office/officeart/2005/8/layout/hProcess9"/>
    <dgm:cxn modelId="{440D23E0-F3AC-4CF4-9A23-FE57047C502B}" type="presParOf" srcId="{A72B1ADC-5B95-4967-9543-128AB0951E9F}" destId="{BF94D11B-C0FF-469F-B2EB-EC146E163857}" srcOrd="0" destOrd="0" presId="urn:microsoft.com/office/officeart/2005/8/layout/hProcess9"/>
    <dgm:cxn modelId="{49126A12-B45F-4D76-B175-70FD1347A7E7}" type="presParOf" srcId="{A72B1ADC-5B95-4967-9543-128AB0951E9F}" destId="{B5A486C3-E7FD-4A1E-B2F5-9D5FF3524534}" srcOrd="1" destOrd="0" presId="urn:microsoft.com/office/officeart/2005/8/layout/hProcess9"/>
    <dgm:cxn modelId="{5CC78E6C-1777-497B-A6B5-9DBF58B25A88}" type="presParOf" srcId="{A72B1ADC-5B95-4967-9543-128AB0951E9F}" destId="{152B8A83-4855-4078-A71A-6B3FF177CBAB}" srcOrd="2" destOrd="0" presId="urn:microsoft.com/office/officeart/2005/8/layout/hProcess9"/>
    <dgm:cxn modelId="{53D471DA-ACE3-4421-9CC3-4015B831FF4A}" type="presParOf" srcId="{A72B1ADC-5B95-4967-9543-128AB0951E9F}" destId="{5A2AA2F0-6F21-4332-A97D-3B1ACD76EFC9}" srcOrd="3" destOrd="0" presId="urn:microsoft.com/office/officeart/2005/8/layout/hProcess9"/>
    <dgm:cxn modelId="{9C3093D3-CBBF-48E3-A11A-403319D00D99}"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6AA5899C-820D-4C95-AC70-331AEEEE3FA8}">
      <dgm:prSet phldrT="[Tekst]" custT="1"/>
      <dgm:spPr/>
      <dgm:t>
        <a:bodyPr/>
        <a:lstStyle/>
        <a:p>
          <a:r>
            <a:rPr lang="nl-NL" sz="1800" dirty="0"/>
            <a:t>RABIT </a:t>
          </a:r>
          <a:r>
            <a:rPr lang="nl-NL" sz="1800" dirty="0" err="1"/>
            <a:t>Regulation</a:t>
          </a:r>
          <a:endParaRPr lang="nl-NL" sz="1800"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custT="1"/>
      <dgm:spPr/>
      <dgm:t>
        <a:bodyPr/>
        <a:lstStyle/>
        <a:p>
          <a:r>
            <a:rPr lang="nl-NL" sz="1800" dirty="0"/>
            <a:t>2008</a:t>
          </a:r>
          <a:endParaRPr lang="nl-NL" sz="2500" dirty="0"/>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4167"/>
      <dgm:spPr/>
    </dgm:pt>
    <dgm:pt modelId="{A72B1ADC-5B95-4967-9543-128AB0951E9F}" type="pres">
      <dgm:prSet presAssocID="{A6446DB6-F396-442E-9F0B-B670A3C34412}" presName="linearProcess" presStyleCnt="0"/>
      <dgm:spPr/>
    </dgm:pt>
    <dgm:pt modelId="{152B8A83-4855-4078-A71A-6B3FF177CBAB}" type="pres">
      <dgm:prSet presAssocID="{6AA5899C-820D-4C95-AC70-331AEEEE3FA8}" presName="textNode" presStyleLbl="node1" presStyleIdx="0" presStyleCnt="2" custScaleX="85973" custScaleY="99736">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1" presStyleCnt="2" custLinFactNeighborX="96888">
        <dgm:presLayoutVars>
          <dgm:bulletEnabled val="1"/>
        </dgm:presLayoutVars>
      </dgm:prSet>
      <dgm:spPr>
        <a:prstGeom prst="ellipse">
          <a:avLst/>
        </a:prstGeom>
      </dgm:spPr>
    </dgm:pt>
  </dgm:ptLst>
  <dgm:cxnLst>
    <dgm:cxn modelId="{34C9DF3F-A4BD-4A1C-A859-441E3CABC049}" srcId="{A6446DB6-F396-442E-9F0B-B670A3C34412}" destId="{6AA5899C-820D-4C95-AC70-331AEEEE3FA8}" srcOrd="0" destOrd="0" parTransId="{0892763E-CF51-4934-A403-C78906CC4ED5}" sibTransId="{8BA35C8A-29BC-4726-BBA9-7FEB1CD6BCF5}"/>
    <dgm:cxn modelId="{FA9E4067-EA3E-4456-BA83-927CD728201D}" type="presOf" srcId="{A6446DB6-F396-442E-9F0B-B670A3C34412}" destId="{183AE76A-6BC4-45B7-A578-67188A29BF57}" srcOrd="0" destOrd="0" presId="urn:microsoft.com/office/officeart/2005/8/layout/hProcess9"/>
    <dgm:cxn modelId="{D834B676-1021-4131-99CC-861EE3A53B30}" type="presOf" srcId="{6AA5899C-820D-4C95-AC70-331AEEEE3FA8}" destId="{152B8A83-4855-4078-A71A-6B3FF177CBAB}" srcOrd="0" destOrd="0" presId="urn:microsoft.com/office/officeart/2005/8/layout/hProcess9"/>
    <dgm:cxn modelId="{17E92383-FFFD-4BF7-A728-F27DC1BF49C2}" type="presOf" srcId="{BD29F86C-288A-49CE-AC4D-8FEDAAC49BB7}" destId="{94C5115D-34D4-4075-9489-89F7C8A1177C}" srcOrd="0" destOrd="0" presId="urn:microsoft.com/office/officeart/2005/8/layout/hProcess9"/>
    <dgm:cxn modelId="{0D75E1CC-2D98-4B12-AAD3-7A7A946AA764}" srcId="{A6446DB6-F396-442E-9F0B-B670A3C34412}" destId="{BD29F86C-288A-49CE-AC4D-8FEDAAC49BB7}" srcOrd="1" destOrd="0" parTransId="{0E2E9DA3-517C-4105-929E-72D783205267}" sibTransId="{15D8988A-E27B-49AA-A7B6-A7136060C481}"/>
    <dgm:cxn modelId="{2DF14096-94D3-4725-9504-265A83A69B85}" type="presParOf" srcId="{183AE76A-6BC4-45B7-A578-67188A29BF57}" destId="{71318EDB-9A13-48FA-847E-0B082D9525FB}" srcOrd="0" destOrd="0" presId="urn:microsoft.com/office/officeart/2005/8/layout/hProcess9"/>
    <dgm:cxn modelId="{9C8F5E35-4252-4B87-8C97-407D27ABD5ED}" type="presParOf" srcId="{183AE76A-6BC4-45B7-A578-67188A29BF57}" destId="{A72B1ADC-5B95-4967-9543-128AB0951E9F}" srcOrd="1" destOrd="0" presId="urn:microsoft.com/office/officeart/2005/8/layout/hProcess9"/>
    <dgm:cxn modelId="{985CA4BF-C81D-49F4-8393-51DA1DFB7AC3}" type="presParOf" srcId="{A72B1ADC-5B95-4967-9543-128AB0951E9F}" destId="{152B8A83-4855-4078-A71A-6B3FF177CBAB}" srcOrd="0" destOrd="0" presId="urn:microsoft.com/office/officeart/2005/8/layout/hProcess9"/>
    <dgm:cxn modelId="{EF706875-2FB9-4EB1-A5E8-0453A7EFAE72}" type="presParOf" srcId="{A72B1ADC-5B95-4967-9543-128AB0951E9F}" destId="{5A2AA2F0-6F21-4332-A97D-3B1ACD76EFC9}" srcOrd="1" destOrd="0" presId="urn:microsoft.com/office/officeart/2005/8/layout/hProcess9"/>
    <dgm:cxn modelId="{E837BC82-2851-40B7-BA39-BC9DA5583B88}" type="presParOf" srcId="{A72B1ADC-5B95-4967-9543-128AB0951E9F}" destId="{94C5115D-34D4-4075-9489-89F7C8A11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446DB6-F396-442E-9F0B-B670A3C34412}" type="doc">
      <dgm:prSet loTypeId="urn:microsoft.com/office/officeart/2005/8/layout/hProcess9" loCatId="process" qsTypeId="urn:microsoft.com/office/officeart/2005/8/quickstyle/simple1" qsCatId="simple" csTypeId="urn:microsoft.com/office/officeart/2005/8/colors/accent1_2" csCatId="accent1" phldr="1"/>
      <dgm:spPr/>
    </dgm:pt>
    <dgm:pt modelId="{6AA5899C-820D-4C95-AC70-331AEEEE3FA8}">
      <dgm:prSet phldrT="[Tekst]"/>
      <dgm:spPr/>
      <dgm:t>
        <a:bodyPr/>
        <a:lstStyle/>
        <a:p>
          <a:r>
            <a:rPr lang="en-GB" b="0" dirty="0"/>
            <a:t>Schengen Borders Code </a:t>
          </a:r>
          <a:endParaRPr lang="nl-NL" dirty="0"/>
        </a:p>
      </dgm:t>
    </dgm:pt>
    <dgm:pt modelId="{0892763E-CF51-4934-A403-C78906CC4ED5}" type="parTrans" cxnId="{34C9DF3F-A4BD-4A1C-A859-441E3CABC049}">
      <dgm:prSet/>
      <dgm:spPr/>
      <dgm:t>
        <a:bodyPr/>
        <a:lstStyle/>
        <a:p>
          <a:endParaRPr lang="nl-NL"/>
        </a:p>
      </dgm:t>
    </dgm:pt>
    <dgm:pt modelId="{8BA35C8A-29BC-4726-BBA9-7FEB1CD6BCF5}" type="sibTrans" cxnId="{34C9DF3F-A4BD-4A1C-A859-441E3CABC049}">
      <dgm:prSet/>
      <dgm:spPr/>
      <dgm:t>
        <a:bodyPr/>
        <a:lstStyle/>
        <a:p>
          <a:endParaRPr lang="nl-NL"/>
        </a:p>
      </dgm:t>
    </dgm:pt>
    <dgm:pt modelId="{BD29F86C-288A-49CE-AC4D-8FEDAAC49BB7}">
      <dgm:prSet phldrT="[Tekst]"/>
      <dgm:spPr/>
      <dgm:t>
        <a:bodyPr/>
        <a:lstStyle/>
        <a:p>
          <a:r>
            <a:rPr lang="nl-NL" dirty="0"/>
            <a:t>2007</a:t>
          </a:r>
        </a:p>
      </dgm:t>
    </dgm:pt>
    <dgm:pt modelId="{0E2E9DA3-517C-4105-929E-72D783205267}" type="parTrans" cxnId="{0D75E1CC-2D98-4B12-AAD3-7A7A946AA764}">
      <dgm:prSet/>
      <dgm:spPr/>
      <dgm:t>
        <a:bodyPr/>
        <a:lstStyle/>
        <a:p>
          <a:endParaRPr lang="nl-NL"/>
        </a:p>
      </dgm:t>
    </dgm:pt>
    <dgm:pt modelId="{15D8988A-E27B-49AA-A7B6-A7136060C481}" type="sibTrans" cxnId="{0D75E1CC-2D98-4B12-AAD3-7A7A946AA764}">
      <dgm:prSet/>
      <dgm:spPr/>
      <dgm:t>
        <a:bodyPr/>
        <a:lstStyle/>
        <a:p>
          <a:endParaRPr lang="nl-NL"/>
        </a:p>
      </dgm:t>
    </dgm:pt>
    <dgm:pt modelId="{E249C257-D107-4C18-9DC1-138AC568188B}">
      <dgm:prSet phldrT="[Tekst]"/>
      <dgm:spPr/>
      <dgm:t>
        <a:bodyPr/>
        <a:lstStyle/>
        <a:p>
          <a:r>
            <a:rPr lang="nl-NL" dirty="0"/>
            <a:t>2006</a:t>
          </a:r>
        </a:p>
      </dgm:t>
    </dgm:pt>
    <dgm:pt modelId="{1E29819D-C587-4070-A9C3-7BE660812042}" type="sibTrans" cxnId="{7E40D9C4-561E-44FD-863C-02379A3CED0F}">
      <dgm:prSet/>
      <dgm:spPr/>
      <dgm:t>
        <a:bodyPr/>
        <a:lstStyle/>
        <a:p>
          <a:endParaRPr lang="nl-NL"/>
        </a:p>
      </dgm:t>
    </dgm:pt>
    <dgm:pt modelId="{0A9555F6-2C72-4398-9B96-E3BA47B3DFC9}" type="parTrans" cxnId="{7E40D9C4-561E-44FD-863C-02379A3CED0F}">
      <dgm:prSet/>
      <dgm:spPr/>
      <dgm:t>
        <a:bodyPr/>
        <a:lstStyle/>
        <a:p>
          <a:endParaRPr lang="nl-NL"/>
        </a:p>
      </dgm:t>
    </dgm:pt>
    <dgm:pt modelId="{183AE76A-6BC4-45B7-A578-67188A29BF57}" type="pres">
      <dgm:prSet presAssocID="{A6446DB6-F396-442E-9F0B-B670A3C34412}" presName="CompostProcess" presStyleCnt="0">
        <dgm:presLayoutVars>
          <dgm:dir/>
          <dgm:resizeHandles val="exact"/>
        </dgm:presLayoutVars>
      </dgm:prSet>
      <dgm:spPr/>
    </dgm:pt>
    <dgm:pt modelId="{71318EDB-9A13-48FA-847E-0B082D9525FB}" type="pres">
      <dgm:prSet presAssocID="{A6446DB6-F396-442E-9F0B-B670A3C34412}" presName="arrow" presStyleLbl="bgShp" presStyleIdx="0" presStyleCnt="1" custLinFactNeighborX="-5258" custLinFactNeighborY="-5882"/>
      <dgm:spPr/>
    </dgm:pt>
    <dgm:pt modelId="{A72B1ADC-5B95-4967-9543-128AB0951E9F}" type="pres">
      <dgm:prSet presAssocID="{A6446DB6-F396-442E-9F0B-B670A3C34412}" presName="linearProcess" presStyleCnt="0"/>
      <dgm:spPr/>
    </dgm:pt>
    <dgm:pt modelId="{BF94D11B-C0FF-469F-B2EB-EC146E163857}" type="pres">
      <dgm:prSet presAssocID="{E249C257-D107-4C18-9DC1-138AC568188B}" presName="textNode" presStyleLbl="node1" presStyleIdx="0" presStyleCnt="3">
        <dgm:presLayoutVars>
          <dgm:bulletEnabled val="1"/>
        </dgm:presLayoutVars>
      </dgm:prSet>
      <dgm:spPr>
        <a:prstGeom prst="ellipse">
          <a:avLst/>
        </a:prstGeom>
      </dgm:spPr>
    </dgm:pt>
    <dgm:pt modelId="{B5A486C3-E7FD-4A1E-B2F5-9D5FF3524534}" type="pres">
      <dgm:prSet presAssocID="{1E29819D-C587-4070-A9C3-7BE660812042}" presName="sibTrans" presStyleCnt="0"/>
      <dgm:spPr/>
    </dgm:pt>
    <dgm:pt modelId="{152B8A83-4855-4078-A71A-6B3FF177CBAB}" type="pres">
      <dgm:prSet presAssocID="{6AA5899C-820D-4C95-AC70-331AEEEE3FA8}" presName="textNode" presStyleLbl="node1" presStyleIdx="1" presStyleCnt="3">
        <dgm:presLayoutVars>
          <dgm:bulletEnabled val="1"/>
        </dgm:presLayoutVars>
      </dgm:prSet>
      <dgm:spPr/>
    </dgm:pt>
    <dgm:pt modelId="{5A2AA2F0-6F21-4332-A97D-3B1ACD76EFC9}" type="pres">
      <dgm:prSet presAssocID="{8BA35C8A-29BC-4726-BBA9-7FEB1CD6BCF5}" presName="sibTrans" presStyleCnt="0"/>
      <dgm:spPr/>
    </dgm:pt>
    <dgm:pt modelId="{94C5115D-34D4-4075-9489-89F7C8A1177C}" type="pres">
      <dgm:prSet presAssocID="{BD29F86C-288A-49CE-AC4D-8FEDAAC49BB7}" presName="textNode" presStyleLbl="node1" presStyleIdx="2" presStyleCnt="3">
        <dgm:presLayoutVars>
          <dgm:bulletEnabled val="1"/>
        </dgm:presLayoutVars>
      </dgm:prSet>
      <dgm:spPr>
        <a:prstGeom prst="ellipse">
          <a:avLst/>
        </a:prstGeom>
      </dgm:spPr>
    </dgm:pt>
  </dgm:ptLst>
  <dgm:cxnLst>
    <dgm:cxn modelId="{61A15A09-2A19-467B-B66E-6AAB63158D2B}" type="presOf" srcId="{E249C257-D107-4C18-9DC1-138AC568188B}" destId="{BF94D11B-C0FF-469F-B2EB-EC146E163857}" srcOrd="0" destOrd="0" presId="urn:microsoft.com/office/officeart/2005/8/layout/hProcess9"/>
    <dgm:cxn modelId="{93BF0B0F-89D8-4D2C-8113-0BE126268FC0}" type="presOf" srcId="{A6446DB6-F396-442E-9F0B-B670A3C34412}" destId="{183AE76A-6BC4-45B7-A578-67188A29BF57}" srcOrd="0" destOrd="0" presId="urn:microsoft.com/office/officeart/2005/8/layout/hProcess9"/>
    <dgm:cxn modelId="{34C9DF3F-A4BD-4A1C-A859-441E3CABC049}" srcId="{A6446DB6-F396-442E-9F0B-B670A3C34412}" destId="{6AA5899C-820D-4C95-AC70-331AEEEE3FA8}" srcOrd="1" destOrd="0" parTransId="{0892763E-CF51-4934-A403-C78906CC4ED5}" sibTransId="{8BA35C8A-29BC-4726-BBA9-7FEB1CD6BCF5}"/>
    <dgm:cxn modelId="{D3653794-BE14-4D59-BA86-9A71E68CFF3F}" type="presOf" srcId="{6AA5899C-820D-4C95-AC70-331AEEEE3FA8}" destId="{152B8A83-4855-4078-A71A-6B3FF177CBAB}" srcOrd="0" destOrd="0" presId="urn:microsoft.com/office/officeart/2005/8/layout/hProcess9"/>
    <dgm:cxn modelId="{112FD8A5-4798-465C-90BF-F8398D720666}" type="presOf" srcId="{BD29F86C-288A-49CE-AC4D-8FEDAAC49BB7}" destId="{94C5115D-34D4-4075-9489-89F7C8A1177C}" srcOrd="0" destOrd="0" presId="urn:microsoft.com/office/officeart/2005/8/layout/hProcess9"/>
    <dgm:cxn modelId="{7E40D9C4-561E-44FD-863C-02379A3CED0F}" srcId="{A6446DB6-F396-442E-9F0B-B670A3C34412}" destId="{E249C257-D107-4C18-9DC1-138AC568188B}" srcOrd="0" destOrd="0" parTransId="{0A9555F6-2C72-4398-9B96-E3BA47B3DFC9}" sibTransId="{1E29819D-C587-4070-A9C3-7BE660812042}"/>
    <dgm:cxn modelId="{0D75E1CC-2D98-4B12-AAD3-7A7A946AA764}" srcId="{A6446DB6-F396-442E-9F0B-B670A3C34412}" destId="{BD29F86C-288A-49CE-AC4D-8FEDAAC49BB7}" srcOrd="2" destOrd="0" parTransId="{0E2E9DA3-517C-4105-929E-72D783205267}" sibTransId="{15D8988A-E27B-49AA-A7B6-A7136060C481}"/>
    <dgm:cxn modelId="{58F7C724-4E4E-4E94-BC82-69C8EA719F74}" type="presParOf" srcId="{183AE76A-6BC4-45B7-A578-67188A29BF57}" destId="{71318EDB-9A13-48FA-847E-0B082D9525FB}" srcOrd="0" destOrd="0" presId="urn:microsoft.com/office/officeart/2005/8/layout/hProcess9"/>
    <dgm:cxn modelId="{9BCBB3A4-C991-4BB2-9B42-1631C817A2C9}" type="presParOf" srcId="{183AE76A-6BC4-45B7-A578-67188A29BF57}" destId="{A72B1ADC-5B95-4967-9543-128AB0951E9F}" srcOrd="1" destOrd="0" presId="urn:microsoft.com/office/officeart/2005/8/layout/hProcess9"/>
    <dgm:cxn modelId="{B37EA36A-D3C4-451E-B0ED-D97890FFE19C}" type="presParOf" srcId="{A72B1ADC-5B95-4967-9543-128AB0951E9F}" destId="{BF94D11B-C0FF-469F-B2EB-EC146E163857}" srcOrd="0" destOrd="0" presId="urn:microsoft.com/office/officeart/2005/8/layout/hProcess9"/>
    <dgm:cxn modelId="{FD39091E-58A4-4CCD-AE7E-D7E042E3D309}" type="presParOf" srcId="{A72B1ADC-5B95-4967-9543-128AB0951E9F}" destId="{B5A486C3-E7FD-4A1E-B2F5-9D5FF3524534}" srcOrd="1" destOrd="0" presId="urn:microsoft.com/office/officeart/2005/8/layout/hProcess9"/>
    <dgm:cxn modelId="{954FE23D-FF9B-4ACF-894A-87E0F23D15E9}" type="presParOf" srcId="{A72B1ADC-5B95-4967-9543-128AB0951E9F}" destId="{152B8A83-4855-4078-A71A-6B3FF177CBAB}" srcOrd="2" destOrd="0" presId="urn:microsoft.com/office/officeart/2005/8/layout/hProcess9"/>
    <dgm:cxn modelId="{047C1A80-44B0-4CB2-8333-A3197385B32D}" type="presParOf" srcId="{A72B1ADC-5B95-4967-9543-128AB0951E9F}" destId="{5A2AA2F0-6F21-4332-A97D-3B1ACD76EFC9}" srcOrd="3" destOrd="0" presId="urn:microsoft.com/office/officeart/2005/8/layout/hProcess9"/>
    <dgm:cxn modelId="{CCA50185-0207-4504-9EA8-FFEC4E31C387}" type="presParOf" srcId="{A72B1ADC-5B95-4967-9543-128AB0951E9F}" destId="{94C5115D-34D4-4075-9489-89F7C8A1177C}"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0" y="0"/>
          <a:ext cx="8136899" cy="1916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B8A83-4855-4078-A71A-6B3FF177CBAB}">
      <dsp:nvSpPr>
        <dsp:cNvPr id="0" name=""/>
        <dsp:cNvSpPr/>
      </dsp:nvSpPr>
      <dsp:spPr>
        <a:xfrm>
          <a:off x="4464395" y="548681"/>
          <a:ext cx="1733599" cy="76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1" kern="1200" dirty="0"/>
            <a:t>Commission Communication</a:t>
          </a:r>
          <a:endParaRPr lang="nl-NL" sz="1800" kern="1200" dirty="0"/>
        </a:p>
      </dsp:txBody>
      <dsp:txXfrm>
        <a:off x="4501725" y="586011"/>
        <a:ext cx="1658939" cy="690048"/>
      </dsp:txXfrm>
    </dsp:sp>
    <dsp:sp modelId="{94C5115D-34D4-4075-9489-89F7C8A1177C}">
      <dsp:nvSpPr>
        <dsp:cNvPr id="0" name=""/>
        <dsp:cNvSpPr/>
      </dsp:nvSpPr>
      <dsp:spPr>
        <a:xfrm>
          <a:off x="6630019" y="548681"/>
          <a:ext cx="1258860" cy="76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2004</a:t>
          </a:r>
          <a:endParaRPr lang="nl-NL" sz="2500" kern="1200" dirty="0"/>
        </a:p>
      </dsp:txBody>
      <dsp:txXfrm>
        <a:off x="6814375" y="660966"/>
        <a:ext cx="890148" cy="542162"/>
      </dsp:txXfrm>
    </dsp:sp>
    <dsp:sp modelId="{0229B55A-BFFB-4B71-9452-68675497EFE5}">
      <dsp:nvSpPr>
        <dsp:cNvPr id="0" name=""/>
        <dsp:cNvSpPr/>
      </dsp:nvSpPr>
      <dsp:spPr>
        <a:xfrm>
          <a:off x="2016217" y="548681"/>
          <a:ext cx="1879380" cy="766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b="1" i="1" kern="1200" dirty="0"/>
            <a:t>EU Schengen </a:t>
          </a:r>
          <a:r>
            <a:rPr lang="nl-NL" sz="1900" b="1" i="1" kern="1200" dirty="0" err="1"/>
            <a:t>Catalogue</a:t>
          </a:r>
          <a:endParaRPr lang="nl-NL" sz="1900" b="1" i="1" kern="1200" dirty="0"/>
        </a:p>
      </dsp:txBody>
      <dsp:txXfrm>
        <a:off x="2053646" y="586110"/>
        <a:ext cx="1804522" cy="691874"/>
      </dsp:txXfrm>
    </dsp:sp>
    <dsp:sp modelId="{539F58C1-91A8-4429-B468-41D2EE8D0471}">
      <dsp:nvSpPr>
        <dsp:cNvPr id="0" name=""/>
        <dsp:cNvSpPr/>
      </dsp:nvSpPr>
      <dsp:spPr>
        <a:xfrm>
          <a:off x="162147" y="548681"/>
          <a:ext cx="1258860" cy="76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2002</a:t>
          </a:r>
        </a:p>
      </dsp:txBody>
      <dsp:txXfrm>
        <a:off x="346503" y="660966"/>
        <a:ext cx="890148" cy="542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3422"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2008</a:t>
          </a:r>
        </a:p>
      </dsp:txBody>
      <dsp:txXfrm>
        <a:off x="349597"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VIS</a:t>
          </a:r>
        </a:p>
      </dsp:txBody>
      <dsp:txXfrm>
        <a:off x="1837845" y="589470"/>
        <a:ext cx="1472373" cy="665883"/>
      </dsp:txXfrm>
    </dsp:sp>
    <dsp:sp modelId="{94C5115D-34D4-4075-9489-89F7C8A1177C}">
      <dsp:nvSpPr>
        <dsp:cNvPr id="0" name=""/>
        <dsp:cNvSpPr/>
      </dsp:nvSpPr>
      <dsp:spPr>
        <a:xfrm>
          <a:off x="3480221"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2009</a:t>
          </a:r>
        </a:p>
      </dsp:txBody>
      <dsp:txXfrm>
        <a:off x="3706396" y="661514"/>
        <a:ext cx="1092069" cy="5217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916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B8A83-4855-4078-A71A-6B3FF177CBAB}">
      <dsp:nvSpPr>
        <dsp:cNvPr id="0" name=""/>
        <dsp:cNvSpPr/>
      </dsp:nvSpPr>
      <dsp:spPr>
        <a:xfrm>
          <a:off x="1009229" y="576061"/>
          <a:ext cx="1327783" cy="76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Lisbon Changes</a:t>
          </a:r>
        </a:p>
      </dsp:txBody>
      <dsp:txXfrm>
        <a:off x="1046559" y="613391"/>
        <a:ext cx="1253123" cy="690048"/>
      </dsp:txXfrm>
    </dsp:sp>
    <dsp:sp modelId="{94C5115D-34D4-4075-9489-89F7C8A1177C}">
      <dsp:nvSpPr>
        <dsp:cNvPr id="0" name=""/>
        <dsp:cNvSpPr/>
      </dsp:nvSpPr>
      <dsp:spPr>
        <a:xfrm>
          <a:off x="2843808" y="575049"/>
          <a:ext cx="1544419" cy="76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2016</a:t>
          </a:r>
        </a:p>
      </dsp:txBody>
      <dsp:txXfrm>
        <a:off x="3069983" y="687334"/>
        <a:ext cx="1092069" cy="5421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3422"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2008</a:t>
          </a:r>
        </a:p>
      </dsp:txBody>
      <dsp:txXfrm>
        <a:off x="349597"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VIS</a:t>
          </a:r>
        </a:p>
      </dsp:txBody>
      <dsp:txXfrm>
        <a:off x="1837845" y="589470"/>
        <a:ext cx="1472373" cy="665883"/>
      </dsp:txXfrm>
    </dsp:sp>
    <dsp:sp modelId="{94C5115D-34D4-4075-9489-89F7C8A1177C}">
      <dsp:nvSpPr>
        <dsp:cNvPr id="0" name=""/>
        <dsp:cNvSpPr/>
      </dsp:nvSpPr>
      <dsp:spPr>
        <a:xfrm>
          <a:off x="3480221"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2009</a:t>
          </a:r>
        </a:p>
      </dsp:txBody>
      <dsp:txXfrm>
        <a:off x="3706396" y="661514"/>
        <a:ext cx="1092069" cy="5217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916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B8A83-4855-4078-A71A-6B3FF177CBAB}">
      <dsp:nvSpPr>
        <dsp:cNvPr id="0" name=""/>
        <dsp:cNvSpPr/>
      </dsp:nvSpPr>
      <dsp:spPr>
        <a:xfrm>
          <a:off x="1009229" y="576061"/>
          <a:ext cx="1327783" cy="76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t>EBCG</a:t>
          </a:r>
          <a:endParaRPr lang="nl-NL" sz="1800" b="1" kern="1200" dirty="0"/>
        </a:p>
      </dsp:txBody>
      <dsp:txXfrm>
        <a:off x="1046559" y="613391"/>
        <a:ext cx="1253123" cy="690048"/>
      </dsp:txXfrm>
    </dsp:sp>
    <dsp:sp modelId="{94C5115D-34D4-4075-9489-89F7C8A1177C}">
      <dsp:nvSpPr>
        <dsp:cNvPr id="0" name=""/>
        <dsp:cNvSpPr/>
      </dsp:nvSpPr>
      <dsp:spPr>
        <a:xfrm>
          <a:off x="2843808" y="575049"/>
          <a:ext cx="1544419" cy="76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2017</a:t>
          </a:r>
        </a:p>
      </dsp:txBody>
      <dsp:txXfrm>
        <a:off x="3069983" y="687334"/>
        <a:ext cx="1092069" cy="5421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3422"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2016</a:t>
          </a:r>
        </a:p>
      </dsp:txBody>
      <dsp:txXfrm>
        <a:off x="349597"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EBCG</a:t>
          </a:r>
          <a:endParaRPr lang="nl-NL" sz="2400" b="0" kern="1200" dirty="0"/>
        </a:p>
      </dsp:txBody>
      <dsp:txXfrm>
        <a:off x="1837845" y="589470"/>
        <a:ext cx="1472373" cy="665883"/>
      </dsp:txXfrm>
    </dsp:sp>
    <dsp:sp modelId="{94C5115D-34D4-4075-9489-89F7C8A1177C}">
      <dsp:nvSpPr>
        <dsp:cNvPr id="0" name=""/>
        <dsp:cNvSpPr/>
      </dsp:nvSpPr>
      <dsp:spPr>
        <a:xfrm>
          <a:off x="3480221"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2016</a:t>
          </a:r>
          <a:endParaRPr lang="nl-NL" sz="2400" kern="1200" dirty="0"/>
        </a:p>
      </dsp:txBody>
      <dsp:txXfrm>
        <a:off x="3706396" y="661514"/>
        <a:ext cx="1092069" cy="5217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3422"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2016</a:t>
          </a:r>
        </a:p>
      </dsp:txBody>
      <dsp:txXfrm>
        <a:off x="349597"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EBCG</a:t>
          </a:r>
          <a:endParaRPr lang="nl-NL" sz="2400" b="0" kern="1200" dirty="0"/>
        </a:p>
      </dsp:txBody>
      <dsp:txXfrm>
        <a:off x="1837845" y="589470"/>
        <a:ext cx="1472373" cy="665883"/>
      </dsp:txXfrm>
    </dsp:sp>
    <dsp:sp modelId="{94C5115D-34D4-4075-9489-89F7C8A1177C}">
      <dsp:nvSpPr>
        <dsp:cNvPr id="0" name=""/>
        <dsp:cNvSpPr/>
      </dsp:nvSpPr>
      <dsp:spPr>
        <a:xfrm>
          <a:off x="3480221"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2017</a:t>
          </a:r>
        </a:p>
      </dsp:txBody>
      <dsp:txXfrm>
        <a:off x="3706396" y="661514"/>
        <a:ext cx="1092069" cy="5217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48399" y="0"/>
          <a:ext cx="4162062"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5115D-34D4-4075-9489-89F7C8A1177C}">
      <dsp:nvSpPr>
        <dsp:cNvPr id="0" name=""/>
        <dsp:cNvSpPr/>
      </dsp:nvSpPr>
      <dsp:spPr>
        <a:xfrm>
          <a:off x="1401481" y="518794"/>
          <a:ext cx="2114890"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dirty="0" err="1"/>
            <a:t>today</a:t>
          </a:r>
          <a:endParaRPr lang="nl-NL" sz="2000" kern="1200" dirty="0"/>
        </a:p>
      </dsp:txBody>
      <dsp:txXfrm>
        <a:off x="1711199" y="626861"/>
        <a:ext cx="1495454" cy="5217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5546" y="0"/>
          <a:ext cx="4362516" cy="18088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3273" y="542646"/>
          <a:ext cx="1619560" cy="723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2017</a:t>
          </a:r>
        </a:p>
      </dsp:txBody>
      <dsp:txXfrm>
        <a:off x="240452" y="648604"/>
        <a:ext cx="1145202" cy="511612"/>
      </dsp:txXfrm>
    </dsp:sp>
    <dsp:sp modelId="{152B8A83-4855-4078-A71A-6B3FF177CBAB}">
      <dsp:nvSpPr>
        <dsp:cNvPr id="0" name=""/>
        <dsp:cNvSpPr/>
      </dsp:nvSpPr>
      <dsp:spPr>
        <a:xfrm>
          <a:off x="1756405" y="542646"/>
          <a:ext cx="1619560" cy="72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t>‘Smart Borders</a:t>
          </a:r>
          <a:r>
            <a:rPr lang="en-GB" sz="1800" b="0" kern="1200" dirty="0"/>
            <a:t>’</a:t>
          </a:r>
          <a:endParaRPr lang="nl-NL" sz="1800" b="0" kern="1200" dirty="0"/>
        </a:p>
      </dsp:txBody>
      <dsp:txXfrm>
        <a:off x="1791725" y="577966"/>
        <a:ext cx="1548920" cy="652888"/>
      </dsp:txXfrm>
    </dsp:sp>
    <dsp:sp modelId="{94C5115D-34D4-4075-9489-89F7C8A1177C}">
      <dsp:nvSpPr>
        <dsp:cNvPr id="0" name=""/>
        <dsp:cNvSpPr/>
      </dsp:nvSpPr>
      <dsp:spPr>
        <a:xfrm>
          <a:off x="3509538" y="542646"/>
          <a:ext cx="1619560" cy="723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2020</a:t>
          </a:r>
        </a:p>
      </dsp:txBody>
      <dsp:txXfrm>
        <a:off x="3746717" y="648604"/>
        <a:ext cx="1145202" cy="511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3422"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2004</a:t>
          </a:r>
        </a:p>
      </dsp:txBody>
      <dsp:txXfrm>
        <a:off x="349597"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Frontex</a:t>
          </a:r>
        </a:p>
      </dsp:txBody>
      <dsp:txXfrm>
        <a:off x="1837845" y="589470"/>
        <a:ext cx="1472373" cy="665883"/>
      </dsp:txXfrm>
    </dsp:sp>
    <dsp:sp modelId="{94C5115D-34D4-4075-9489-89F7C8A1177C}">
      <dsp:nvSpPr>
        <dsp:cNvPr id="0" name=""/>
        <dsp:cNvSpPr/>
      </dsp:nvSpPr>
      <dsp:spPr>
        <a:xfrm>
          <a:off x="3480221"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2006</a:t>
          </a:r>
        </a:p>
      </dsp:txBody>
      <dsp:txXfrm>
        <a:off x="3706396" y="661514"/>
        <a:ext cx="1092069" cy="521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916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B8A83-4855-4078-A71A-6B3FF177CBAB}">
      <dsp:nvSpPr>
        <dsp:cNvPr id="0" name=""/>
        <dsp:cNvSpPr/>
      </dsp:nvSpPr>
      <dsp:spPr>
        <a:xfrm>
          <a:off x="1009229" y="576061"/>
          <a:ext cx="1327783" cy="76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u="none" kern="1200" dirty="0"/>
            <a:t>JHA Council on IBM</a:t>
          </a:r>
          <a:endParaRPr lang="nl-NL" sz="1800" b="0" u="none" kern="1200" dirty="0"/>
        </a:p>
      </dsp:txBody>
      <dsp:txXfrm>
        <a:off x="1046559" y="613391"/>
        <a:ext cx="1253123" cy="690048"/>
      </dsp:txXfrm>
    </dsp:sp>
    <dsp:sp modelId="{94C5115D-34D4-4075-9489-89F7C8A1177C}">
      <dsp:nvSpPr>
        <dsp:cNvPr id="0" name=""/>
        <dsp:cNvSpPr/>
      </dsp:nvSpPr>
      <dsp:spPr>
        <a:xfrm>
          <a:off x="2843808" y="575049"/>
          <a:ext cx="1544419" cy="76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2006</a:t>
          </a:r>
        </a:p>
      </dsp:txBody>
      <dsp:txXfrm>
        <a:off x="3069983" y="687334"/>
        <a:ext cx="1092069" cy="542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3422"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2004</a:t>
          </a:r>
        </a:p>
      </dsp:txBody>
      <dsp:txXfrm>
        <a:off x="349597"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Frontex</a:t>
          </a:r>
        </a:p>
      </dsp:txBody>
      <dsp:txXfrm>
        <a:off x="1837845" y="589470"/>
        <a:ext cx="1472373" cy="665883"/>
      </dsp:txXfrm>
    </dsp:sp>
    <dsp:sp modelId="{94C5115D-34D4-4075-9489-89F7C8A1177C}">
      <dsp:nvSpPr>
        <dsp:cNvPr id="0" name=""/>
        <dsp:cNvSpPr/>
      </dsp:nvSpPr>
      <dsp:spPr>
        <a:xfrm>
          <a:off x="3480221"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2006</a:t>
          </a:r>
        </a:p>
      </dsp:txBody>
      <dsp:txXfrm>
        <a:off x="3706396" y="661514"/>
        <a:ext cx="1092069" cy="521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916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B8A83-4855-4078-A71A-6B3FF177CBAB}">
      <dsp:nvSpPr>
        <dsp:cNvPr id="0" name=""/>
        <dsp:cNvSpPr/>
      </dsp:nvSpPr>
      <dsp:spPr>
        <a:xfrm>
          <a:off x="1009229" y="576061"/>
          <a:ext cx="1327783" cy="76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u="none" kern="1200" dirty="0"/>
            <a:t>JHA Council on IBM</a:t>
          </a:r>
          <a:endParaRPr lang="nl-NL" sz="1800" b="0" u="none" kern="1200" dirty="0"/>
        </a:p>
      </dsp:txBody>
      <dsp:txXfrm>
        <a:off x="1046559" y="613391"/>
        <a:ext cx="1253123" cy="690048"/>
      </dsp:txXfrm>
    </dsp:sp>
    <dsp:sp modelId="{94C5115D-34D4-4075-9489-89F7C8A1177C}">
      <dsp:nvSpPr>
        <dsp:cNvPr id="0" name=""/>
        <dsp:cNvSpPr/>
      </dsp:nvSpPr>
      <dsp:spPr>
        <a:xfrm>
          <a:off x="2843808" y="575049"/>
          <a:ext cx="1544419" cy="76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2006</a:t>
          </a:r>
        </a:p>
      </dsp:txBody>
      <dsp:txXfrm>
        <a:off x="3069983" y="687334"/>
        <a:ext cx="1092069" cy="542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3422"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2004</a:t>
          </a:r>
        </a:p>
      </dsp:txBody>
      <dsp:txXfrm>
        <a:off x="349597"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Frontex</a:t>
          </a:r>
        </a:p>
      </dsp:txBody>
      <dsp:txXfrm>
        <a:off x="1837845" y="589470"/>
        <a:ext cx="1472373" cy="665883"/>
      </dsp:txXfrm>
    </dsp:sp>
    <dsp:sp modelId="{94C5115D-34D4-4075-9489-89F7C8A1177C}">
      <dsp:nvSpPr>
        <dsp:cNvPr id="0" name=""/>
        <dsp:cNvSpPr/>
      </dsp:nvSpPr>
      <dsp:spPr>
        <a:xfrm>
          <a:off x="3480221"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2006</a:t>
          </a:r>
        </a:p>
      </dsp:txBody>
      <dsp:txXfrm>
        <a:off x="3706396" y="661514"/>
        <a:ext cx="1092069" cy="521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5936"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2006</a:t>
          </a:r>
        </a:p>
      </dsp:txBody>
      <dsp:txXfrm>
        <a:off x="352111"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t>Schengen Borders Code </a:t>
          </a:r>
          <a:endParaRPr lang="nl-NL" sz="1800" b="0" kern="1200" dirty="0"/>
        </a:p>
      </dsp:txBody>
      <dsp:txXfrm>
        <a:off x="1837845" y="589470"/>
        <a:ext cx="1472373" cy="665883"/>
      </dsp:txXfrm>
    </dsp:sp>
    <dsp:sp modelId="{94C5115D-34D4-4075-9489-89F7C8A1177C}">
      <dsp:nvSpPr>
        <dsp:cNvPr id="0" name=""/>
        <dsp:cNvSpPr/>
      </dsp:nvSpPr>
      <dsp:spPr>
        <a:xfrm>
          <a:off x="3477708"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2007</a:t>
          </a:r>
        </a:p>
      </dsp:txBody>
      <dsp:txXfrm>
        <a:off x="3703883" y="661514"/>
        <a:ext cx="1092069" cy="521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9168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B8A83-4855-4078-A71A-6B3FF177CBAB}">
      <dsp:nvSpPr>
        <dsp:cNvPr id="0" name=""/>
        <dsp:cNvSpPr/>
      </dsp:nvSpPr>
      <dsp:spPr>
        <a:xfrm>
          <a:off x="1009229" y="576061"/>
          <a:ext cx="1327783" cy="7647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RABIT </a:t>
          </a:r>
          <a:r>
            <a:rPr lang="nl-NL" sz="1800" kern="1200" dirty="0" err="1"/>
            <a:t>Regulation</a:t>
          </a:r>
          <a:endParaRPr lang="nl-NL" sz="1800" kern="1200" dirty="0"/>
        </a:p>
      </dsp:txBody>
      <dsp:txXfrm>
        <a:off x="1046559" y="613391"/>
        <a:ext cx="1253123" cy="690048"/>
      </dsp:txXfrm>
    </dsp:sp>
    <dsp:sp modelId="{94C5115D-34D4-4075-9489-89F7C8A1177C}">
      <dsp:nvSpPr>
        <dsp:cNvPr id="0" name=""/>
        <dsp:cNvSpPr/>
      </dsp:nvSpPr>
      <dsp:spPr>
        <a:xfrm>
          <a:off x="2843808" y="575049"/>
          <a:ext cx="1544419" cy="76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2008</a:t>
          </a:r>
          <a:endParaRPr lang="nl-NL" sz="2500" kern="1200" dirty="0"/>
        </a:p>
      </dsp:txBody>
      <dsp:txXfrm>
        <a:off x="3069983" y="687334"/>
        <a:ext cx="1092069" cy="5421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18EDB-9A13-48FA-847E-0B082D9525FB}">
      <dsp:nvSpPr>
        <dsp:cNvPr id="0" name=""/>
        <dsp:cNvSpPr/>
      </dsp:nvSpPr>
      <dsp:spPr>
        <a:xfrm>
          <a:off x="156022" y="0"/>
          <a:ext cx="4375854" cy="18448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4D11B-C0FF-469F-B2EB-EC146E163857}">
      <dsp:nvSpPr>
        <dsp:cNvPr id="0" name=""/>
        <dsp:cNvSpPr/>
      </dsp:nvSpPr>
      <dsp:spPr>
        <a:xfrm>
          <a:off x="125936"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2006</a:t>
          </a:r>
        </a:p>
      </dsp:txBody>
      <dsp:txXfrm>
        <a:off x="352111" y="661514"/>
        <a:ext cx="1092069" cy="521795"/>
      </dsp:txXfrm>
    </dsp:sp>
    <dsp:sp modelId="{152B8A83-4855-4078-A71A-6B3FF177CBAB}">
      <dsp:nvSpPr>
        <dsp:cNvPr id="0" name=""/>
        <dsp:cNvSpPr/>
      </dsp:nvSpPr>
      <dsp:spPr>
        <a:xfrm>
          <a:off x="1801822" y="553447"/>
          <a:ext cx="1544419" cy="737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t>Schengen Borders Code </a:t>
          </a:r>
          <a:endParaRPr lang="nl-NL" sz="1800" kern="1200" dirty="0"/>
        </a:p>
      </dsp:txBody>
      <dsp:txXfrm>
        <a:off x="1837845" y="589470"/>
        <a:ext cx="1472373" cy="665883"/>
      </dsp:txXfrm>
    </dsp:sp>
    <dsp:sp modelId="{94C5115D-34D4-4075-9489-89F7C8A1177C}">
      <dsp:nvSpPr>
        <dsp:cNvPr id="0" name=""/>
        <dsp:cNvSpPr/>
      </dsp:nvSpPr>
      <dsp:spPr>
        <a:xfrm>
          <a:off x="3477708" y="553447"/>
          <a:ext cx="1544419" cy="737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2007</a:t>
          </a:r>
        </a:p>
      </dsp:txBody>
      <dsp:txXfrm>
        <a:off x="3703883" y="661514"/>
        <a:ext cx="1092069" cy="5217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BD891-5543-4B57-98C8-1E97EBDE32D5}" type="datetimeFigureOut">
              <a:rPr lang="en-US" smtClean="0"/>
              <a:t>4/28/2023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64B13-F637-48F7-A6A9-3E448B13556F}" type="slidenum">
              <a:rPr lang="en-US" smtClean="0"/>
              <a:t>‹#›</a:t>
            </a:fld>
            <a:endParaRPr lang="en-US"/>
          </a:p>
        </p:txBody>
      </p:sp>
    </p:spTree>
    <p:extLst>
      <p:ext uri="{BB962C8B-B14F-4D97-AF65-F5344CB8AC3E}">
        <p14:creationId xmlns:p14="http://schemas.microsoft.com/office/powerpoint/2010/main" val="141205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74D64B13-F637-48F7-A6A9-3E448B13556F}" type="slidenum">
              <a:rPr lang="en-US" smtClean="0"/>
              <a:t>18</a:t>
            </a:fld>
            <a:endParaRPr lang="en-US"/>
          </a:p>
        </p:txBody>
      </p:sp>
    </p:spTree>
    <p:extLst>
      <p:ext uri="{BB962C8B-B14F-4D97-AF65-F5344CB8AC3E}">
        <p14:creationId xmlns:p14="http://schemas.microsoft.com/office/powerpoint/2010/main" val="2185367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74D64B13-F637-48F7-A6A9-3E448B13556F}" type="slidenum">
              <a:rPr lang="en-US" smtClean="0"/>
              <a:t>19</a:t>
            </a:fld>
            <a:endParaRPr lang="en-US"/>
          </a:p>
        </p:txBody>
      </p:sp>
    </p:spTree>
    <p:extLst>
      <p:ext uri="{BB962C8B-B14F-4D97-AF65-F5344CB8AC3E}">
        <p14:creationId xmlns:p14="http://schemas.microsoft.com/office/powerpoint/2010/main" val="73304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05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77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8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965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517266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962594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55950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05427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529480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96799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17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598713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02203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993737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812508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52691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42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24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9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90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10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28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642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pPr/>
              <a:t>4/28/2023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pPr/>
              <a:t>‹#›</a:t>
            </a:fld>
            <a:endParaRPr lang="en-US"/>
          </a:p>
        </p:txBody>
      </p:sp>
    </p:spTree>
    <p:extLst>
      <p:ext uri="{BB962C8B-B14F-4D97-AF65-F5344CB8AC3E}">
        <p14:creationId xmlns:p14="http://schemas.microsoft.com/office/powerpoint/2010/main" val="2731669990"/>
      </p:ext>
    </p:extLst>
  </p:cSld>
  <p:clrMap bg1="lt1" tx1="dk1" bg2="lt2" tx2="dk2" accent1="accent1" accent2="accent2" accent3="accent3" accent4="accent4" accent5="accent5" accent6="accent6" hlink="hlink" folHlink="folHlink"/>
  <p:sldLayoutIdLst>
    <p:sldLayoutId id="2147483649" r:id="rId1"/>
    <p:sldLayoutId id="214748370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971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23000" r="-23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B2560-9FE6-4C11-A38F-3EEA13F99618}" type="datetimeFigureOut">
              <a:rPr lang="nl-NL" smtClean="0">
                <a:solidFill>
                  <a:prstClr val="black">
                    <a:tint val="75000"/>
                  </a:prstClr>
                </a:solidFill>
              </a:rPr>
              <a:pPr/>
              <a:t>28-4-2023</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B6131-E64D-4105-9331-4816AEAF8BD3}"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9030296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5.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914400" y="4645742"/>
            <a:ext cx="2386584" cy="2235094"/>
          </a:xfrm>
          <a:prstGeom prst="rect">
            <a:avLst/>
          </a:prstGeom>
          <a:ln>
            <a:noFill/>
          </a:ln>
          <a:effectLst/>
        </p:spPr>
      </p:pic>
      <p:sp>
        <p:nvSpPr>
          <p:cNvPr id="24" name="TextBox 23"/>
          <p:cNvSpPr txBox="1"/>
          <p:nvPr/>
        </p:nvSpPr>
        <p:spPr>
          <a:xfrm>
            <a:off x="4107394" y="1066799"/>
            <a:ext cx="4876800" cy="584775"/>
          </a:xfrm>
          <a:prstGeom prst="rect">
            <a:avLst/>
          </a:prstGeom>
          <a:noFill/>
        </p:spPr>
        <p:txBody>
          <a:bodyPr wrap="square" lIns="0" tIns="0" rIns="0" bIns="0" rtlCol="0">
            <a:spAutoFit/>
          </a:bodyPr>
          <a:lstStyle/>
          <a:p>
            <a:r>
              <a:rPr lang="nl-NL" sz="3800" b="1" dirty="0" err="1">
                <a:solidFill>
                  <a:srgbClr val="F79646">
                    <a:lumMod val="75000"/>
                  </a:srgbClr>
                </a:solidFill>
                <a:cs typeface="Arial" pitchFamily="34" charset="0"/>
              </a:rPr>
              <a:t>Justice</a:t>
            </a:r>
            <a:r>
              <a:rPr lang="nl-NL" sz="3800" b="1" dirty="0">
                <a:solidFill>
                  <a:srgbClr val="F79646">
                    <a:lumMod val="75000"/>
                  </a:srgbClr>
                </a:solidFill>
                <a:cs typeface="Arial" pitchFamily="34" charset="0"/>
              </a:rPr>
              <a:t> &amp; Home </a:t>
            </a:r>
            <a:r>
              <a:rPr lang="nl-NL" sz="3800" b="1" dirty="0" err="1">
                <a:solidFill>
                  <a:srgbClr val="F79646">
                    <a:lumMod val="75000"/>
                  </a:srgbClr>
                </a:solidFill>
                <a:cs typeface="Arial" pitchFamily="34" charset="0"/>
              </a:rPr>
              <a:t>Affairs</a:t>
            </a:r>
            <a:r>
              <a:rPr lang="nl-NL" sz="3800" b="1" dirty="0">
                <a:solidFill>
                  <a:srgbClr val="F79646">
                    <a:lumMod val="75000"/>
                  </a:srgbClr>
                </a:solidFill>
                <a:cs typeface="Arial" pitchFamily="34" charset="0"/>
              </a:rPr>
              <a:t> </a:t>
            </a:r>
          </a:p>
        </p:txBody>
      </p:sp>
      <p:sp>
        <p:nvSpPr>
          <p:cNvPr id="17" name="Rectangle 16"/>
          <p:cNvSpPr/>
          <p:nvPr/>
        </p:nvSpPr>
        <p:spPr>
          <a:xfrm>
            <a:off x="0" y="1512125"/>
            <a:ext cx="8686800" cy="2895600"/>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700"/>
                    </a14:imgEffect>
                    <a14:imgEffect>
                      <a14:saturation sat="75000"/>
                    </a14:imgEffect>
                  </a14:imgLayer>
                </a14:imgProps>
              </a:ext>
              <a:ext uri="{28A0092B-C50C-407E-A947-70E740481C1C}">
                <a14:useLocalDpi xmlns:a14="http://schemas.microsoft.com/office/drawing/2010/main" val="0"/>
              </a:ext>
            </a:extLst>
          </a:blip>
          <a:srcRect l="49404" t="1" r="15078" b="264"/>
          <a:stretch/>
        </p:blipFill>
        <p:spPr>
          <a:xfrm>
            <a:off x="755576" y="1"/>
            <a:ext cx="1872209" cy="3068960"/>
          </a:xfrm>
          <a:prstGeom prst="rect">
            <a:avLst/>
          </a:prstGeom>
          <a:effectLst>
            <a:glow rad="101600">
              <a:schemeClr val="bg1">
                <a:alpha val="40000"/>
              </a:schemeClr>
            </a:glow>
          </a:effectLst>
        </p:spPr>
      </p:pic>
      <p:sp>
        <p:nvSpPr>
          <p:cNvPr id="25" name="TextBox 24"/>
          <p:cNvSpPr txBox="1"/>
          <p:nvPr/>
        </p:nvSpPr>
        <p:spPr>
          <a:xfrm>
            <a:off x="4371424" y="2159706"/>
            <a:ext cx="4038600" cy="1107996"/>
          </a:xfrm>
          <a:prstGeom prst="rect">
            <a:avLst/>
          </a:prstGeom>
          <a:noFill/>
        </p:spPr>
        <p:txBody>
          <a:bodyPr wrap="square" lIns="0" tIns="0" rIns="0" bIns="0" rtlCol="0">
            <a:spAutoFit/>
          </a:bodyPr>
          <a:lstStyle/>
          <a:p>
            <a:pPr>
              <a:spcAft>
                <a:spcPts val="1200"/>
              </a:spcAft>
            </a:pPr>
            <a:r>
              <a:rPr lang="nl-NL" sz="3600" i="1" dirty="0">
                <a:solidFill>
                  <a:prstClr val="white"/>
                </a:solidFill>
                <a:cs typeface="Arial" pitchFamily="34" charset="0"/>
              </a:rPr>
              <a:t>EU </a:t>
            </a:r>
            <a:r>
              <a:rPr lang="nl-NL" sz="3600" i="1" dirty="0" err="1">
                <a:solidFill>
                  <a:prstClr val="white"/>
                </a:solidFill>
                <a:cs typeface="Arial" pitchFamily="34" charset="0"/>
              </a:rPr>
              <a:t>External</a:t>
            </a:r>
            <a:r>
              <a:rPr lang="nl-NL" sz="3600" i="1" dirty="0">
                <a:solidFill>
                  <a:prstClr val="white"/>
                </a:solidFill>
                <a:cs typeface="Arial" pitchFamily="34" charset="0"/>
              </a:rPr>
              <a:t> Border Control</a:t>
            </a:r>
            <a:endParaRPr lang="nl-NL" sz="2800" i="1" dirty="0">
              <a:solidFill>
                <a:prstClr val="white"/>
              </a:solidFill>
              <a:cs typeface="Arial" pitchFamily="34" charset="0"/>
            </a:endParaRPr>
          </a:p>
        </p:txBody>
      </p:sp>
      <p:sp>
        <p:nvSpPr>
          <p:cNvPr id="2" name="Tekstvak 1"/>
          <p:cNvSpPr txBox="1"/>
          <p:nvPr/>
        </p:nvSpPr>
        <p:spPr>
          <a:xfrm rot="19830711">
            <a:off x="2497619" y="4980943"/>
            <a:ext cx="1816968" cy="369332"/>
          </a:xfrm>
          <a:prstGeom prst="rect">
            <a:avLst/>
          </a:prstGeom>
          <a:solidFill>
            <a:schemeClr val="accent3">
              <a:lumMod val="60000"/>
              <a:lumOff val="40000"/>
            </a:schemeClr>
          </a:solidFill>
        </p:spPr>
        <p:txBody>
          <a:bodyPr wrap="square" rtlCol="0">
            <a:spAutoFit/>
          </a:bodyPr>
          <a:lstStyle/>
          <a:p>
            <a:pPr algn="ctr"/>
            <a:r>
              <a:rPr lang="nl-NL" dirty="0" err="1">
                <a:solidFill>
                  <a:schemeClr val="bg1"/>
                </a:solidFill>
              </a:rPr>
              <a:t>Eurosur</a:t>
            </a:r>
            <a:endParaRPr lang="nl-NL" dirty="0">
              <a:solidFill>
                <a:schemeClr val="bg1"/>
              </a:solidFill>
            </a:endParaRPr>
          </a:p>
        </p:txBody>
      </p:sp>
      <p:sp>
        <p:nvSpPr>
          <p:cNvPr id="8" name="Tekstvak 7"/>
          <p:cNvSpPr txBox="1"/>
          <p:nvPr/>
        </p:nvSpPr>
        <p:spPr>
          <a:xfrm rot="1192957">
            <a:off x="6800581" y="5095175"/>
            <a:ext cx="1816968" cy="369332"/>
          </a:xfrm>
          <a:prstGeom prst="rect">
            <a:avLst/>
          </a:prstGeom>
          <a:solidFill>
            <a:srgbClr val="D6A300"/>
          </a:solidFill>
        </p:spPr>
        <p:txBody>
          <a:bodyPr wrap="square" rtlCol="0">
            <a:spAutoFit/>
          </a:bodyPr>
          <a:lstStyle/>
          <a:p>
            <a:pPr algn="ctr"/>
            <a:r>
              <a:rPr lang="nl-NL" dirty="0" err="1">
                <a:solidFill>
                  <a:schemeClr val="bg1"/>
                </a:solidFill>
              </a:rPr>
              <a:t>Rabit</a:t>
            </a:r>
            <a:r>
              <a:rPr lang="nl-NL" dirty="0">
                <a:solidFill>
                  <a:schemeClr val="bg1"/>
                </a:solidFill>
              </a:rPr>
              <a:t> </a:t>
            </a:r>
            <a:r>
              <a:rPr lang="nl-NL" dirty="0" err="1">
                <a:solidFill>
                  <a:schemeClr val="bg1"/>
                </a:solidFill>
              </a:rPr>
              <a:t>Regulation</a:t>
            </a:r>
            <a:endParaRPr lang="nl-NL" dirty="0">
              <a:solidFill>
                <a:schemeClr val="bg1"/>
              </a:solidFill>
            </a:endParaRPr>
          </a:p>
        </p:txBody>
      </p:sp>
      <p:sp>
        <p:nvSpPr>
          <p:cNvPr id="9" name="Tekstvak 8"/>
          <p:cNvSpPr txBox="1"/>
          <p:nvPr/>
        </p:nvSpPr>
        <p:spPr>
          <a:xfrm>
            <a:off x="4515147" y="5085184"/>
            <a:ext cx="1929061" cy="646331"/>
          </a:xfrm>
          <a:prstGeom prst="rect">
            <a:avLst/>
          </a:prstGeom>
          <a:solidFill>
            <a:schemeClr val="bg2">
              <a:lumMod val="50000"/>
            </a:schemeClr>
          </a:solidFill>
        </p:spPr>
        <p:txBody>
          <a:bodyPr wrap="square" rtlCol="0">
            <a:spAutoFit/>
          </a:bodyPr>
          <a:lstStyle/>
          <a:p>
            <a:pPr algn="ctr"/>
            <a:r>
              <a:rPr lang="nl-NL" dirty="0" err="1">
                <a:solidFill>
                  <a:schemeClr val="bg1"/>
                </a:solidFill>
              </a:rPr>
              <a:t>Integrated</a:t>
            </a:r>
            <a:r>
              <a:rPr lang="nl-NL" dirty="0">
                <a:solidFill>
                  <a:schemeClr val="bg1"/>
                </a:solidFill>
              </a:rPr>
              <a:t> Border Management</a:t>
            </a:r>
          </a:p>
        </p:txBody>
      </p:sp>
      <p:sp>
        <p:nvSpPr>
          <p:cNvPr id="10" name="Tekstvak 9"/>
          <p:cNvSpPr txBox="1"/>
          <p:nvPr/>
        </p:nvSpPr>
        <p:spPr>
          <a:xfrm rot="1192957">
            <a:off x="2386341" y="6031219"/>
            <a:ext cx="1816968" cy="369332"/>
          </a:xfrm>
          <a:prstGeom prst="rect">
            <a:avLst/>
          </a:prstGeom>
          <a:solidFill>
            <a:srgbClr val="D6A300"/>
          </a:solidFill>
        </p:spPr>
        <p:txBody>
          <a:bodyPr wrap="square" rtlCol="0">
            <a:spAutoFit/>
          </a:bodyPr>
          <a:lstStyle/>
          <a:p>
            <a:pPr algn="ctr"/>
            <a:r>
              <a:rPr lang="nl-NL" dirty="0">
                <a:solidFill>
                  <a:schemeClr val="bg1"/>
                </a:solidFill>
              </a:rPr>
              <a:t>Frontex</a:t>
            </a:r>
          </a:p>
        </p:txBody>
      </p:sp>
      <p:sp>
        <p:nvSpPr>
          <p:cNvPr id="11" name="Tekstvak 10"/>
          <p:cNvSpPr txBox="1"/>
          <p:nvPr/>
        </p:nvSpPr>
        <p:spPr>
          <a:xfrm>
            <a:off x="288556" y="4839959"/>
            <a:ext cx="1816968" cy="369332"/>
          </a:xfrm>
          <a:prstGeom prst="rect">
            <a:avLst/>
          </a:prstGeom>
          <a:solidFill>
            <a:srgbClr val="98303E"/>
          </a:solidFill>
        </p:spPr>
        <p:txBody>
          <a:bodyPr wrap="square" rtlCol="0">
            <a:spAutoFit/>
          </a:bodyPr>
          <a:lstStyle/>
          <a:p>
            <a:pPr algn="ctr"/>
            <a:r>
              <a:rPr lang="nl-NL" dirty="0">
                <a:solidFill>
                  <a:schemeClr val="bg1"/>
                </a:solidFill>
              </a:rPr>
              <a:t>VIS</a:t>
            </a:r>
          </a:p>
        </p:txBody>
      </p:sp>
      <p:sp>
        <p:nvSpPr>
          <p:cNvPr id="12" name="Tekstvak 11"/>
          <p:cNvSpPr txBox="1"/>
          <p:nvPr/>
        </p:nvSpPr>
        <p:spPr>
          <a:xfrm>
            <a:off x="6663092" y="6093296"/>
            <a:ext cx="1816968" cy="646331"/>
          </a:xfrm>
          <a:prstGeom prst="rect">
            <a:avLst/>
          </a:prstGeom>
          <a:solidFill>
            <a:srgbClr val="98303E"/>
          </a:solidFill>
        </p:spPr>
        <p:txBody>
          <a:bodyPr wrap="square" rtlCol="0">
            <a:spAutoFit/>
          </a:bodyPr>
          <a:lstStyle/>
          <a:p>
            <a:pPr algn="ctr"/>
            <a:r>
              <a:rPr lang="nl-NL" dirty="0">
                <a:solidFill>
                  <a:schemeClr val="bg1"/>
                </a:solidFill>
              </a:rPr>
              <a:t>Schengen  Border Code</a:t>
            </a:r>
          </a:p>
        </p:txBody>
      </p:sp>
      <p:sp>
        <p:nvSpPr>
          <p:cNvPr id="13" name="Tekstvak 12"/>
          <p:cNvSpPr txBox="1"/>
          <p:nvPr/>
        </p:nvSpPr>
        <p:spPr>
          <a:xfrm rot="19830711">
            <a:off x="362984" y="5654695"/>
            <a:ext cx="1816968" cy="646331"/>
          </a:xfrm>
          <a:prstGeom prst="rect">
            <a:avLst/>
          </a:prstGeom>
          <a:solidFill>
            <a:schemeClr val="accent3">
              <a:lumMod val="60000"/>
              <a:lumOff val="40000"/>
            </a:schemeClr>
          </a:solidFill>
        </p:spPr>
        <p:txBody>
          <a:bodyPr wrap="square" rtlCol="0">
            <a:spAutoFit/>
          </a:bodyPr>
          <a:lstStyle/>
          <a:p>
            <a:pPr algn="ctr"/>
            <a:r>
              <a:rPr lang="en-GB" dirty="0">
                <a:solidFill>
                  <a:schemeClr val="bg1"/>
                </a:solidFill>
              </a:rPr>
              <a:t>European Border and Coast Guard </a:t>
            </a:r>
            <a:endParaRPr lang="nl-NL" dirty="0">
              <a:solidFill>
                <a:schemeClr val="bg1"/>
              </a:solidFill>
            </a:endParaRPr>
          </a:p>
        </p:txBody>
      </p:sp>
      <p:sp>
        <p:nvSpPr>
          <p:cNvPr id="5" name="Rectangle 16">
            <a:extLst>
              <a:ext uri="{FF2B5EF4-FFF2-40B4-BE49-F238E27FC236}">
                <a16:creationId xmlns:a16="http://schemas.microsoft.com/office/drawing/2014/main" id="{1A79980F-3F39-68BE-CD53-A40646FC9836}"/>
              </a:ext>
            </a:extLst>
          </p:cNvPr>
          <p:cNvSpPr/>
          <p:nvPr/>
        </p:nvSpPr>
        <p:spPr>
          <a:xfrm>
            <a:off x="888228" y="4738551"/>
            <a:ext cx="7510584" cy="1846421"/>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5" indent="-1665288"/>
            <a:r>
              <a:rPr lang="en-GB" sz="2000" b="1" i="1" dirty="0">
                <a:solidFill>
                  <a:prstClr val="white"/>
                </a:solidFill>
              </a:rPr>
              <a:t>Assigned readings for this session:</a:t>
            </a:r>
          </a:p>
          <a:p>
            <a:pPr marL="1241425" lvl="5" indent="-342900">
              <a:buFont typeface="Arial" panose="020B0604020202020204" pitchFamily="34" charset="0"/>
              <a:buChar char="•"/>
            </a:pPr>
            <a:r>
              <a:rPr lang="en-GB" sz="2000" b="1" i="1" dirty="0">
                <a:solidFill>
                  <a:prstClr val="white"/>
                </a:solidFill>
              </a:rPr>
              <a:t>Peers (2011), pp. 178-200</a:t>
            </a:r>
          </a:p>
          <a:p>
            <a:pPr marL="1241425" lvl="5" indent="-342900">
              <a:buFont typeface="Arial" panose="020B0604020202020204" pitchFamily="34" charset="0"/>
              <a:buChar char="•"/>
            </a:pPr>
            <a:r>
              <a:rPr lang="en-GB" sz="2000" b="1" i="1" dirty="0">
                <a:solidFill>
                  <a:prstClr val="white"/>
                </a:solidFill>
              </a:rPr>
              <a:t>Ferraro &amp; De </a:t>
            </a:r>
            <a:r>
              <a:rPr lang="en-GB" sz="2000" b="1" i="1" dirty="0" err="1">
                <a:solidFill>
                  <a:prstClr val="white"/>
                </a:solidFill>
              </a:rPr>
              <a:t>Capitani</a:t>
            </a:r>
            <a:r>
              <a:rPr lang="en-GB" sz="2000" b="1" i="1" dirty="0">
                <a:solidFill>
                  <a:prstClr val="white"/>
                </a:solidFill>
              </a:rPr>
              <a:t>, (2016), pp. 385–398</a:t>
            </a:r>
          </a:p>
          <a:p>
            <a:pPr marL="1241425" lvl="5" indent="-342900">
              <a:buFont typeface="Arial" panose="020B0604020202020204" pitchFamily="34" charset="0"/>
              <a:buChar char="•"/>
            </a:pPr>
            <a:r>
              <a:rPr lang="it-IT" sz="2000" b="1" i="1" dirty="0">
                <a:solidFill>
                  <a:prstClr val="white"/>
                </a:solidFill>
              </a:rPr>
              <a:t>Pacciardi &amp; Berndtsson (2022), pp. 4010–4028</a:t>
            </a:r>
            <a:endParaRPr lang="en-GB" sz="2000" dirty="0">
              <a:solidFill>
                <a:prstClr val="white"/>
              </a:solidFill>
            </a:endParaRPr>
          </a:p>
        </p:txBody>
      </p:sp>
      <p:grpSp>
        <p:nvGrpSpPr>
          <p:cNvPr id="3" name="Groep 2"/>
          <p:cNvGrpSpPr/>
          <p:nvPr/>
        </p:nvGrpSpPr>
        <p:grpSpPr>
          <a:xfrm>
            <a:off x="854361" y="4738551"/>
            <a:ext cx="7510584" cy="1846421"/>
            <a:chOff x="-2649286" y="4598100"/>
            <a:chExt cx="7510584" cy="1846421"/>
          </a:xfrm>
        </p:grpSpPr>
        <p:sp>
          <p:nvSpPr>
            <p:cNvPr id="14" name="Rectangle 16"/>
            <p:cNvSpPr/>
            <p:nvPr/>
          </p:nvSpPr>
          <p:spPr>
            <a:xfrm>
              <a:off x="-2649286" y="4598100"/>
              <a:ext cx="7510584" cy="1846421"/>
            </a:xfrm>
            <a:prstGeom prst="rect">
              <a:avLst/>
            </a:prstGeom>
            <a:gradFill flip="none" rotWithShape="1">
              <a:gsLst>
                <a:gs pos="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5"/>
              <a:r>
                <a:rPr lang="en-GB" dirty="0"/>
                <a:t>The policing of:</a:t>
              </a:r>
            </a:p>
            <a:p>
              <a:pPr marL="2571750" lvl="5" indent="-285750">
                <a:buFont typeface="Arial" panose="020B0604020202020204" pitchFamily="34" charset="0"/>
                <a:buChar char="•"/>
              </a:pPr>
              <a:r>
                <a:rPr lang="en-GB" dirty="0"/>
                <a:t>44,000 km of external sea borders </a:t>
              </a:r>
            </a:p>
            <a:p>
              <a:pPr marL="2571750" lvl="5" indent="-285750">
                <a:buFont typeface="Arial" panose="020B0604020202020204" pitchFamily="34" charset="0"/>
                <a:buChar char="•"/>
              </a:pPr>
              <a:r>
                <a:rPr lang="en-GB" dirty="0"/>
                <a:t>9,000 km of land borders</a:t>
              </a:r>
            </a:p>
            <a:p>
              <a:pPr marL="2571750" lvl="5" indent="-285750">
                <a:buFont typeface="Arial" panose="020B0604020202020204" pitchFamily="34" charset="0"/>
                <a:buChar char="•"/>
              </a:pPr>
              <a:r>
                <a:rPr lang="nl-NL" dirty="0">
                  <a:solidFill>
                    <a:prstClr val="white"/>
                  </a:solidFill>
                </a:rPr>
                <a:t>h</a:t>
              </a:r>
              <a:r>
                <a:rPr lang="en-GB" dirty="0" err="1">
                  <a:solidFill>
                    <a:prstClr val="white"/>
                  </a:solidFill>
                </a:rPr>
                <a:t>undreds</a:t>
              </a:r>
              <a:r>
                <a:rPr lang="en-GB" dirty="0">
                  <a:solidFill>
                    <a:prstClr val="white"/>
                  </a:solidFill>
                </a:rPr>
                <a:t> of airports and maritime ports</a:t>
              </a:r>
            </a:p>
            <a:p>
              <a:pPr marL="2571750" lvl="5" indent="-285750">
                <a:buFont typeface="Arial" panose="020B0604020202020204" pitchFamily="34" charset="0"/>
                <a:buChar char="•"/>
              </a:pPr>
              <a:r>
                <a:rPr lang="nl-NL" dirty="0" err="1">
                  <a:solidFill>
                    <a:prstClr val="white"/>
                  </a:solidFill>
                </a:rPr>
                <a:t>hundreds</a:t>
              </a:r>
              <a:r>
                <a:rPr lang="nl-NL" dirty="0">
                  <a:solidFill>
                    <a:prstClr val="white"/>
                  </a:solidFill>
                </a:rPr>
                <a:t> of </a:t>
              </a:r>
              <a:r>
                <a:rPr lang="nl-NL" dirty="0" err="1">
                  <a:solidFill>
                    <a:prstClr val="white"/>
                  </a:solidFill>
                </a:rPr>
                <a:t>millions</a:t>
              </a:r>
              <a:r>
                <a:rPr lang="nl-NL" dirty="0">
                  <a:solidFill>
                    <a:prstClr val="white"/>
                  </a:solidFill>
                </a:rPr>
                <a:t> of border </a:t>
              </a:r>
              <a:r>
                <a:rPr lang="nl-NL" dirty="0" err="1">
                  <a:solidFill>
                    <a:prstClr val="white"/>
                  </a:solidFill>
                </a:rPr>
                <a:t>crossings</a:t>
              </a:r>
              <a:r>
                <a:rPr lang="nl-NL" dirty="0">
                  <a:solidFill>
                    <a:prstClr val="white"/>
                  </a:solidFill>
                </a:rPr>
                <a:t> per </a:t>
              </a:r>
              <a:r>
                <a:rPr lang="nl-NL" dirty="0" err="1">
                  <a:solidFill>
                    <a:prstClr val="white"/>
                  </a:solidFill>
                </a:rPr>
                <a:t>year</a:t>
              </a:r>
              <a:endParaRPr lang="en-GB" dirty="0">
                <a:solidFill>
                  <a:prstClr val="white"/>
                </a:solidFill>
              </a:endParaRPr>
            </a:p>
          </p:txBody>
        </p:sp>
        <p:pic>
          <p:nvPicPr>
            <p:cNvPr id="1026" name="Picture 2" descr="D:\Users\Santino\Documents\Werk\Santino\Onderzoek\ONDERZOEKPROJECTEN\ErasmusPLUS programmes\Mazaryk Brno\JHA Course Spring 2018\PPP Material\WHO BELONGS TO WHAT IN EUROPE\WHO BELONGS TO WHAT IN EUROPE_Schengen BIJGESNED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5189" y="4904048"/>
              <a:ext cx="1353841" cy="11770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0578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par>
                          <p:cTn id="14" fill="hold">
                            <p:stCondLst>
                              <p:cond delay="305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3550"/>
                            </p:stCondLst>
                            <p:childTnLst>
                              <p:par>
                                <p:cTn id="20" presetID="2" presetClass="entr" presetSubtype="4" fill="hold" grpId="0" nodeType="after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4300"/>
                            </p:stCondLst>
                            <p:childTnLst>
                              <p:par>
                                <p:cTn id="25" presetID="2" presetClass="entr" presetSubtype="4"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50"/>
                            </p:stCondLst>
                            <p:childTnLst>
                              <p:par>
                                <p:cTn id="30" presetID="2" presetClass="entr" presetSubtype="4"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58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63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68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250"/>
                                        <p:tgtEl>
                                          <p:spTgt spid="2"/>
                                        </p:tgtEl>
                                        <p:attrNameLst>
                                          <p:attrName>ppt_x</p:attrName>
                                        </p:attrNameLst>
                                      </p:cBhvr>
                                      <p:tavLst>
                                        <p:tav tm="0">
                                          <p:val>
                                            <p:strVal val="ppt_x"/>
                                          </p:val>
                                        </p:tav>
                                        <p:tav tm="100000">
                                          <p:val>
                                            <p:strVal val="ppt_x"/>
                                          </p:val>
                                        </p:tav>
                                      </p:tavLst>
                                    </p:anim>
                                    <p:anim calcmode="lin" valueType="num">
                                      <p:cBhvr additive="base">
                                        <p:cTn id="53" dur="250"/>
                                        <p:tgtEl>
                                          <p:spTgt spid="2"/>
                                        </p:tgtEl>
                                        <p:attrNameLst>
                                          <p:attrName>ppt_y</p:attrName>
                                        </p:attrNameLst>
                                      </p:cBhvr>
                                      <p:tavLst>
                                        <p:tav tm="0">
                                          <p:val>
                                            <p:strVal val="ppt_y"/>
                                          </p:val>
                                        </p:tav>
                                        <p:tav tm="100000">
                                          <p:val>
                                            <p:strVal val="1+ppt_h/2"/>
                                          </p:val>
                                        </p:tav>
                                      </p:tavLst>
                                    </p:anim>
                                    <p:set>
                                      <p:cBhvr>
                                        <p:cTn id="54" dur="1" fill="hold">
                                          <p:stCondLst>
                                            <p:cond delay="249"/>
                                          </p:stCondLst>
                                        </p:cTn>
                                        <p:tgtEl>
                                          <p:spTgt spid="2"/>
                                        </p:tgtEl>
                                        <p:attrNameLst>
                                          <p:attrName>style.visibility</p:attrName>
                                        </p:attrNameLst>
                                      </p:cBhvr>
                                      <p:to>
                                        <p:strVal val="hidden"/>
                                      </p:to>
                                    </p:set>
                                  </p:childTnLst>
                                </p:cTn>
                              </p:par>
                              <p:par>
                                <p:cTn id="55" presetID="2" presetClass="exit" presetSubtype="2" fill="hold" grpId="1" nodeType="withEffect">
                                  <p:stCondLst>
                                    <p:cond delay="0"/>
                                  </p:stCondLst>
                                  <p:childTnLst>
                                    <p:anim calcmode="lin" valueType="num">
                                      <p:cBhvr additive="base">
                                        <p:cTn id="56" dur="250"/>
                                        <p:tgtEl>
                                          <p:spTgt spid="11"/>
                                        </p:tgtEl>
                                        <p:attrNameLst>
                                          <p:attrName>ppt_x</p:attrName>
                                        </p:attrNameLst>
                                      </p:cBhvr>
                                      <p:tavLst>
                                        <p:tav tm="0">
                                          <p:val>
                                            <p:strVal val="ppt_x"/>
                                          </p:val>
                                        </p:tav>
                                        <p:tav tm="100000">
                                          <p:val>
                                            <p:strVal val="1+ppt_w/2"/>
                                          </p:val>
                                        </p:tav>
                                      </p:tavLst>
                                    </p:anim>
                                    <p:anim calcmode="lin" valueType="num">
                                      <p:cBhvr additive="base">
                                        <p:cTn id="57" dur="250"/>
                                        <p:tgtEl>
                                          <p:spTgt spid="11"/>
                                        </p:tgtEl>
                                        <p:attrNameLst>
                                          <p:attrName>ppt_y</p:attrName>
                                        </p:attrNameLst>
                                      </p:cBhvr>
                                      <p:tavLst>
                                        <p:tav tm="0">
                                          <p:val>
                                            <p:strVal val="ppt_y"/>
                                          </p:val>
                                        </p:tav>
                                        <p:tav tm="100000">
                                          <p:val>
                                            <p:strVal val="ppt_y"/>
                                          </p:val>
                                        </p:tav>
                                      </p:tavLst>
                                    </p:anim>
                                    <p:set>
                                      <p:cBhvr>
                                        <p:cTn id="58" dur="1" fill="hold">
                                          <p:stCondLst>
                                            <p:cond delay="249"/>
                                          </p:stCondLst>
                                        </p:cTn>
                                        <p:tgtEl>
                                          <p:spTgt spid="11"/>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250"/>
                                        <p:tgtEl>
                                          <p:spTgt spid="13"/>
                                        </p:tgtEl>
                                        <p:attrNameLst>
                                          <p:attrName>ppt_x</p:attrName>
                                        </p:attrNameLst>
                                      </p:cBhvr>
                                      <p:tavLst>
                                        <p:tav tm="0">
                                          <p:val>
                                            <p:strVal val="ppt_x"/>
                                          </p:val>
                                        </p:tav>
                                        <p:tav tm="100000">
                                          <p:val>
                                            <p:strVal val="1+ppt_w/2"/>
                                          </p:val>
                                        </p:tav>
                                      </p:tavLst>
                                    </p:anim>
                                    <p:anim calcmode="lin" valueType="num">
                                      <p:cBhvr additive="base">
                                        <p:cTn id="61" dur="250"/>
                                        <p:tgtEl>
                                          <p:spTgt spid="13"/>
                                        </p:tgtEl>
                                        <p:attrNameLst>
                                          <p:attrName>ppt_y</p:attrName>
                                        </p:attrNameLst>
                                      </p:cBhvr>
                                      <p:tavLst>
                                        <p:tav tm="0">
                                          <p:val>
                                            <p:strVal val="ppt_y"/>
                                          </p:val>
                                        </p:tav>
                                        <p:tav tm="100000">
                                          <p:val>
                                            <p:strVal val="0-ppt_h/2"/>
                                          </p:val>
                                        </p:tav>
                                      </p:tavLst>
                                    </p:anim>
                                    <p:set>
                                      <p:cBhvr>
                                        <p:cTn id="62" dur="1" fill="hold">
                                          <p:stCondLst>
                                            <p:cond delay="249"/>
                                          </p:stCondLst>
                                        </p:cTn>
                                        <p:tgtEl>
                                          <p:spTgt spid="13"/>
                                        </p:tgtEl>
                                        <p:attrNameLst>
                                          <p:attrName>style.visibility</p:attrName>
                                        </p:attrNameLst>
                                      </p:cBhvr>
                                      <p:to>
                                        <p:strVal val="hidden"/>
                                      </p:to>
                                    </p:set>
                                  </p:childTnLst>
                                </p:cTn>
                              </p:par>
                              <p:par>
                                <p:cTn id="63" presetID="2" presetClass="exit" presetSubtype="1" fill="hold" grpId="1" nodeType="withEffect">
                                  <p:stCondLst>
                                    <p:cond delay="0"/>
                                  </p:stCondLst>
                                  <p:childTnLst>
                                    <p:anim calcmode="lin" valueType="num">
                                      <p:cBhvr additive="base">
                                        <p:cTn id="64" dur="250"/>
                                        <p:tgtEl>
                                          <p:spTgt spid="10"/>
                                        </p:tgtEl>
                                        <p:attrNameLst>
                                          <p:attrName>ppt_x</p:attrName>
                                        </p:attrNameLst>
                                      </p:cBhvr>
                                      <p:tavLst>
                                        <p:tav tm="0">
                                          <p:val>
                                            <p:strVal val="ppt_x"/>
                                          </p:val>
                                        </p:tav>
                                        <p:tav tm="100000">
                                          <p:val>
                                            <p:strVal val="ppt_x"/>
                                          </p:val>
                                        </p:tav>
                                      </p:tavLst>
                                    </p:anim>
                                    <p:anim calcmode="lin" valueType="num">
                                      <p:cBhvr additive="base">
                                        <p:cTn id="65" dur="250"/>
                                        <p:tgtEl>
                                          <p:spTgt spid="10"/>
                                        </p:tgtEl>
                                        <p:attrNameLst>
                                          <p:attrName>ppt_y</p:attrName>
                                        </p:attrNameLst>
                                      </p:cBhvr>
                                      <p:tavLst>
                                        <p:tav tm="0">
                                          <p:val>
                                            <p:strVal val="ppt_y"/>
                                          </p:val>
                                        </p:tav>
                                        <p:tav tm="100000">
                                          <p:val>
                                            <p:strVal val="0-ppt_h/2"/>
                                          </p:val>
                                        </p:tav>
                                      </p:tavLst>
                                    </p:anim>
                                    <p:set>
                                      <p:cBhvr>
                                        <p:cTn id="66" dur="1" fill="hold">
                                          <p:stCondLst>
                                            <p:cond delay="249"/>
                                          </p:stCondLst>
                                        </p:cTn>
                                        <p:tgtEl>
                                          <p:spTgt spid="10"/>
                                        </p:tgtEl>
                                        <p:attrNameLst>
                                          <p:attrName>style.visibility</p:attrName>
                                        </p:attrNameLst>
                                      </p:cBhvr>
                                      <p:to>
                                        <p:strVal val="hidden"/>
                                      </p:to>
                                    </p:set>
                                  </p:childTnLst>
                                </p:cTn>
                              </p:par>
                              <p:par>
                                <p:cTn id="67" presetID="2" presetClass="exit" presetSubtype="9" fill="hold" grpId="1" nodeType="withEffect">
                                  <p:stCondLst>
                                    <p:cond delay="0"/>
                                  </p:stCondLst>
                                  <p:childTnLst>
                                    <p:anim calcmode="lin" valueType="num">
                                      <p:cBhvr additive="base">
                                        <p:cTn id="68" dur="250"/>
                                        <p:tgtEl>
                                          <p:spTgt spid="9"/>
                                        </p:tgtEl>
                                        <p:attrNameLst>
                                          <p:attrName>ppt_x</p:attrName>
                                        </p:attrNameLst>
                                      </p:cBhvr>
                                      <p:tavLst>
                                        <p:tav tm="0">
                                          <p:val>
                                            <p:strVal val="ppt_x"/>
                                          </p:val>
                                        </p:tav>
                                        <p:tav tm="100000">
                                          <p:val>
                                            <p:strVal val="0-ppt_w/2"/>
                                          </p:val>
                                        </p:tav>
                                      </p:tavLst>
                                    </p:anim>
                                    <p:anim calcmode="lin" valueType="num">
                                      <p:cBhvr additive="base">
                                        <p:cTn id="69" dur="250"/>
                                        <p:tgtEl>
                                          <p:spTgt spid="9"/>
                                        </p:tgtEl>
                                        <p:attrNameLst>
                                          <p:attrName>ppt_y</p:attrName>
                                        </p:attrNameLst>
                                      </p:cBhvr>
                                      <p:tavLst>
                                        <p:tav tm="0">
                                          <p:val>
                                            <p:strVal val="ppt_y"/>
                                          </p:val>
                                        </p:tav>
                                        <p:tav tm="100000">
                                          <p:val>
                                            <p:strVal val="0-ppt_h/2"/>
                                          </p:val>
                                        </p:tav>
                                      </p:tavLst>
                                    </p:anim>
                                    <p:set>
                                      <p:cBhvr>
                                        <p:cTn id="70" dur="1" fill="hold">
                                          <p:stCondLst>
                                            <p:cond delay="249"/>
                                          </p:stCondLst>
                                        </p:cTn>
                                        <p:tgtEl>
                                          <p:spTgt spid="9"/>
                                        </p:tgtEl>
                                        <p:attrNameLst>
                                          <p:attrName>style.visibility</p:attrName>
                                        </p:attrNameLst>
                                      </p:cBhvr>
                                      <p:to>
                                        <p:strVal val="hidden"/>
                                      </p:to>
                                    </p:set>
                                  </p:childTnLst>
                                </p:cTn>
                              </p:par>
                              <p:par>
                                <p:cTn id="71" presetID="2" presetClass="exit" presetSubtype="12" fill="hold" grpId="1" nodeType="withEffect">
                                  <p:stCondLst>
                                    <p:cond delay="0"/>
                                  </p:stCondLst>
                                  <p:childTnLst>
                                    <p:anim calcmode="lin" valueType="num">
                                      <p:cBhvr additive="base">
                                        <p:cTn id="72" dur="250"/>
                                        <p:tgtEl>
                                          <p:spTgt spid="8"/>
                                        </p:tgtEl>
                                        <p:attrNameLst>
                                          <p:attrName>ppt_x</p:attrName>
                                        </p:attrNameLst>
                                      </p:cBhvr>
                                      <p:tavLst>
                                        <p:tav tm="0">
                                          <p:val>
                                            <p:strVal val="ppt_x"/>
                                          </p:val>
                                        </p:tav>
                                        <p:tav tm="100000">
                                          <p:val>
                                            <p:strVal val="0-ppt_w/2"/>
                                          </p:val>
                                        </p:tav>
                                      </p:tavLst>
                                    </p:anim>
                                    <p:anim calcmode="lin" valueType="num">
                                      <p:cBhvr additive="base">
                                        <p:cTn id="73" dur="250"/>
                                        <p:tgtEl>
                                          <p:spTgt spid="8"/>
                                        </p:tgtEl>
                                        <p:attrNameLst>
                                          <p:attrName>ppt_y</p:attrName>
                                        </p:attrNameLst>
                                      </p:cBhvr>
                                      <p:tavLst>
                                        <p:tav tm="0">
                                          <p:val>
                                            <p:strVal val="ppt_y"/>
                                          </p:val>
                                        </p:tav>
                                        <p:tav tm="100000">
                                          <p:val>
                                            <p:strVal val="1+ppt_h/2"/>
                                          </p:val>
                                        </p:tav>
                                      </p:tavLst>
                                    </p:anim>
                                    <p:set>
                                      <p:cBhvr>
                                        <p:cTn id="74" dur="1" fill="hold">
                                          <p:stCondLst>
                                            <p:cond delay="249"/>
                                          </p:stCondLst>
                                        </p:cTn>
                                        <p:tgtEl>
                                          <p:spTgt spid="8"/>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250"/>
                                        <p:tgtEl>
                                          <p:spTgt spid="12"/>
                                        </p:tgtEl>
                                        <p:attrNameLst>
                                          <p:attrName>ppt_x</p:attrName>
                                        </p:attrNameLst>
                                      </p:cBhvr>
                                      <p:tavLst>
                                        <p:tav tm="0">
                                          <p:val>
                                            <p:strVal val="ppt_x"/>
                                          </p:val>
                                        </p:tav>
                                        <p:tav tm="100000">
                                          <p:val>
                                            <p:strVal val="0-ppt_w/2"/>
                                          </p:val>
                                        </p:tav>
                                      </p:tavLst>
                                    </p:anim>
                                    <p:anim calcmode="lin" valueType="num">
                                      <p:cBhvr additive="base">
                                        <p:cTn id="77" dur="250"/>
                                        <p:tgtEl>
                                          <p:spTgt spid="12"/>
                                        </p:tgtEl>
                                        <p:attrNameLst>
                                          <p:attrName>ppt_y</p:attrName>
                                        </p:attrNameLst>
                                      </p:cBhvr>
                                      <p:tavLst>
                                        <p:tav tm="0">
                                          <p:val>
                                            <p:strVal val="ppt_y"/>
                                          </p:val>
                                        </p:tav>
                                        <p:tav tm="100000">
                                          <p:val>
                                            <p:strVal val="0-ppt_h/2"/>
                                          </p:val>
                                        </p:tav>
                                      </p:tavLst>
                                    </p:anim>
                                    <p:set>
                                      <p:cBhvr>
                                        <p:cTn id="78" dur="1" fill="hold">
                                          <p:stCondLst>
                                            <p:cond delay="249"/>
                                          </p:stCondLst>
                                        </p:cTn>
                                        <p:tgtEl>
                                          <p:spTgt spid="12"/>
                                        </p:tgtEl>
                                        <p:attrNameLst>
                                          <p:attrName>style.visibility</p:attrName>
                                        </p:attrNameLst>
                                      </p:cBhvr>
                                      <p:to>
                                        <p:strVal val="hidden"/>
                                      </p:to>
                                    </p:set>
                                  </p:childTnLst>
                                </p:cTn>
                              </p:par>
                            </p:childTnLst>
                          </p:cTn>
                        </p:par>
                        <p:par>
                          <p:cTn id="79" fill="hold">
                            <p:stCondLst>
                              <p:cond delay="250"/>
                            </p:stCondLst>
                            <p:childTnLst>
                              <p:par>
                                <p:cTn id="80" presetID="20" presetClass="entr" presetSubtype="0"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edge">
                                      <p:cBhvr>
                                        <p:cTn id="82" dur="2000"/>
                                        <p:tgtEl>
                                          <p:spTgt spid="3"/>
                                        </p:tgtEl>
                                      </p:cBhvr>
                                    </p:animEffect>
                                  </p:childTnLst>
                                </p:cTn>
                              </p:par>
                            </p:childTnLst>
                          </p:cTn>
                        </p:par>
                        <p:par>
                          <p:cTn id="83" fill="hold">
                            <p:stCondLst>
                              <p:cond delay="2250"/>
                            </p:stCondLst>
                            <p:childTnLst>
                              <p:par>
                                <p:cTn id="84" presetID="10" presetClass="entr" presetSubtype="0"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1000"/>
                                        <p:tgtEl>
                                          <p:spTgt spid="5"/>
                                        </p:tgtEl>
                                      </p:cBhvr>
                                    </p:animEffect>
                                    <p:set>
                                      <p:cBhvr>
                                        <p:cTn id="9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build="p"/>
      <p:bldP spid="2" grpId="0" animBg="1"/>
      <p:bldP spid="2"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1700808"/>
            <a:ext cx="8640960" cy="5040560"/>
          </a:xfrm>
        </p:spPr>
        <p:txBody>
          <a:bodyPr>
            <a:normAutofit/>
          </a:bodyPr>
          <a:lstStyle/>
          <a:p>
            <a:pPr>
              <a:buClr>
                <a:srgbClr val="D6A300"/>
              </a:buClr>
              <a:buFont typeface="Calibri" panose="020F0502020204030204" pitchFamily="34" charset="0"/>
              <a:buChar char="●"/>
            </a:pPr>
            <a:r>
              <a:rPr lang="nl-NL" dirty="0"/>
              <a:t>Visa Information System (VIS)</a:t>
            </a:r>
          </a:p>
          <a:p>
            <a:pPr lvl="1">
              <a:buClr>
                <a:srgbClr val="D6A300"/>
              </a:buClr>
              <a:buFont typeface="Calibri" panose="020F0502020204030204" pitchFamily="34" charset="0"/>
              <a:buChar char="●"/>
            </a:pPr>
            <a:r>
              <a:rPr lang="en-GB" i="1" dirty="0"/>
              <a:t>VIS is established by Regulation 767/2008</a:t>
            </a:r>
          </a:p>
          <a:p>
            <a:pPr lvl="1">
              <a:buClr>
                <a:srgbClr val="D6A300"/>
              </a:buClr>
              <a:buFont typeface="Calibri" panose="020F0502020204030204" pitchFamily="34" charset="0"/>
              <a:buChar char="●"/>
            </a:pPr>
            <a:r>
              <a:rPr lang="en-GB" i="1" dirty="0"/>
              <a:t>it is a large-scale IT system (containing biometric data) allowing Schengen States to exchange visa data, thereby facilitating checks and the issuance of visas</a:t>
            </a:r>
          </a:p>
          <a:p>
            <a:pPr lvl="2">
              <a:buClr>
                <a:srgbClr val="D6A300"/>
              </a:buClr>
              <a:buFont typeface="Calibri" panose="020F0502020204030204" pitchFamily="34" charset="0"/>
              <a:buChar char="●"/>
            </a:pPr>
            <a:endParaRPr lang="en-GB" i="1" dirty="0"/>
          </a:p>
        </p:txBody>
      </p:sp>
      <p:graphicFrame>
        <p:nvGraphicFramePr>
          <p:cNvPr id="4" name="Diagram 3"/>
          <p:cNvGraphicFramePr/>
          <p:nvPr>
            <p:extLst>
              <p:ext uri="{D42A27DB-BD31-4B8C-83A1-F6EECF244321}">
                <p14:modId xmlns:p14="http://schemas.microsoft.com/office/powerpoint/2010/main" val="3796424454"/>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9756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67709484"/>
              </p:ext>
            </p:extLst>
          </p:nvPr>
        </p:nvGraphicFramePr>
        <p:xfrm>
          <a:off x="4464496" y="0"/>
          <a:ext cx="5148064" cy="191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p:cNvSpPr>
            <a:spLocks noGrp="1"/>
          </p:cNvSpPr>
          <p:nvPr>
            <p:ph idx="1"/>
          </p:nvPr>
        </p:nvSpPr>
        <p:spPr>
          <a:xfrm>
            <a:off x="251520" y="1700808"/>
            <a:ext cx="8640960" cy="5040560"/>
          </a:xfrm>
        </p:spPr>
        <p:txBody>
          <a:bodyPr>
            <a:normAutofit/>
          </a:bodyPr>
          <a:lstStyle/>
          <a:p>
            <a:pPr>
              <a:buClr>
                <a:srgbClr val="D6A300"/>
              </a:buClr>
              <a:buFont typeface="Calibri" panose="020F0502020204030204" pitchFamily="34" charset="0"/>
              <a:buChar char="●"/>
            </a:pPr>
            <a:r>
              <a:rPr lang="nl-NL" dirty="0"/>
              <a:t>Lisbon Changes</a:t>
            </a:r>
          </a:p>
          <a:p>
            <a:pPr lvl="1">
              <a:buClr>
                <a:srgbClr val="D6A300"/>
              </a:buClr>
              <a:buFont typeface="Calibri" panose="020F0502020204030204" pitchFamily="34" charset="0"/>
              <a:buChar char="●"/>
            </a:pPr>
            <a:r>
              <a:rPr lang="en-GB" i="1" dirty="0"/>
              <a:t>concept of 'integrated management’ system enshrined in TFEU</a:t>
            </a:r>
          </a:p>
          <a:p>
            <a:pPr lvl="1">
              <a:buClr>
                <a:srgbClr val="D6A300"/>
              </a:buClr>
              <a:buFont typeface="Calibri" panose="020F0502020204030204" pitchFamily="34" charset="0"/>
              <a:buChar char="●"/>
            </a:pPr>
            <a:r>
              <a:rPr lang="nl-NL" i="1" dirty="0"/>
              <a:t>art. 77(2)d: </a:t>
            </a:r>
            <a:r>
              <a:rPr lang="nl-NL" i="1" dirty="0" err="1"/>
              <a:t>the</a:t>
            </a:r>
            <a:r>
              <a:rPr lang="nl-NL" i="1" dirty="0"/>
              <a:t> EU </a:t>
            </a:r>
            <a:r>
              <a:rPr lang="nl-NL" i="1" dirty="0" err="1"/>
              <a:t>can</a:t>
            </a:r>
            <a:r>
              <a:rPr lang="nl-NL" i="1" dirty="0"/>
              <a:t> </a:t>
            </a:r>
            <a:r>
              <a:rPr lang="nl-NL" i="1" dirty="0" err="1"/>
              <a:t>adopt</a:t>
            </a:r>
            <a:r>
              <a:rPr lang="nl-NL" i="1" dirty="0"/>
              <a:t> “</a:t>
            </a:r>
            <a:r>
              <a:rPr lang="nl-NL" b="1" i="1" u="sng" dirty="0" err="1"/>
              <a:t>any</a:t>
            </a:r>
            <a:r>
              <a:rPr lang="nl-NL" b="1" i="1" u="sng" dirty="0"/>
              <a:t> </a:t>
            </a:r>
            <a:r>
              <a:rPr lang="nl-NL" b="1" i="1" u="sng" dirty="0" err="1"/>
              <a:t>measure</a:t>
            </a:r>
            <a:r>
              <a:rPr lang="nl-NL" b="1" i="1" u="sng" dirty="0"/>
              <a:t> </a:t>
            </a:r>
            <a:r>
              <a:rPr lang="en-GB" b="1" i="1" u="sng" dirty="0"/>
              <a:t>necessary</a:t>
            </a:r>
            <a:r>
              <a:rPr lang="en-GB" i="1" dirty="0"/>
              <a:t> for the gradual establishment of an integrated management system for external borders”</a:t>
            </a:r>
          </a:p>
          <a:p>
            <a:pPr lvl="1">
              <a:buClr>
                <a:srgbClr val="D6A300"/>
              </a:buClr>
              <a:buFont typeface="Calibri" panose="020F0502020204030204" pitchFamily="34" charset="0"/>
              <a:buChar char="●"/>
            </a:pPr>
            <a:r>
              <a:rPr lang="nl-NL" i="1" dirty="0" err="1"/>
              <a:t>which</a:t>
            </a:r>
            <a:r>
              <a:rPr lang="nl-NL" i="1" dirty="0"/>
              <a:t> </a:t>
            </a:r>
            <a:r>
              <a:rPr lang="nl-NL" i="1" dirty="0" err="1"/>
              <a:t>proved</a:t>
            </a:r>
            <a:r>
              <a:rPr lang="nl-NL" i="1" dirty="0"/>
              <a:t> </a:t>
            </a:r>
            <a:r>
              <a:rPr lang="nl-NL" i="1" dirty="0" err="1"/>
              <a:t>to</a:t>
            </a:r>
            <a:r>
              <a:rPr lang="nl-NL" i="1" dirty="0"/>
              <a:t> </a:t>
            </a:r>
            <a:r>
              <a:rPr lang="nl-NL" i="1" dirty="0" err="1"/>
              <a:t>be</a:t>
            </a:r>
            <a:r>
              <a:rPr lang="nl-NL" i="1" dirty="0"/>
              <a:t> </a:t>
            </a:r>
            <a:r>
              <a:rPr lang="nl-NL" i="1" dirty="0" err="1"/>
              <a:t>the</a:t>
            </a:r>
            <a:r>
              <a:rPr lang="nl-NL" i="1" dirty="0"/>
              <a:t> basis </a:t>
            </a:r>
            <a:r>
              <a:rPr lang="nl-NL" i="1" dirty="0" err="1"/>
              <a:t>for</a:t>
            </a:r>
            <a:r>
              <a:rPr lang="nl-NL" i="1" dirty="0"/>
              <a:t> upgrading </a:t>
            </a:r>
            <a:r>
              <a:rPr lang="nl-NL" i="1" dirty="0" err="1"/>
              <a:t>Frontex</a:t>
            </a:r>
            <a:endParaRPr lang="nl-NL" i="1" dirty="0"/>
          </a:p>
          <a:p>
            <a:pPr lvl="2">
              <a:buClr>
                <a:srgbClr val="D6A300"/>
              </a:buClr>
              <a:buFont typeface="Calibri" panose="020F0502020204030204" pitchFamily="34" charset="0"/>
              <a:buChar char="●"/>
            </a:pPr>
            <a:endParaRPr lang="en-GB" i="1" dirty="0"/>
          </a:p>
        </p:txBody>
      </p:sp>
      <p:graphicFrame>
        <p:nvGraphicFramePr>
          <p:cNvPr id="4" name="Diagram 3"/>
          <p:cNvGraphicFramePr/>
          <p:nvPr>
            <p:extLst>
              <p:ext uri="{D42A27DB-BD31-4B8C-83A1-F6EECF244321}">
                <p14:modId xmlns:p14="http://schemas.microsoft.com/office/powerpoint/2010/main" val="4186124259"/>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7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23435883"/>
              </p:ext>
            </p:extLst>
          </p:nvPr>
        </p:nvGraphicFramePr>
        <p:xfrm>
          <a:off x="4464496" y="0"/>
          <a:ext cx="5148064" cy="191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499104659"/>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jdelijke aanduiding voor inhoud 2"/>
          <p:cNvSpPr>
            <a:spLocks noGrp="1"/>
          </p:cNvSpPr>
          <p:nvPr>
            <p:ph idx="1"/>
          </p:nvPr>
        </p:nvSpPr>
        <p:spPr>
          <a:xfrm>
            <a:off x="467544" y="1484784"/>
            <a:ext cx="8568952" cy="5472608"/>
          </a:xfrm>
        </p:spPr>
        <p:txBody>
          <a:bodyPr>
            <a:normAutofit/>
          </a:bodyPr>
          <a:lstStyle/>
          <a:p>
            <a:pPr marL="0" indent="0">
              <a:buClr>
                <a:srgbClr val="D6A300"/>
              </a:buClr>
              <a:buNone/>
            </a:pPr>
            <a:r>
              <a:rPr lang="nl-NL" sz="3800" dirty="0"/>
              <a:t>EBCG (2016)</a:t>
            </a:r>
          </a:p>
          <a:p>
            <a:pPr>
              <a:buClr>
                <a:srgbClr val="D6A300"/>
              </a:buClr>
              <a:buFont typeface="Calibri" panose="020F0502020204030204" pitchFamily="34" charset="0"/>
              <a:buChar char="●"/>
            </a:pPr>
            <a:r>
              <a:rPr lang="en-GB" i="1" dirty="0"/>
              <a:t>Regulation 2016/1624: upgrading of Frontex to European Border and Coast Guard (EBCG) </a:t>
            </a:r>
          </a:p>
          <a:p>
            <a:pPr>
              <a:buClr>
                <a:srgbClr val="D6A300"/>
              </a:buClr>
              <a:buFont typeface="Calibri" panose="020F0502020204030204" pitchFamily="34" charset="0"/>
              <a:buChar char="●"/>
            </a:pPr>
            <a:r>
              <a:rPr lang="en-GB" dirty="0"/>
              <a:t>stronger coordinating power “placing it ‘functionally’ above the MS administration.” (Ferrara &amp; de </a:t>
            </a:r>
            <a:r>
              <a:rPr lang="en-GB" dirty="0" err="1"/>
              <a:t>Capitani</a:t>
            </a:r>
            <a:r>
              <a:rPr lang="en-GB" dirty="0"/>
              <a:t> 2016: 393)  </a:t>
            </a:r>
          </a:p>
          <a:p>
            <a:pPr lvl="1">
              <a:buClr>
                <a:srgbClr val="D6A300"/>
              </a:buClr>
              <a:buFont typeface="Calibri" panose="020F0502020204030204" pitchFamily="34" charset="0"/>
              <a:buChar char="●"/>
            </a:pPr>
            <a:endParaRPr lang="en-GB" i="1" dirty="0"/>
          </a:p>
          <a:p>
            <a:pPr lvl="1">
              <a:buClr>
                <a:srgbClr val="D6A300"/>
              </a:buClr>
              <a:buFont typeface="Calibri" panose="020F0502020204030204" pitchFamily="34" charset="0"/>
              <a:buChar char="●"/>
            </a:pPr>
            <a:endParaRPr lang="en-GB" i="1" dirty="0"/>
          </a:p>
          <a:p>
            <a:pPr lvl="1">
              <a:buClr>
                <a:srgbClr val="D6A300"/>
              </a:buClr>
              <a:buFont typeface="Calibri" panose="020F0502020204030204" pitchFamily="34" charset="0"/>
              <a:buChar char="●"/>
            </a:pPr>
            <a:endParaRPr lang="en-GB" i="1" dirty="0"/>
          </a:p>
        </p:txBody>
      </p:sp>
    </p:spTree>
    <p:extLst>
      <p:ext uri="{BB962C8B-B14F-4D97-AF65-F5344CB8AC3E}">
        <p14:creationId xmlns:p14="http://schemas.microsoft.com/office/powerpoint/2010/main" val="344938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755576" y="4645742"/>
            <a:ext cx="2386584" cy="2235094"/>
          </a:xfrm>
          <a:prstGeom prst="rect">
            <a:avLst/>
          </a:prstGeom>
          <a:ln>
            <a:noFill/>
          </a:ln>
          <a:effectLst/>
        </p:spPr>
      </p:pic>
      <p:sp>
        <p:nvSpPr>
          <p:cNvPr id="17" name="Rectangle 16"/>
          <p:cNvSpPr/>
          <p:nvPr/>
        </p:nvSpPr>
        <p:spPr>
          <a:xfrm>
            <a:off x="-23258" y="1052735"/>
            <a:ext cx="6827506" cy="2986014"/>
          </a:xfrm>
          <a:prstGeom prst="rect">
            <a:avLst/>
          </a:prstGeom>
          <a:gradFill flip="none" rotWithShape="1">
            <a:gsLst>
              <a:gs pos="300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5" y="1394606"/>
            <a:ext cx="3129321" cy="1314314"/>
          </a:xfrm>
          <a:prstGeom prst="rect">
            <a:avLst/>
          </a:prstGeom>
          <a:effectLst>
            <a:glow rad="101600">
              <a:schemeClr val="bg1">
                <a:alpha val="40000"/>
              </a:schemeClr>
            </a:glow>
          </a:effectLst>
        </p:spPr>
      </p:pic>
      <p:sp>
        <p:nvSpPr>
          <p:cNvPr id="24" name="TextBox 23"/>
          <p:cNvSpPr txBox="1"/>
          <p:nvPr/>
        </p:nvSpPr>
        <p:spPr>
          <a:xfrm>
            <a:off x="1789665" y="620688"/>
            <a:ext cx="7174823" cy="492443"/>
          </a:xfrm>
          <a:prstGeom prst="rect">
            <a:avLst/>
          </a:prstGeom>
          <a:noFill/>
        </p:spPr>
        <p:txBody>
          <a:bodyPr wrap="square" lIns="0" tIns="0" rIns="0" bIns="0" rtlCol="0">
            <a:spAutoFit/>
          </a:bodyPr>
          <a:lstStyle/>
          <a:p>
            <a:r>
              <a:rPr lang="en-GB" sz="3200" b="1" dirty="0">
                <a:solidFill>
                  <a:srgbClr val="F79646">
                    <a:lumMod val="75000"/>
                  </a:srgbClr>
                </a:solidFill>
                <a:cs typeface="Arial" pitchFamily="34" charset="0"/>
              </a:rPr>
              <a:t>‘EBCG’ Regulation 2016/1624</a:t>
            </a:r>
            <a:endParaRPr lang="nl-NL" sz="3200" b="1" dirty="0">
              <a:solidFill>
                <a:srgbClr val="F79646">
                  <a:lumMod val="75000"/>
                </a:srgbClr>
              </a:solidFill>
              <a:cs typeface="Arial" pitchFamily="34" charset="0"/>
            </a:endParaRPr>
          </a:p>
        </p:txBody>
      </p:sp>
      <p:sp>
        <p:nvSpPr>
          <p:cNvPr id="25" name="TextBox 24"/>
          <p:cNvSpPr txBox="1"/>
          <p:nvPr/>
        </p:nvSpPr>
        <p:spPr>
          <a:xfrm>
            <a:off x="35496" y="1124744"/>
            <a:ext cx="6552728" cy="5678478"/>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GB" sz="2300" dirty="0">
                <a:solidFill>
                  <a:prstClr val="white"/>
                </a:solidFill>
                <a:cs typeface="Arial" pitchFamily="34" charset="0"/>
              </a:rPr>
              <a:t>It transformed Frontex </a:t>
            </a:r>
            <a:r>
              <a:rPr lang="en-GB" sz="2300" i="1" dirty="0">
                <a:solidFill>
                  <a:prstClr val="white"/>
                </a:solidFill>
                <a:cs typeface="Arial" pitchFamily="34" charset="0"/>
              </a:rPr>
              <a:t>“from an element of horizontal network to the core of hierarchically integrated structure.”</a:t>
            </a:r>
          </a:p>
          <a:p>
            <a:pPr algn="r">
              <a:spcAft>
                <a:spcPts val="1200"/>
              </a:spcAft>
            </a:pPr>
            <a:r>
              <a:rPr lang="en-GB" dirty="0">
                <a:solidFill>
                  <a:prstClr val="white"/>
                </a:solidFill>
                <a:cs typeface="Arial" pitchFamily="34" charset="0"/>
              </a:rPr>
              <a:t>(Ferrara &amp; de </a:t>
            </a:r>
            <a:r>
              <a:rPr lang="en-GB" dirty="0" err="1">
                <a:solidFill>
                  <a:prstClr val="white"/>
                </a:solidFill>
                <a:cs typeface="Arial" pitchFamily="34" charset="0"/>
              </a:rPr>
              <a:t>Capitani</a:t>
            </a:r>
            <a:r>
              <a:rPr lang="en-GB" dirty="0">
                <a:solidFill>
                  <a:prstClr val="white"/>
                </a:solidFill>
                <a:cs typeface="Arial" pitchFamily="34" charset="0"/>
              </a:rPr>
              <a:t> 2016: 392)</a:t>
            </a:r>
          </a:p>
          <a:p>
            <a:pPr marL="457200" indent="-457200">
              <a:spcAft>
                <a:spcPts val="1200"/>
              </a:spcAft>
              <a:buFont typeface="Arial" panose="020B0604020202020204" pitchFamily="34" charset="0"/>
              <a:buChar char="•"/>
            </a:pPr>
            <a:r>
              <a:rPr lang="en-GB" sz="2300" dirty="0">
                <a:solidFill>
                  <a:prstClr val="white"/>
                </a:solidFill>
                <a:cs typeface="Arial" pitchFamily="34" charset="0"/>
              </a:rPr>
              <a:t>the 2015 refugee crisis was the catalyst for establishing EBCG </a:t>
            </a:r>
          </a:p>
          <a:p>
            <a:pPr marL="457200" indent="-457200">
              <a:spcAft>
                <a:spcPts val="1200"/>
              </a:spcAft>
              <a:buFont typeface="Arial" panose="020B0604020202020204" pitchFamily="34" charset="0"/>
              <a:buChar char="•"/>
            </a:pPr>
            <a:r>
              <a:rPr lang="en-GB" sz="2300" dirty="0">
                <a:solidFill>
                  <a:prstClr val="white"/>
                </a:solidFill>
                <a:cs typeface="Arial" pitchFamily="34" charset="0"/>
              </a:rPr>
              <a:t>In case of “disproportionate” migratory pressure the Agency may, either at the request of EU country or on its own initiative, organise and coordinate rapid border interventions and deploy its own teams </a:t>
            </a:r>
          </a:p>
          <a:p>
            <a:pPr marL="457200" indent="-457200">
              <a:spcAft>
                <a:spcPts val="1200"/>
              </a:spcAft>
              <a:buFont typeface="Arial" panose="020B0604020202020204" pitchFamily="34" charset="0"/>
              <a:buChar char="•"/>
            </a:pPr>
            <a:r>
              <a:rPr lang="en-GB" sz="2300" dirty="0">
                <a:solidFill>
                  <a:prstClr val="white"/>
                </a:solidFill>
                <a:cs typeface="Arial" pitchFamily="34" charset="0"/>
              </a:rPr>
              <a:t>EBCG staff would be more than doubled </a:t>
            </a:r>
          </a:p>
          <a:p>
            <a:pPr marL="457200" indent="-457200">
              <a:spcAft>
                <a:spcPts val="1200"/>
              </a:spcAft>
              <a:buFont typeface="Arial" panose="020B0604020202020204" pitchFamily="34" charset="0"/>
              <a:buChar char="•"/>
            </a:pPr>
            <a:r>
              <a:rPr lang="en-GB" sz="2300" dirty="0">
                <a:solidFill>
                  <a:prstClr val="white"/>
                </a:solidFill>
                <a:cs typeface="Arial" pitchFamily="34" charset="0"/>
              </a:rPr>
              <a:t>ability to purchase own equipment and deploy it as it sees fit </a:t>
            </a:r>
          </a:p>
        </p:txBody>
      </p:sp>
    </p:spTree>
    <p:extLst>
      <p:ext uri="{BB962C8B-B14F-4D97-AF65-F5344CB8AC3E}">
        <p14:creationId xmlns:p14="http://schemas.microsoft.com/office/powerpoint/2010/main" val="3873326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3.05556E-6 -3.34875E-6 L 0.67708 0.00116 " pathEditMode="relative" rAng="0" ptsTypes="AA">
                                      <p:cBhvr>
                                        <p:cTn id="12" dur="2000" fill="hold"/>
                                        <p:tgtEl>
                                          <p:spTgt spid="23"/>
                                        </p:tgtEl>
                                        <p:attrNameLst>
                                          <p:attrName>ppt_x</p:attrName>
                                          <p:attrName>ppt_y</p:attrName>
                                        </p:attrNameLst>
                                      </p:cBhvr>
                                      <p:rCtr x="33854" y="46"/>
                                    </p:animMotion>
                                  </p:childTnLst>
                                </p:cTn>
                              </p:par>
                            </p:childTnLst>
                          </p:cTn>
                        </p:par>
                        <p:par>
                          <p:cTn id="13" fill="hold">
                            <p:stCondLst>
                              <p:cond delay="4000"/>
                            </p:stCondLst>
                            <p:childTnLst>
                              <p:par>
                                <p:cTn id="14" presetID="6" presetClass="emph" presetSubtype="0" fill="hold" grpId="0" nodeType="afterEffect">
                                  <p:stCondLst>
                                    <p:cond delay="0"/>
                                  </p:stCondLst>
                                  <p:childTnLst>
                                    <p:animScale>
                                      <p:cBhvr>
                                        <p:cTn id="15" dur="2000" fill="hold"/>
                                        <p:tgtEl>
                                          <p:spTgt spid="17"/>
                                        </p:tgtEl>
                                      </p:cBhvr>
                                      <p:by x="100000" y="400000"/>
                                    </p:animScale>
                                  </p:childTnLst>
                                </p:cTn>
                              </p:par>
                              <p:par>
                                <p:cTn id="16" presetID="3" presetClass="emph" presetSubtype="2" fill="hold" grpId="2" nodeType="withEffect">
                                  <p:stCondLst>
                                    <p:cond delay="0"/>
                                  </p:stCondLst>
                                  <p:childTnLst>
                                    <p:animClr clrSpc="rgb" dir="cw">
                                      <p:cBhvr override="childStyle">
                                        <p:cTn id="17" dur="2000" fill="hold"/>
                                        <p:tgtEl>
                                          <p:spTgt spid="24"/>
                                        </p:tgtEl>
                                        <p:attrNameLst>
                                          <p:attrName>style.color</p:attrName>
                                        </p:attrNameLst>
                                      </p:cBhvr>
                                      <p:to>
                                        <a:schemeClr val="bg1"/>
                                      </p:to>
                                    </p:animClr>
                                  </p:childTnLst>
                                </p:cTn>
                              </p:par>
                              <p:par>
                                <p:cTn id="18" presetID="42" presetClass="path" presetSubtype="0" accel="50000" decel="50000" fill="hold" grpId="3" nodeType="withEffect">
                                  <p:stCondLst>
                                    <p:cond delay="0"/>
                                  </p:stCondLst>
                                  <p:childTnLst>
                                    <p:animMotion origin="layout" path="M -3.61111E-6 2.22017E-7 L -0.0026 -0.07516 " pathEditMode="relative" rAng="0" ptsTypes="AA">
                                      <p:cBhvr>
                                        <p:cTn id="19" dur="2000" fill="hold"/>
                                        <p:tgtEl>
                                          <p:spTgt spid="24"/>
                                        </p:tgtEl>
                                        <p:attrNameLst>
                                          <p:attrName>ppt_x</p:attrName>
                                          <p:attrName>ppt_y</p:attrName>
                                        </p:attrNameLst>
                                      </p:cBhvr>
                                      <p:rCtr x="-139" y="-3770"/>
                                    </p:animMotion>
                                  </p:childTnLst>
                                </p:cTn>
                              </p:par>
                            </p:childTnLst>
                          </p:cTn>
                        </p:par>
                        <p:par>
                          <p:cTn id="20" fill="hold">
                            <p:stCondLst>
                              <p:cond delay="6000"/>
                            </p:stCondLst>
                            <p:childTnLst>
                              <p:par>
                                <p:cTn id="21" presetID="10" presetClass="entr" presetSubtype="0" fill="hold" grpId="0" nodeType="afterEffect">
                                  <p:stCondLst>
                                    <p:cond delay="0"/>
                                  </p:stCondLst>
                                  <p:iterate type="lt">
                                    <p:tmPct val="5000"/>
                                  </p:iterate>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fade">
                                      <p:cBhvr>
                                        <p:cTn id="23" dur="500"/>
                                        <p:tgtEl>
                                          <p:spTgt spid="25">
                                            <p:txEl>
                                              <p:pRg st="0" end="0"/>
                                            </p:txEl>
                                          </p:spTgt>
                                        </p:tgtEl>
                                      </p:cBhvr>
                                    </p:animEffect>
                                  </p:childTnLst>
                                </p:cTn>
                              </p:par>
                            </p:childTnLst>
                          </p:cTn>
                        </p:par>
                        <p:par>
                          <p:cTn id="24" fill="hold">
                            <p:stCondLst>
                              <p:cond delay="8950"/>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childTnLst>
                                </p:cTn>
                              </p:par>
                            </p:childTnLst>
                          </p:cTn>
                        </p:par>
                        <p:par>
                          <p:cTn id="28" fill="hold">
                            <p:stCondLst>
                              <p:cond delay="10125"/>
                            </p:stCondLst>
                            <p:childTnLst>
                              <p:par>
                                <p:cTn id="29" presetID="10" presetClass="entr" presetSubtype="0" fill="hold" grpId="0" nodeType="afterEffect">
                                  <p:stCondLst>
                                    <p:cond delay="0"/>
                                  </p:stCondLst>
                                  <p:iterate type="lt">
                                    <p:tmPct val="5000"/>
                                  </p:iterate>
                                  <p:childTnLst>
                                    <p:set>
                                      <p:cBhvr>
                                        <p:cTn id="30" dur="1" fill="hold">
                                          <p:stCondLst>
                                            <p:cond delay="0"/>
                                          </p:stCondLst>
                                        </p:cTn>
                                        <p:tgtEl>
                                          <p:spTgt spid="25">
                                            <p:txEl>
                                              <p:pRg st="2" end="2"/>
                                            </p:txEl>
                                          </p:spTgt>
                                        </p:tgtEl>
                                        <p:attrNameLst>
                                          <p:attrName>style.visibility</p:attrName>
                                        </p:attrNameLst>
                                      </p:cBhvr>
                                      <p:to>
                                        <p:strVal val="visible"/>
                                      </p:to>
                                    </p:set>
                                    <p:animEffect transition="in" filter="fade">
                                      <p:cBhvr>
                                        <p:cTn id="31" dur="500"/>
                                        <p:tgtEl>
                                          <p:spTgt spid="25">
                                            <p:txEl>
                                              <p:pRg st="2" end="2"/>
                                            </p:txEl>
                                          </p:spTgt>
                                        </p:tgtEl>
                                      </p:cBhvr>
                                    </p:animEffect>
                                  </p:childTnLst>
                                </p:cTn>
                              </p:par>
                            </p:childTnLst>
                          </p:cTn>
                        </p:par>
                        <p:par>
                          <p:cTn id="32" fill="hold">
                            <p:stCondLst>
                              <p:cond delay="11925"/>
                            </p:stCondLst>
                            <p:childTnLst>
                              <p:par>
                                <p:cTn id="33" presetID="10" presetClass="entr" presetSubtype="0" fill="hold" grpId="0" nodeType="afterEffect">
                                  <p:stCondLst>
                                    <p:cond delay="0"/>
                                  </p:stCondLst>
                                  <p:iterate type="lt">
                                    <p:tmPct val="5000"/>
                                  </p:iterate>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par>
                          <p:cTn id="36" fill="hold">
                            <p:stCondLst>
                              <p:cond delay="16675"/>
                            </p:stCondLst>
                            <p:childTnLst>
                              <p:par>
                                <p:cTn id="37" presetID="10" presetClass="entr" presetSubtype="0" fill="hold" grpId="0" nodeType="afterEffect">
                                  <p:stCondLst>
                                    <p:cond delay="0"/>
                                  </p:stCondLst>
                                  <p:iterate type="lt">
                                    <p:tmPct val="5000"/>
                                  </p:iterate>
                                  <p:childTnLst>
                                    <p:set>
                                      <p:cBhvr>
                                        <p:cTn id="38" dur="1" fill="hold">
                                          <p:stCondLst>
                                            <p:cond delay="0"/>
                                          </p:stCondLst>
                                        </p:cTn>
                                        <p:tgtEl>
                                          <p:spTgt spid="25">
                                            <p:txEl>
                                              <p:pRg st="4" end="4"/>
                                            </p:txEl>
                                          </p:spTgt>
                                        </p:tgtEl>
                                        <p:attrNameLst>
                                          <p:attrName>style.visibility</p:attrName>
                                        </p:attrNameLst>
                                      </p:cBhvr>
                                      <p:to>
                                        <p:strVal val="visible"/>
                                      </p:to>
                                    </p:set>
                                    <p:animEffect transition="in" filter="fade">
                                      <p:cBhvr>
                                        <p:cTn id="39" dur="500"/>
                                        <p:tgtEl>
                                          <p:spTgt spid="25">
                                            <p:txEl>
                                              <p:pRg st="4" end="4"/>
                                            </p:txEl>
                                          </p:spTgt>
                                        </p:tgtEl>
                                      </p:cBhvr>
                                    </p:animEffect>
                                  </p:childTnLst>
                                </p:cTn>
                              </p:par>
                            </p:childTnLst>
                          </p:cTn>
                        </p:par>
                        <p:par>
                          <p:cTn id="40" fill="hold">
                            <p:stCondLst>
                              <p:cond delay="17925"/>
                            </p:stCondLst>
                            <p:childTnLst>
                              <p:par>
                                <p:cTn id="41" presetID="10" presetClass="entr" presetSubtype="0" fill="hold" grpId="0" nodeType="afterEffect">
                                  <p:stCondLst>
                                    <p:cond delay="0"/>
                                  </p:stCondLst>
                                  <p:iterate type="lt">
                                    <p:tmPct val="5000"/>
                                  </p:iterate>
                                  <p:childTnLst>
                                    <p:set>
                                      <p:cBhvr>
                                        <p:cTn id="42" dur="1" fill="hold">
                                          <p:stCondLst>
                                            <p:cond delay="0"/>
                                          </p:stCondLst>
                                        </p:cTn>
                                        <p:tgtEl>
                                          <p:spTgt spid="25">
                                            <p:txEl>
                                              <p:pRg st="5" end="5"/>
                                            </p:txEl>
                                          </p:spTgt>
                                        </p:tgtEl>
                                        <p:attrNameLst>
                                          <p:attrName>style.visibility</p:attrName>
                                        </p:attrNameLst>
                                      </p:cBhvr>
                                      <p:to>
                                        <p:strVal val="visible"/>
                                      </p:to>
                                    </p:set>
                                    <p:animEffect transition="in" filter="fade">
                                      <p:cBhvr>
                                        <p:cTn id="43"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4" grpId="1"/>
      <p:bldP spid="24" grpId="2"/>
      <p:bldP spid="24" grpId="3"/>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97950793"/>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p:cNvSpPr>
            <a:spLocks noGrp="1"/>
          </p:cNvSpPr>
          <p:nvPr>
            <p:ph idx="1"/>
          </p:nvPr>
        </p:nvSpPr>
        <p:spPr>
          <a:xfrm>
            <a:off x="467544" y="1484784"/>
            <a:ext cx="8568952" cy="5472608"/>
          </a:xfrm>
        </p:spPr>
        <p:txBody>
          <a:bodyPr>
            <a:normAutofit fontScale="92500"/>
          </a:bodyPr>
          <a:lstStyle/>
          <a:p>
            <a:pPr marL="0" indent="0">
              <a:buClr>
                <a:srgbClr val="D6A300"/>
              </a:buClr>
              <a:buNone/>
            </a:pPr>
            <a:r>
              <a:rPr lang="nl-NL" sz="3800" dirty="0"/>
              <a:t>EBCG (2016)</a:t>
            </a:r>
          </a:p>
          <a:p>
            <a:pPr>
              <a:buClr>
                <a:srgbClr val="D6A300"/>
              </a:buClr>
              <a:buFont typeface="Calibri" panose="020F0502020204030204" pitchFamily="34" charset="0"/>
              <a:buChar char="●"/>
            </a:pPr>
            <a:r>
              <a:rPr lang="en-GB" i="1" dirty="0"/>
              <a:t>Regulation 2016/1624: upgrading of Frontex to European Border and Coast Guard (EBCG) </a:t>
            </a:r>
          </a:p>
          <a:p>
            <a:pPr>
              <a:buClr>
                <a:srgbClr val="D6A300"/>
              </a:buClr>
              <a:buFont typeface="Calibri" panose="020F0502020204030204" pitchFamily="34" charset="0"/>
              <a:buChar char="●"/>
            </a:pPr>
            <a:r>
              <a:rPr lang="en-GB" dirty="0"/>
              <a:t>stronger coordinating power “placing it ‘functionally’ above the MS administration.” (Ferrara &amp; de </a:t>
            </a:r>
            <a:r>
              <a:rPr lang="en-GB" dirty="0" err="1"/>
              <a:t>Capitani</a:t>
            </a:r>
            <a:r>
              <a:rPr lang="en-GB" dirty="0"/>
              <a:t> 2016: 393)  </a:t>
            </a:r>
          </a:p>
          <a:p>
            <a:pPr>
              <a:buClr>
                <a:srgbClr val="D6A300"/>
              </a:buClr>
              <a:buFont typeface="Calibri" panose="020F0502020204030204" pitchFamily="34" charset="0"/>
              <a:buChar char="●"/>
            </a:pPr>
            <a:r>
              <a:rPr lang="en-GB" dirty="0"/>
              <a:t>Which also included availability of monitoring tools:</a:t>
            </a:r>
          </a:p>
          <a:p>
            <a:pPr lvl="1">
              <a:buClr>
                <a:srgbClr val="D6A300"/>
              </a:buClr>
              <a:buFont typeface="Calibri" panose="020F0502020204030204" pitchFamily="34" charset="0"/>
              <a:buChar char="●"/>
            </a:pPr>
            <a:r>
              <a:rPr lang="en-GB" i="1" dirty="0"/>
              <a:t> “common integrated risk analysis model” (being less dependent on national analyses)</a:t>
            </a:r>
          </a:p>
          <a:p>
            <a:pPr lvl="1">
              <a:buClr>
                <a:srgbClr val="D6A300"/>
              </a:buClr>
              <a:buFont typeface="Calibri" panose="020F0502020204030204" pitchFamily="34" charset="0"/>
              <a:buChar char="●"/>
            </a:pPr>
            <a:r>
              <a:rPr lang="en-GB" i="1" dirty="0"/>
              <a:t>vulnerability assessments (i.e. monitoring&amp; assessing capacity and readiness of Member States </a:t>
            </a:r>
          </a:p>
          <a:p>
            <a:pPr lvl="1">
              <a:buClr>
                <a:srgbClr val="D6A300"/>
              </a:buClr>
              <a:buFont typeface="Calibri" panose="020F0502020204030204" pitchFamily="34" charset="0"/>
              <a:buChar char="●"/>
            </a:pPr>
            <a:endParaRPr lang="en-GB" i="1" dirty="0"/>
          </a:p>
          <a:p>
            <a:pPr lvl="1">
              <a:buClr>
                <a:srgbClr val="D6A300"/>
              </a:buClr>
              <a:buFont typeface="Calibri" panose="020F0502020204030204" pitchFamily="34" charset="0"/>
              <a:buChar char="●"/>
            </a:pPr>
            <a:endParaRPr lang="en-GB" i="1" dirty="0"/>
          </a:p>
          <a:p>
            <a:pPr lvl="1">
              <a:buClr>
                <a:srgbClr val="D6A300"/>
              </a:buClr>
              <a:buFont typeface="Calibri" panose="020F0502020204030204" pitchFamily="34" charset="0"/>
              <a:buChar char="●"/>
            </a:pPr>
            <a:endParaRPr lang="en-GB" i="1" dirty="0"/>
          </a:p>
        </p:txBody>
      </p:sp>
    </p:spTree>
    <p:extLst>
      <p:ext uri="{BB962C8B-B14F-4D97-AF65-F5344CB8AC3E}">
        <p14:creationId xmlns:p14="http://schemas.microsoft.com/office/powerpoint/2010/main" val="5201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755576" y="4645742"/>
            <a:ext cx="2386584" cy="2235094"/>
          </a:xfrm>
          <a:prstGeom prst="rect">
            <a:avLst/>
          </a:prstGeom>
          <a:ln>
            <a:noFill/>
          </a:ln>
          <a:effectLst/>
        </p:spPr>
      </p:pic>
      <p:sp>
        <p:nvSpPr>
          <p:cNvPr id="24" name="TextBox 23"/>
          <p:cNvSpPr txBox="1"/>
          <p:nvPr/>
        </p:nvSpPr>
        <p:spPr>
          <a:xfrm>
            <a:off x="2555776" y="260648"/>
            <a:ext cx="5652120" cy="584775"/>
          </a:xfrm>
          <a:prstGeom prst="rect">
            <a:avLst/>
          </a:prstGeom>
          <a:noFill/>
        </p:spPr>
        <p:txBody>
          <a:bodyPr wrap="square" lIns="0" tIns="0" rIns="0" bIns="0" rtlCol="0">
            <a:spAutoFit/>
          </a:bodyPr>
          <a:lstStyle/>
          <a:p>
            <a:r>
              <a:rPr lang="en-US" sz="3800" b="1" dirty="0">
                <a:solidFill>
                  <a:srgbClr val="F79646">
                    <a:lumMod val="75000"/>
                  </a:srgbClr>
                </a:solidFill>
                <a:cs typeface="Arial" pitchFamily="34" charset="0"/>
              </a:rPr>
              <a:t>"Smart Borders" Package</a:t>
            </a:r>
            <a:endParaRPr lang="nl-NL" sz="3800" b="1" dirty="0">
              <a:solidFill>
                <a:srgbClr val="F79646">
                  <a:lumMod val="75000"/>
                </a:srgbClr>
              </a:solidFill>
              <a:cs typeface="Arial" pitchFamily="34" charset="0"/>
            </a:endParaRPr>
          </a:p>
        </p:txBody>
      </p:sp>
      <p:sp>
        <p:nvSpPr>
          <p:cNvPr id="17" name="Rectangle 16"/>
          <p:cNvSpPr/>
          <p:nvPr/>
        </p:nvSpPr>
        <p:spPr>
          <a:xfrm>
            <a:off x="0" y="764703"/>
            <a:ext cx="7668344" cy="3540011"/>
          </a:xfrm>
          <a:prstGeom prst="rect">
            <a:avLst/>
          </a:prstGeom>
          <a:gradFill flip="none" rotWithShape="1">
            <a:gsLst>
              <a:gs pos="300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070" y="4396638"/>
            <a:ext cx="5184434" cy="2128706"/>
          </a:xfrm>
          <a:prstGeom prst="rect">
            <a:avLst/>
          </a:prstGeom>
          <a:effectLst>
            <a:glow rad="101600">
              <a:schemeClr val="bg1">
                <a:alpha val="40000"/>
              </a:schemeClr>
            </a:glow>
          </a:effectLst>
        </p:spPr>
      </p:pic>
      <p:sp>
        <p:nvSpPr>
          <p:cNvPr id="25" name="TextBox 24"/>
          <p:cNvSpPr txBox="1"/>
          <p:nvPr/>
        </p:nvSpPr>
        <p:spPr>
          <a:xfrm>
            <a:off x="179512" y="980728"/>
            <a:ext cx="7344816" cy="3323987"/>
          </a:xfrm>
          <a:prstGeom prst="rect">
            <a:avLst/>
          </a:prstGeom>
          <a:noFill/>
        </p:spPr>
        <p:txBody>
          <a:bodyPr wrap="square" lIns="0" tIns="0" rIns="0" bIns="0" rtlCol="0">
            <a:spAutoFit/>
          </a:bodyPr>
          <a:lstStyle/>
          <a:p>
            <a:pPr>
              <a:spcAft>
                <a:spcPts val="1200"/>
              </a:spcAft>
            </a:pPr>
            <a:r>
              <a:rPr lang="en-GB" sz="2800" dirty="0">
                <a:solidFill>
                  <a:prstClr val="white"/>
                </a:solidFill>
                <a:cs typeface="Arial" pitchFamily="34" charset="0"/>
              </a:rPr>
              <a:t>Objective:</a:t>
            </a:r>
          </a:p>
          <a:p>
            <a:pPr>
              <a:spcAft>
                <a:spcPts val="1200"/>
              </a:spcAft>
            </a:pPr>
            <a:r>
              <a:rPr lang="en-GB" sz="2800" dirty="0">
                <a:solidFill>
                  <a:prstClr val="white"/>
                </a:solidFill>
                <a:cs typeface="Arial" pitchFamily="34" charset="0"/>
              </a:rPr>
              <a:t>address the problem of bottlenecks at cross-border points (by introducing categories of ‘trusted traveller' , facilitating pre-screening procedures at consular posts, the use of automated border gates, etc.) </a:t>
            </a:r>
          </a:p>
          <a:p>
            <a:pPr>
              <a:spcAft>
                <a:spcPts val="1200"/>
              </a:spcAft>
            </a:pPr>
            <a:r>
              <a:rPr lang="en-US" sz="2800" dirty="0">
                <a:solidFill>
                  <a:prstClr val="white"/>
                </a:solidFill>
                <a:cs typeface="Arial" pitchFamily="34" charset="0"/>
              </a:rPr>
              <a:t>One of the initiatives: Entry-Exit Regulation (2017)</a:t>
            </a:r>
          </a:p>
        </p:txBody>
      </p:sp>
    </p:spTree>
    <p:extLst>
      <p:ext uri="{BB962C8B-B14F-4D97-AF65-F5344CB8AC3E}">
        <p14:creationId xmlns:p14="http://schemas.microsoft.com/office/powerpoint/2010/main" val="2467730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0.01527 -0.00116 L -0.88194 -0.00116 " pathEditMode="relative" rAng="0" ptsTypes="AA">
                                      <p:cBhvr>
                                        <p:cTn id="9" dur="2000" spd="-100000" fill="hold"/>
                                        <p:tgtEl>
                                          <p:spTgt spid="24"/>
                                        </p:tgtEl>
                                        <p:attrNameLst>
                                          <p:attrName>ppt_x</p:attrName>
                                          <p:attrName>ppt_y</p:attrName>
                                        </p:attrNameLst>
                                      </p:cBhvr>
                                      <p:rCtr x="-43333" y="0"/>
                                    </p:animMotion>
                                  </p:childTnLst>
                                </p:cTn>
                              </p:par>
                            </p:childTnLst>
                          </p:cTn>
                        </p:par>
                        <p:par>
                          <p:cTn id="10" fill="hold">
                            <p:stCondLst>
                              <p:cond delay="2000"/>
                            </p:stCondLst>
                            <p:childTnLst>
                              <p:par>
                                <p:cTn id="11" presetID="2" presetClass="entr" presetSubtype="2"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500" fill="hold"/>
                                        <p:tgtEl>
                                          <p:spTgt spid="23"/>
                                        </p:tgtEl>
                                        <p:attrNameLst>
                                          <p:attrName>ppt_x</p:attrName>
                                        </p:attrNameLst>
                                      </p:cBhvr>
                                      <p:tavLst>
                                        <p:tav tm="0">
                                          <p:val>
                                            <p:strVal val="1+#ppt_w/2"/>
                                          </p:val>
                                        </p:tav>
                                        <p:tav tm="100000">
                                          <p:val>
                                            <p:strVal val="#ppt_x"/>
                                          </p:val>
                                        </p:tav>
                                      </p:tavLst>
                                    </p:anim>
                                    <p:anim calcmode="lin" valueType="num">
                                      <p:cBhvr additive="base">
                                        <p:cTn id="14" dur="15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3500"/>
                            </p:stCondLst>
                            <p:childTnLst>
                              <p:par>
                                <p:cTn id="16" presetID="10" presetClass="entr" presetSubtype="0" fill="hold" grpId="0" nodeType="afterEffect">
                                  <p:stCondLst>
                                    <p:cond delay="250"/>
                                  </p:stCondLst>
                                  <p:iterate type="lt">
                                    <p:tmPct val="5000"/>
                                  </p:iterate>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childTnLst>
                          </p:cTn>
                        </p:par>
                        <p:par>
                          <p:cTn id="19" fill="hold">
                            <p:stCondLst>
                              <p:cond delay="4475"/>
                            </p:stCondLst>
                            <p:childTnLst>
                              <p:par>
                                <p:cTn id="20" presetID="10" presetClass="entr" presetSubtype="0" fill="hold" grpId="0" nodeType="afterEffect">
                                  <p:stCondLst>
                                    <p:cond delay="250"/>
                                  </p:stCondLst>
                                  <p:iterate type="lt">
                                    <p:tmPct val="5000"/>
                                  </p:iterate>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fade">
                                      <p:cBhvr>
                                        <p:cTn id="22" dur="500"/>
                                        <p:tgtEl>
                                          <p:spTgt spid="25">
                                            <p:txEl>
                                              <p:pRg st="1" end="1"/>
                                            </p:txEl>
                                          </p:spTgt>
                                        </p:tgtEl>
                                      </p:cBhvr>
                                    </p:animEffect>
                                  </p:childTnLst>
                                </p:cTn>
                              </p:par>
                            </p:childTnLst>
                          </p:cTn>
                        </p:par>
                        <p:par>
                          <p:cTn id="23" fill="hold">
                            <p:stCondLst>
                              <p:cond delay="9700"/>
                            </p:stCondLst>
                            <p:childTnLst>
                              <p:par>
                                <p:cTn id="24" presetID="10" presetClass="entr" presetSubtype="0" fill="hold" grpId="0" nodeType="afterEffect">
                                  <p:stCondLst>
                                    <p:cond delay="250"/>
                                  </p:stCondLst>
                                  <p:iterate type="lt">
                                    <p:tmPct val="5000"/>
                                  </p:iterate>
                                  <p:childTnLst>
                                    <p:set>
                                      <p:cBhvr>
                                        <p:cTn id="25" dur="1" fill="hold">
                                          <p:stCondLst>
                                            <p:cond delay="0"/>
                                          </p:stCondLst>
                                        </p:cTn>
                                        <p:tgtEl>
                                          <p:spTgt spid="25">
                                            <p:txEl>
                                              <p:pRg st="2" end="2"/>
                                            </p:txEl>
                                          </p:spTgt>
                                        </p:tgtEl>
                                        <p:attrNameLst>
                                          <p:attrName>style.visibility</p:attrName>
                                        </p:attrNameLst>
                                      </p:cBhvr>
                                      <p:to>
                                        <p:strVal val="visible"/>
                                      </p:to>
                                    </p:set>
                                    <p:animEffect transition="in" filter="fade">
                                      <p:cBhvr>
                                        <p:cTn id="2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57167855"/>
              </p:ext>
            </p:extLst>
          </p:nvPr>
        </p:nvGraphicFramePr>
        <p:xfrm>
          <a:off x="4716016" y="-99392"/>
          <a:ext cx="4896544" cy="18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923045543"/>
              </p:ext>
            </p:extLst>
          </p:nvPr>
        </p:nvGraphicFramePr>
        <p:xfrm>
          <a:off x="87700" y="-99392"/>
          <a:ext cx="5132372" cy="18088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jdelijke aanduiding voor inhoud 2"/>
          <p:cNvSpPr>
            <a:spLocks noGrp="1"/>
          </p:cNvSpPr>
          <p:nvPr>
            <p:ph idx="1"/>
          </p:nvPr>
        </p:nvSpPr>
        <p:spPr>
          <a:xfrm>
            <a:off x="287524" y="1398728"/>
            <a:ext cx="8568952" cy="5472608"/>
          </a:xfrm>
        </p:spPr>
        <p:txBody>
          <a:bodyPr>
            <a:normAutofit lnSpcReduction="10000"/>
          </a:bodyPr>
          <a:lstStyle/>
          <a:p>
            <a:pPr marL="0" indent="0">
              <a:buClr>
                <a:srgbClr val="D6A300"/>
              </a:buClr>
              <a:buNone/>
            </a:pPr>
            <a:r>
              <a:rPr lang="nl-NL" sz="3800" dirty="0"/>
              <a:t>IBMF &amp; </a:t>
            </a:r>
            <a:r>
              <a:rPr lang="nl-NL" sz="3800" dirty="0" err="1"/>
              <a:t>revison</a:t>
            </a:r>
            <a:r>
              <a:rPr lang="nl-NL" sz="3800" dirty="0"/>
              <a:t> SBC</a:t>
            </a:r>
          </a:p>
          <a:p>
            <a:pPr>
              <a:buClr>
                <a:srgbClr val="D6A300"/>
              </a:buClr>
              <a:buFont typeface="Calibri" panose="020F0502020204030204" pitchFamily="34" charset="0"/>
              <a:buChar char="●"/>
            </a:pPr>
            <a:r>
              <a:rPr lang="en-US" i="1" dirty="0"/>
              <a:t>Integrated Border Management Fund (IBMF) a financial instrument for supporting border management</a:t>
            </a:r>
          </a:p>
          <a:p>
            <a:pPr>
              <a:buClr>
                <a:srgbClr val="D6A300"/>
              </a:buClr>
              <a:buFont typeface="Calibri" panose="020F0502020204030204" pitchFamily="34" charset="0"/>
              <a:buChar char="●"/>
            </a:pPr>
            <a:r>
              <a:rPr lang="en-US" i="1" dirty="0"/>
              <a:t>is allocated € 6,5 billion (for 2021-2027 period)</a:t>
            </a:r>
            <a:endParaRPr lang="en-GB" dirty="0"/>
          </a:p>
          <a:p>
            <a:pPr>
              <a:buClr>
                <a:srgbClr val="D6A300"/>
              </a:buClr>
              <a:buFont typeface="Calibri" panose="020F0502020204030204" pitchFamily="34" charset="0"/>
              <a:buChar char="●"/>
            </a:pPr>
            <a:r>
              <a:rPr lang="en-US" i="1" dirty="0"/>
              <a:t>EU Summit February 2023: </a:t>
            </a:r>
          </a:p>
          <a:p>
            <a:pPr lvl="1">
              <a:buClr>
                <a:srgbClr val="D6A300"/>
              </a:buClr>
              <a:buFont typeface="Calibri" panose="020F0502020204030204" pitchFamily="34" charset="0"/>
              <a:buChar char="●"/>
            </a:pPr>
            <a:r>
              <a:rPr lang="en-US" i="1" dirty="0"/>
              <a:t>with the MS in want of </a:t>
            </a:r>
            <a:r>
              <a:rPr lang="en-US" b="1" i="1" dirty="0"/>
              <a:t>even </a:t>
            </a:r>
            <a:r>
              <a:rPr lang="en-US" i="1" dirty="0"/>
              <a:t>more EU money for financing external border policing</a:t>
            </a:r>
          </a:p>
          <a:p>
            <a:pPr lvl="1">
              <a:buClr>
                <a:srgbClr val="D6A300"/>
              </a:buClr>
              <a:buFont typeface="Calibri" panose="020F0502020204030204" pitchFamily="34" charset="0"/>
              <a:buChar char="●"/>
            </a:pPr>
            <a:r>
              <a:rPr lang="en-US" i="1" dirty="0"/>
              <a:t>revision of the Dublin ‘first entry rule’ (into redistribution system based on quotas) has chance to materialize</a:t>
            </a:r>
          </a:p>
          <a:p>
            <a:pPr lvl="1">
              <a:buClr>
                <a:srgbClr val="D6A300"/>
              </a:buClr>
              <a:buFont typeface="Calibri" panose="020F0502020204030204" pitchFamily="34" charset="0"/>
              <a:buChar char="●"/>
            </a:pPr>
            <a:endParaRPr lang="en-GB" i="1" dirty="0"/>
          </a:p>
          <a:p>
            <a:pPr lvl="1">
              <a:buClr>
                <a:srgbClr val="D6A300"/>
              </a:buClr>
              <a:buFont typeface="Calibri" panose="020F0502020204030204" pitchFamily="34" charset="0"/>
              <a:buChar char="●"/>
            </a:pPr>
            <a:endParaRPr lang="en-GB" i="1" dirty="0"/>
          </a:p>
          <a:p>
            <a:pPr lvl="1">
              <a:buClr>
                <a:srgbClr val="D6A300"/>
              </a:buClr>
              <a:buFont typeface="Calibri" panose="020F0502020204030204" pitchFamily="34" charset="0"/>
              <a:buChar char="●"/>
            </a:pPr>
            <a:endParaRPr lang="en-GB" i="1" dirty="0"/>
          </a:p>
        </p:txBody>
      </p:sp>
    </p:spTree>
    <p:extLst>
      <p:ext uri="{BB962C8B-B14F-4D97-AF65-F5344CB8AC3E}">
        <p14:creationId xmlns:p14="http://schemas.microsoft.com/office/powerpoint/2010/main" val="36971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par>
                          <p:cTn id="8" fill="hold">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11" name="Tekstvak 10"/>
          <p:cNvSpPr txBox="1">
            <a:spLocks/>
          </p:cNvSpPr>
          <p:nvPr/>
        </p:nvSpPr>
        <p:spPr>
          <a:xfrm>
            <a:off x="3522727" y="548680"/>
            <a:ext cx="3723221" cy="1631216"/>
          </a:xfrm>
          <a:prstGeom prst="rect">
            <a:avLst/>
          </a:prstGeom>
          <a:solidFill>
            <a:srgbClr val="D6A300"/>
          </a:solidFill>
        </p:spPr>
        <p:txBody>
          <a:bodyPr wrap="square" rtlCol="0">
            <a:spAutoFit/>
          </a:bodyPr>
          <a:lstStyle/>
          <a:p>
            <a:r>
              <a:rPr lang="en-GB" sz="2000" i="1" dirty="0">
                <a:solidFill>
                  <a:prstClr val="white"/>
                </a:solidFill>
              </a:rPr>
              <a:t>Even in the EBCG instrument, ‘integrated management’ concept still misses clarity and overarching strategy</a:t>
            </a:r>
          </a:p>
          <a:p>
            <a:r>
              <a:rPr lang="en-GB" sz="1600" i="1" dirty="0">
                <a:solidFill>
                  <a:prstClr val="white"/>
                </a:solidFill>
              </a:rPr>
              <a:t>(Ferrara &amp; de </a:t>
            </a:r>
            <a:r>
              <a:rPr lang="en-GB" sz="1600" i="1" dirty="0" err="1">
                <a:solidFill>
                  <a:prstClr val="white"/>
                </a:solidFill>
              </a:rPr>
              <a:t>Capitani</a:t>
            </a:r>
            <a:r>
              <a:rPr lang="en-GB" sz="1600" i="1" dirty="0">
                <a:solidFill>
                  <a:prstClr val="white"/>
                </a:solidFill>
              </a:rPr>
              <a:t> 2016: 387)</a:t>
            </a:r>
          </a:p>
        </p:txBody>
      </p:sp>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755576" y="4645742"/>
            <a:ext cx="2386584" cy="2235094"/>
          </a:xfrm>
          <a:prstGeom prst="rect">
            <a:avLst/>
          </a:prstGeom>
          <a:ln>
            <a:noFill/>
          </a:ln>
          <a:effectLst/>
        </p:spPr>
      </p:pic>
      <p:sp>
        <p:nvSpPr>
          <p:cNvPr id="17" name="Rectangle 16"/>
          <p:cNvSpPr/>
          <p:nvPr/>
        </p:nvSpPr>
        <p:spPr>
          <a:xfrm>
            <a:off x="0" y="1052735"/>
            <a:ext cx="5795704" cy="2986014"/>
          </a:xfrm>
          <a:prstGeom prst="rect">
            <a:avLst/>
          </a:prstGeom>
          <a:gradFill flip="none" rotWithShape="1">
            <a:gsLst>
              <a:gs pos="300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ekstvak 28"/>
          <p:cNvSpPr txBox="1"/>
          <p:nvPr/>
        </p:nvSpPr>
        <p:spPr>
          <a:xfrm>
            <a:off x="3716288" y="4589512"/>
            <a:ext cx="2583904" cy="1938992"/>
          </a:xfrm>
          <a:prstGeom prst="rect">
            <a:avLst/>
          </a:prstGeom>
          <a:gradFill>
            <a:gsLst>
              <a:gs pos="100000">
                <a:schemeClr val="accent3">
                  <a:lumMod val="60000"/>
                  <a:lumOff val="40000"/>
                </a:schemeClr>
              </a:gs>
              <a:gs pos="31000">
                <a:schemeClr val="accent3">
                  <a:lumMod val="75000"/>
                </a:schemeClr>
              </a:gs>
            </a:gsLst>
            <a:lin ang="0" scaled="1"/>
          </a:gradFill>
        </p:spPr>
        <p:txBody>
          <a:bodyPr wrap="square" rtlCol="0">
            <a:spAutoFit/>
          </a:bodyPr>
          <a:lstStyle/>
          <a:p>
            <a:pPr>
              <a:spcAft>
                <a:spcPts val="1200"/>
              </a:spcAft>
            </a:pPr>
            <a:r>
              <a:rPr lang="en-GB" sz="2000" dirty="0">
                <a:solidFill>
                  <a:prstClr val="white"/>
                </a:solidFill>
                <a:cs typeface="Arial" pitchFamily="34" charset="0"/>
              </a:rPr>
              <a:t>Border management should be targeted at checking whether persons meet the entry requirements established by law</a:t>
            </a:r>
            <a:endParaRPr lang="nl-NL" sz="2000" dirty="0">
              <a:solidFill>
                <a:prstClr val="white"/>
              </a:solidFill>
            </a:endParaRPr>
          </a:p>
        </p:txBody>
      </p:sp>
      <p:sp>
        <p:nvSpPr>
          <p:cNvPr id="32" name="Gelijkbenige driehoek 31"/>
          <p:cNvSpPr/>
          <p:nvPr/>
        </p:nvSpPr>
        <p:spPr>
          <a:xfrm>
            <a:off x="5369302" y="1637738"/>
            <a:ext cx="539625" cy="567126"/>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2051720" y="1336700"/>
            <a:ext cx="3678560" cy="1908215"/>
          </a:xfrm>
          <a:prstGeom prst="rect">
            <a:avLst/>
          </a:prstGeom>
          <a:noFill/>
        </p:spPr>
        <p:txBody>
          <a:bodyPr wrap="square" lIns="0" tIns="0" rIns="0" bIns="0" rtlCol="0">
            <a:spAutoFit/>
          </a:bodyPr>
          <a:lstStyle/>
          <a:p>
            <a:pPr marL="177800" indent="-177800">
              <a:spcAft>
                <a:spcPts val="1200"/>
              </a:spcAft>
              <a:buFont typeface="Arial" panose="020B0604020202020204" pitchFamily="34" charset="0"/>
              <a:buChar char="•"/>
            </a:pPr>
            <a:r>
              <a:rPr lang="en-GB" sz="2600" i="1" dirty="0">
                <a:solidFill>
                  <a:prstClr val="white"/>
                </a:solidFill>
                <a:cs typeface="Arial" pitchFamily="34" charset="0"/>
              </a:rPr>
              <a:t>Weak implementation of ‘integrated’ management</a:t>
            </a:r>
          </a:p>
          <a:p>
            <a:pPr marL="177800" indent="-177800">
              <a:spcAft>
                <a:spcPts val="1200"/>
              </a:spcAft>
              <a:buFont typeface="Arial" panose="020B0604020202020204" pitchFamily="34" charset="0"/>
              <a:buChar char="•"/>
            </a:pPr>
            <a:endParaRPr lang="nl-NL" sz="2600" i="1" dirty="0">
              <a:solidFill>
                <a:prstClr val="white"/>
              </a:solidFill>
              <a:cs typeface="Arial" pitchFamily="34" charset="0"/>
            </a:endParaRPr>
          </a:p>
          <a:p>
            <a:pPr marL="177800" indent="-177800">
              <a:spcAft>
                <a:spcPts val="1200"/>
              </a:spcAft>
              <a:buFont typeface="Arial" panose="020B0604020202020204" pitchFamily="34" charset="0"/>
              <a:buChar char="•"/>
            </a:pPr>
            <a:r>
              <a:rPr lang="nl-NL" sz="2600" i="1" dirty="0">
                <a:solidFill>
                  <a:prstClr val="white"/>
                </a:solidFill>
                <a:cs typeface="Arial" pitchFamily="34" charset="0"/>
              </a:rPr>
              <a:t>Focus on security</a:t>
            </a:r>
          </a:p>
        </p:txBody>
      </p:sp>
      <p:sp>
        <p:nvSpPr>
          <p:cNvPr id="33" name="Tekstvak 32"/>
          <p:cNvSpPr txBox="1">
            <a:spLocks/>
          </p:cNvSpPr>
          <p:nvPr/>
        </p:nvSpPr>
        <p:spPr>
          <a:xfrm>
            <a:off x="5276057" y="110242"/>
            <a:ext cx="3576457" cy="1446550"/>
          </a:xfrm>
          <a:prstGeom prst="rect">
            <a:avLst/>
          </a:prstGeom>
          <a:solidFill>
            <a:srgbClr val="D6A300"/>
          </a:solidFill>
        </p:spPr>
        <p:txBody>
          <a:bodyPr wrap="square" rtlCol="0">
            <a:spAutoFit/>
          </a:bodyPr>
          <a:lstStyle/>
          <a:p>
            <a:r>
              <a:rPr lang="nl-NL" sz="2000" i="1" dirty="0">
                <a:solidFill>
                  <a:prstClr val="white"/>
                </a:solidFill>
              </a:rPr>
              <a:t>I</a:t>
            </a:r>
            <a:r>
              <a:rPr lang="en-GB" sz="2000" i="1" dirty="0" err="1">
                <a:solidFill>
                  <a:prstClr val="white"/>
                </a:solidFill>
              </a:rPr>
              <a:t>mplementation</a:t>
            </a:r>
            <a:r>
              <a:rPr lang="en-GB" sz="2000" i="1" dirty="0">
                <a:solidFill>
                  <a:prstClr val="white"/>
                </a:solidFill>
              </a:rPr>
              <a:t> mainly deals with security perspective and intelligence-led policing</a:t>
            </a:r>
          </a:p>
          <a:p>
            <a:r>
              <a:rPr lang="nl-NL" sz="1400" i="1" dirty="0">
                <a:solidFill>
                  <a:prstClr val="white"/>
                </a:solidFill>
              </a:rPr>
              <a:t>(Ferrara &amp; de </a:t>
            </a:r>
            <a:r>
              <a:rPr lang="nl-NL" sz="1400" i="1" dirty="0" err="1">
                <a:solidFill>
                  <a:prstClr val="white"/>
                </a:solidFill>
              </a:rPr>
              <a:t>Capitani</a:t>
            </a:r>
            <a:r>
              <a:rPr lang="nl-NL" sz="1400" i="1" dirty="0">
                <a:solidFill>
                  <a:prstClr val="white"/>
                </a:solidFill>
              </a:rPr>
              <a:t> 2016: 396; </a:t>
            </a:r>
            <a:r>
              <a:rPr lang="nl-NL" sz="1400" i="1" dirty="0" err="1">
                <a:solidFill>
                  <a:prstClr val="white"/>
                </a:solidFill>
              </a:rPr>
              <a:t>see</a:t>
            </a:r>
            <a:r>
              <a:rPr lang="nl-NL" sz="1400" i="1" dirty="0">
                <a:solidFill>
                  <a:prstClr val="white"/>
                </a:solidFill>
              </a:rPr>
              <a:t> </a:t>
            </a:r>
            <a:r>
              <a:rPr lang="nl-NL" sz="1400" i="1" dirty="0" err="1">
                <a:solidFill>
                  <a:prstClr val="white"/>
                </a:solidFill>
              </a:rPr>
              <a:t>also</a:t>
            </a:r>
            <a:r>
              <a:rPr lang="nl-NL" sz="1400" i="1" dirty="0">
                <a:solidFill>
                  <a:prstClr val="white"/>
                </a:solidFill>
              </a:rPr>
              <a:t>: Hess &amp; </a:t>
            </a:r>
            <a:r>
              <a:rPr lang="nl-NL" sz="1400" i="1" dirty="0" err="1">
                <a:solidFill>
                  <a:prstClr val="white"/>
                </a:solidFill>
              </a:rPr>
              <a:t>Kasparek</a:t>
            </a:r>
            <a:r>
              <a:rPr lang="nl-NL" sz="1400" i="1" dirty="0">
                <a:solidFill>
                  <a:prstClr val="white"/>
                </a:solidFill>
              </a:rPr>
              <a:t> 2017: 49-50)</a:t>
            </a:r>
          </a:p>
        </p:txBody>
      </p:sp>
      <p:sp>
        <p:nvSpPr>
          <p:cNvPr id="18" name="Tekstvak 17"/>
          <p:cNvSpPr txBox="1"/>
          <p:nvPr/>
        </p:nvSpPr>
        <p:spPr>
          <a:xfrm>
            <a:off x="3563888" y="4437112"/>
            <a:ext cx="2345039" cy="2123658"/>
          </a:xfrm>
          <a:prstGeom prst="rect">
            <a:avLst/>
          </a:prstGeom>
          <a:gradFill>
            <a:gsLst>
              <a:gs pos="100000">
                <a:schemeClr val="accent3">
                  <a:lumMod val="60000"/>
                  <a:lumOff val="40000"/>
                </a:schemeClr>
              </a:gs>
              <a:gs pos="31000">
                <a:schemeClr val="accent3">
                  <a:lumMod val="75000"/>
                </a:schemeClr>
              </a:gs>
            </a:gsLst>
            <a:lin ang="0" scaled="1"/>
          </a:gradFill>
        </p:spPr>
        <p:txBody>
          <a:bodyPr wrap="square" rtlCol="0">
            <a:spAutoFit/>
          </a:bodyPr>
          <a:lstStyle/>
          <a:p>
            <a:pPr>
              <a:spcAft>
                <a:spcPts val="1200"/>
              </a:spcAft>
            </a:pPr>
            <a:r>
              <a:rPr lang="en-GB" sz="2000" dirty="0">
                <a:solidFill>
                  <a:prstClr val="white"/>
                </a:solidFill>
                <a:cs typeface="Arial" pitchFamily="34" charset="0"/>
              </a:rPr>
              <a:t>Therefore, no capacity to calculate and share costs “fairly” between all member states</a:t>
            </a:r>
            <a:r>
              <a:rPr lang="en-GB" sz="900" dirty="0">
                <a:solidFill>
                  <a:prstClr val="white"/>
                </a:solidFill>
                <a:cs typeface="Arial" pitchFamily="34" charset="0"/>
              </a:rPr>
              <a:t> </a:t>
            </a:r>
            <a:r>
              <a:rPr lang="nl-NL" sz="1600" i="1" dirty="0">
                <a:solidFill>
                  <a:prstClr val="white"/>
                </a:solidFill>
              </a:rPr>
              <a:t>(Ferrara &amp; de </a:t>
            </a:r>
            <a:r>
              <a:rPr lang="nl-NL" sz="1600" i="1" dirty="0" err="1">
                <a:solidFill>
                  <a:prstClr val="white"/>
                </a:solidFill>
              </a:rPr>
              <a:t>Capitani</a:t>
            </a:r>
            <a:r>
              <a:rPr lang="nl-NL" sz="1600" i="1" dirty="0">
                <a:solidFill>
                  <a:prstClr val="white"/>
                </a:solidFill>
              </a:rPr>
              <a:t> 2016)</a:t>
            </a:r>
          </a:p>
        </p:txBody>
      </p:sp>
      <p:sp>
        <p:nvSpPr>
          <p:cNvPr id="24" name="TextBox 23"/>
          <p:cNvSpPr txBox="1"/>
          <p:nvPr/>
        </p:nvSpPr>
        <p:spPr>
          <a:xfrm>
            <a:off x="3059832" y="476672"/>
            <a:ext cx="3240360" cy="584775"/>
          </a:xfrm>
          <a:prstGeom prst="rect">
            <a:avLst/>
          </a:prstGeom>
          <a:noFill/>
        </p:spPr>
        <p:txBody>
          <a:bodyPr wrap="square" lIns="0" tIns="0" rIns="0" bIns="0" rtlCol="0">
            <a:spAutoFit/>
          </a:bodyPr>
          <a:lstStyle/>
          <a:p>
            <a:r>
              <a:rPr lang="en-US" sz="3800" b="1" dirty="0">
                <a:solidFill>
                  <a:srgbClr val="F79646">
                    <a:lumMod val="75000"/>
                  </a:srgbClr>
                </a:solidFill>
                <a:cs typeface="Arial" pitchFamily="34" charset="0"/>
              </a:rPr>
              <a:t>Critical Issues</a:t>
            </a:r>
            <a:endParaRPr lang="nl-NL" sz="3800" b="1" dirty="0">
              <a:solidFill>
                <a:srgbClr val="F79646">
                  <a:lumMod val="75000"/>
                </a:srgbClr>
              </a:solidFill>
              <a:cs typeface="Arial" pitchFamily="34"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0"/>
            <a:ext cx="1393159" cy="2740565"/>
          </a:xfrm>
          <a:prstGeom prst="rect">
            <a:avLst/>
          </a:prstGeom>
          <a:effectLst>
            <a:glow rad="101600">
              <a:schemeClr val="bg1">
                <a:alpha val="40000"/>
              </a:schemeClr>
            </a:glow>
          </a:effectLst>
        </p:spPr>
      </p:pic>
      <p:grpSp>
        <p:nvGrpSpPr>
          <p:cNvPr id="7" name="Groep 6"/>
          <p:cNvGrpSpPr/>
          <p:nvPr/>
        </p:nvGrpSpPr>
        <p:grpSpPr>
          <a:xfrm>
            <a:off x="-12769" y="1268758"/>
            <a:ext cx="3288629" cy="1584179"/>
            <a:chOff x="809627" y="2517287"/>
            <a:chExt cx="4748677" cy="568687"/>
          </a:xfrm>
        </p:grpSpPr>
        <p:sp>
          <p:nvSpPr>
            <p:cNvPr id="8" name="Rechthoek 7"/>
            <p:cNvSpPr/>
            <p:nvPr/>
          </p:nvSpPr>
          <p:spPr>
            <a:xfrm>
              <a:off x="809627" y="2621936"/>
              <a:ext cx="4465656" cy="464038"/>
            </a:xfrm>
            <a:prstGeom prst="rect">
              <a:avLst/>
            </a:prstGeom>
          </p:spPr>
          <p:txBody>
            <a:bodyPr wrap="square">
              <a:spAutoFit/>
            </a:bodyPr>
            <a:lstStyle/>
            <a:p>
              <a:pPr lvl="0"/>
              <a:r>
                <a:rPr lang="en-GB" sz="2600" i="1" kern="0" dirty="0">
                  <a:solidFill>
                    <a:prstClr val="white"/>
                  </a:solidFill>
                  <a:cs typeface="Arial" pitchFamily="34" charset="0"/>
                </a:rPr>
                <a:t>weak </a:t>
              </a:r>
              <a:r>
                <a:rPr lang="en-GB" sz="2600" i="1" kern="0" dirty="0" err="1">
                  <a:solidFill>
                    <a:prstClr val="white"/>
                  </a:solidFill>
                  <a:cs typeface="Arial" pitchFamily="34" charset="0"/>
                </a:rPr>
                <a:t>implemen-tation</a:t>
              </a:r>
              <a:r>
                <a:rPr lang="en-GB" sz="2600" i="1" kern="0" dirty="0">
                  <a:solidFill>
                    <a:prstClr val="white"/>
                  </a:solidFill>
                  <a:cs typeface="Arial" pitchFamily="34" charset="0"/>
                </a:rPr>
                <a:t> of ‘integrated’ management</a:t>
              </a:r>
              <a:endParaRPr kumimoji="0" lang="nl-NL" sz="2600" b="0" i="0" u="none" strike="noStrike" kern="0" cap="none" spc="0" normalizeH="0" noProof="0" dirty="0">
                <a:ln>
                  <a:noFill/>
                </a:ln>
                <a:solidFill>
                  <a:prstClr val="black"/>
                </a:solidFill>
                <a:effectLst/>
                <a:uLnTx/>
                <a:uFillTx/>
              </a:endParaRPr>
            </a:p>
          </p:txBody>
        </p:sp>
        <p:sp>
          <p:nvSpPr>
            <p:cNvPr id="9" name="Gelijkbenige driehoek 8"/>
            <p:cNvSpPr/>
            <p:nvPr/>
          </p:nvSpPr>
          <p:spPr>
            <a:xfrm rot="5400000">
              <a:off x="5051991" y="2204688"/>
              <a:ext cx="193714" cy="818912"/>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Gelijkbenige driehoek 11"/>
          <p:cNvSpPr/>
          <p:nvPr/>
        </p:nvSpPr>
        <p:spPr>
          <a:xfrm rot="10800000">
            <a:off x="4427984" y="2348880"/>
            <a:ext cx="539625" cy="567126"/>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Tekstvak 12"/>
          <p:cNvSpPr txBox="1"/>
          <p:nvPr/>
        </p:nvSpPr>
        <p:spPr>
          <a:xfrm>
            <a:off x="6660232" y="4077072"/>
            <a:ext cx="2267936" cy="707886"/>
          </a:xfrm>
          <a:prstGeom prst="rect">
            <a:avLst/>
          </a:prstGeom>
          <a:gradFill>
            <a:gsLst>
              <a:gs pos="27000">
                <a:schemeClr val="accent2">
                  <a:lumMod val="75000"/>
                </a:schemeClr>
              </a:gs>
              <a:gs pos="84000">
                <a:srgbClr val="B76765"/>
              </a:gs>
              <a:gs pos="98000">
                <a:schemeClr val="accent2">
                  <a:lumMod val="75000"/>
                </a:schemeClr>
              </a:gs>
              <a:gs pos="0">
                <a:schemeClr val="accent2">
                  <a:lumMod val="75000"/>
                </a:schemeClr>
              </a:gs>
            </a:gsLst>
            <a:lin ang="0" scaled="1"/>
          </a:gradFill>
        </p:spPr>
        <p:txBody>
          <a:bodyPr wrap="square" rtlCol="0">
            <a:spAutoFit/>
          </a:bodyPr>
          <a:lstStyle/>
          <a:p>
            <a:r>
              <a:rPr lang="nl-NL" sz="2000" dirty="0" err="1">
                <a:solidFill>
                  <a:prstClr val="white"/>
                </a:solidFill>
                <a:cs typeface="Arial" pitchFamily="34" charset="0"/>
              </a:rPr>
              <a:t>There</a:t>
            </a:r>
            <a:r>
              <a:rPr lang="nl-NL" sz="2000" dirty="0">
                <a:solidFill>
                  <a:prstClr val="white"/>
                </a:solidFill>
                <a:cs typeface="Arial" pitchFamily="34" charset="0"/>
              </a:rPr>
              <a:t> is no financial </a:t>
            </a:r>
            <a:r>
              <a:rPr lang="nl-NL" sz="2000" dirty="0" err="1">
                <a:solidFill>
                  <a:prstClr val="white"/>
                </a:solidFill>
                <a:cs typeface="Arial" pitchFamily="34" charset="0"/>
              </a:rPr>
              <a:t>overview</a:t>
            </a:r>
            <a:endParaRPr lang="nl-NL" sz="2000" dirty="0">
              <a:solidFill>
                <a:prstClr val="white"/>
              </a:solidFill>
            </a:endParaRPr>
          </a:p>
        </p:txBody>
      </p:sp>
      <p:sp>
        <p:nvSpPr>
          <p:cNvPr id="14" name="Tekstvak 13"/>
          <p:cNvSpPr txBox="1"/>
          <p:nvPr/>
        </p:nvSpPr>
        <p:spPr>
          <a:xfrm>
            <a:off x="3563888" y="3061409"/>
            <a:ext cx="2844000" cy="1015663"/>
          </a:xfrm>
          <a:prstGeom prst="rect">
            <a:avLst/>
          </a:prstGeom>
          <a:solidFill>
            <a:schemeClr val="bg2">
              <a:lumMod val="50000"/>
            </a:schemeClr>
          </a:solidFill>
        </p:spPr>
        <p:txBody>
          <a:bodyPr wrap="square" rtlCol="0">
            <a:spAutoFit/>
          </a:bodyPr>
          <a:lstStyle/>
          <a:p>
            <a:r>
              <a:rPr lang="en-GB" sz="2000" i="1" dirty="0">
                <a:solidFill>
                  <a:prstClr val="white"/>
                </a:solidFill>
              </a:rPr>
              <a:t>Still not clear how responsibility should be shared</a:t>
            </a:r>
            <a:endParaRPr lang="nl-NL" sz="2000" i="1" dirty="0">
              <a:solidFill>
                <a:prstClr val="white"/>
              </a:solidFill>
            </a:endParaRPr>
          </a:p>
        </p:txBody>
      </p:sp>
      <p:sp>
        <p:nvSpPr>
          <p:cNvPr id="15" name="Gelijkbenige driehoek 14"/>
          <p:cNvSpPr/>
          <p:nvPr/>
        </p:nvSpPr>
        <p:spPr>
          <a:xfrm rot="10800000">
            <a:off x="6804248" y="3221914"/>
            <a:ext cx="539625" cy="567126"/>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Gelijkbenige driehoek 15"/>
          <p:cNvSpPr/>
          <p:nvPr/>
        </p:nvSpPr>
        <p:spPr>
          <a:xfrm rot="16200000">
            <a:off x="5962840" y="4351354"/>
            <a:ext cx="539625" cy="567126"/>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kstvak 18"/>
          <p:cNvSpPr txBox="1">
            <a:spLocks/>
          </p:cNvSpPr>
          <p:nvPr/>
        </p:nvSpPr>
        <p:spPr>
          <a:xfrm>
            <a:off x="6804248" y="5406608"/>
            <a:ext cx="2267936" cy="1015663"/>
          </a:xfrm>
          <a:prstGeom prst="rect">
            <a:avLst/>
          </a:prstGeom>
          <a:solidFill>
            <a:srgbClr val="D6A300"/>
          </a:solidFill>
        </p:spPr>
        <p:txBody>
          <a:bodyPr wrap="square" rtlCol="0">
            <a:spAutoFit/>
          </a:bodyPr>
          <a:lstStyle/>
          <a:p>
            <a:r>
              <a:rPr lang="nl-NL" sz="2000" i="1" dirty="0">
                <a:solidFill>
                  <a:prstClr val="white"/>
                </a:solidFill>
              </a:rPr>
              <a:t>A </a:t>
            </a:r>
            <a:r>
              <a:rPr lang="nl-NL" sz="2000" i="1" dirty="0" err="1">
                <a:solidFill>
                  <a:prstClr val="white"/>
                </a:solidFill>
              </a:rPr>
              <a:t>compensatory</a:t>
            </a:r>
            <a:r>
              <a:rPr lang="nl-NL" sz="2000" i="1" dirty="0">
                <a:solidFill>
                  <a:prstClr val="white"/>
                </a:solidFill>
              </a:rPr>
              <a:t> </a:t>
            </a:r>
            <a:r>
              <a:rPr lang="nl-NL" sz="2000" i="1" dirty="0" err="1">
                <a:solidFill>
                  <a:prstClr val="white"/>
                </a:solidFill>
              </a:rPr>
              <a:t>mechanism</a:t>
            </a:r>
            <a:r>
              <a:rPr lang="nl-NL" sz="2000" i="1" dirty="0">
                <a:solidFill>
                  <a:prstClr val="white"/>
                </a:solidFill>
              </a:rPr>
              <a:t> </a:t>
            </a:r>
            <a:r>
              <a:rPr lang="nl-NL" sz="2000" i="1" dirty="0" err="1">
                <a:solidFill>
                  <a:prstClr val="white"/>
                </a:solidFill>
              </a:rPr>
              <a:t>under</a:t>
            </a:r>
            <a:r>
              <a:rPr lang="nl-NL" sz="2000" i="1" dirty="0">
                <a:solidFill>
                  <a:prstClr val="white"/>
                </a:solidFill>
              </a:rPr>
              <a:t> </a:t>
            </a:r>
            <a:r>
              <a:rPr lang="nl-NL" sz="2000" i="1" dirty="0" err="1">
                <a:solidFill>
                  <a:prstClr val="white"/>
                </a:solidFill>
              </a:rPr>
              <a:t>construction</a:t>
            </a:r>
            <a:r>
              <a:rPr lang="nl-NL" sz="2000" i="1" dirty="0">
                <a:solidFill>
                  <a:prstClr val="white"/>
                </a:solidFill>
              </a:rPr>
              <a:t> (IBMF)</a:t>
            </a:r>
          </a:p>
        </p:txBody>
      </p:sp>
      <p:sp>
        <p:nvSpPr>
          <p:cNvPr id="20" name="Gelijkbenige driehoek 19"/>
          <p:cNvSpPr/>
          <p:nvPr/>
        </p:nvSpPr>
        <p:spPr>
          <a:xfrm rot="5400000">
            <a:off x="6106856" y="5479725"/>
            <a:ext cx="539625" cy="567126"/>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ep 21"/>
          <p:cNvGrpSpPr/>
          <p:nvPr/>
        </p:nvGrpSpPr>
        <p:grpSpPr>
          <a:xfrm>
            <a:off x="234098" y="5409656"/>
            <a:ext cx="3288631" cy="539624"/>
            <a:chOff x="809627" y="3008432"/>
            <a:chExt cx="4748679" cy="193714"/>
          </a:xfrm>
        </p:grpSpPr>
        <p:sp>
          <p:nvSpPr>
            <p:cNvPr id="26" name="Rechthoek 25"/>
            <p:cNvSpPr/>
            <p:nvPr/>
          </p:nvSpPr>
          <p:spPr>
            <a:xfrm>
              <a:off x="809627" y="3012591"/>
              <a:ext cx="4465656" cy="176777"/>
            </a:xfrm>
            <a:prstGeom prst="rect">
              <a:avLst/>
            </a:prstGeom>
          </p:spPr>
          <p:txBody>
            <a:bodyPr wrap="square">
              <a:spAutoFit/>
            </a:bodyPr>
            <a:lstStyle/>
            <a:p>
              <a:pPr lvl="0"/>
              <a:r>
                <a:rPr lang="en-GB" sz="2600" i="1" kern="0" dirty="0">
                  <a:solidFill>
                    <a:prstClr val="white"/>
                  </a:solidFill>
                  <a:cs typeface="Arial" pitchFamily="34" charset="0"/>
                </a:rPr>
                <a:t>Focus on security</a:t>
              </a:r>
              <a:endParaRPr kumimoji="0" lang="nl-NL" sz="2600" b="0" i="0" u="none" strike="noStrike" kern="0" cap="none" spc="0" normalizeH="0" noProof="0" dirty="0">
                <a:ln>
                  <a:noFill/>
                </a:ln>
                <a:solidFill>
                  <a:prstClr val="black"/>
                </a:solidFill>
                <a:effectLst/>
                <a:uLnTx/>
                <a:uFillTx/>
              </a:endParaRPr>
            </a:p>
          </p:txBody>
        </p:sp>
        <p:sp>
          <p:nvSpPr>
            <p:cNvPr id="27" name="Gelijkbenige driehoek 26"/>
            <p:cNvSpPr/>
            <p:nvPr/>
          </p:nvSpPr>
          <p:spPr>
            <a:xfrm rot="5400000">
              <a:off x="5051993" y="2695833"/>
              <a:ext cx="193714" cy="818912"/>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0" name="Gelijkbenige driehoek 29"/>
          <p:cNvSpPr/>
          <p:nvPr/>
        </p:nvSpPr>
        <p:spPr>
          <a:xfrm>
            <a:off x="4446263" y="3725970"/>
            <a:ext cx="539625" cy="567126"/>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Tekstvak 30"/>
          <p:cNvSpPr txBox="1"/>
          <p:nvPr/>
        </p:nvSpPr>
        <p:spPr>
          <a:xfrm>
            <a:off x="3748885" y="2321585"/>
            <a:ext cx="3127371" cy="1323439"/>
          </a:xfrm>
          <a:prstGeom prst="rect">
            <a:avLst/>
          </a:prstGeom>
          <a:gradFill>
            <a:gsLst>
              <a:gs pos="27000">
                <a:schemeClr val="accent2">
                  <a:lumMod val="75000"/>
                </a:schemeClr>
              </a:gs>
              <a:gs pos="84000">
                <a:srgbClr val="B76765"/>
              </a:gs>
              <a:gs pos="98000">
                <a:schemeClr val="accent2">
                  <a:lumMod val="75000"/>
                </a:schemeClr>
              </a:gs>
              <a:gs pos="0">
                <a:schemeClr val="accent2">
                  <a:lumMod val="75000"/>
                </a:schemeClr>
              </a:gs>
            </a:gsLst>
            <a:lin ang="0" scaled="1"/>
          </a:gradFill>
        </p:spPr>
        <p:txBody>
          <a:bodyPr wrap="square" rtlCol="0">
            <a:spAutoFit/>
          </a:bodyPr>
          <a:lstStyle/>
          <a:p>
            <a:r>
              <a:rPr lang="en-GB" sz="2000" dirty="0">
                <a:solidFill>
                  <a:prstClr val="white"/>
                </a:solidFill>
                <a:cs typeface="Arial" pitchFamily="34" charset="0"/>
              </a:rPr>
              <a:t>Yet, MS objective is preventing migrants from reaching the EU’s territory by irregular means</a:t>
            </a:r>
            <a:endParaRPr lang="nl-NL" sz="2000" dirty="0">
              <a:solidFill>
                <a:prstClr val="white"/>
              </a:solidFill>
            </a:endParaRPr>
          </a:p>
        </p:txBody>
      </p:sp>
      <p:sp>
        <p:nvSpPr>
          <p:cNvPr id="43" name="Tekstvak 42"/>
          <p:cNvSpPr txBox="1"/>
          <p:nvPr/>
        </p:nvSpPr>
        <p:spPr>
          <a:xfrm>
            <a:off x="7092280" y="2420888"/>
            <a:ext cx="1872208" cy="3170099"/>
          </a:xfrm>
          <a:prstGeom prst="rect">
            <a:avLst/>
          </a:prstGeom>
          <a:solidFill>
            <a:schemeClr val="bg2">
              <a:lumMod val="50000"/>
            </a:schemeClr>
          </a:solidFill>
        </p:spPr>
        <p:txBody>
          <a:bodyPr wrap="square" rtlCol="0">
            <a:spAutoFit/>
          </a:bodyPr>
          <a:lstStyle/>
          <a:p>
            <a:r>
              <a:rPr lang="en-GB" sz="2000" b="1" i="1" dirty="0">
                <a:solidFill>
                  <a:prstClr val="white"/>
                </a:solidFill>
              </a:rPr>
              <a:t>However,</a:t>
            </a:r>
            <a:r>
              <a:rPr lang="en-GB" sz="2000" i="1" dirty="0">
                <a:solidFill>
                  <a:prstClr val="white"/>
                </a:solidFill>
              </a:rPr>
              <a:t>  the ‘Smart border package’ indicates  also facilitation of legal migration  through development of traveller-friendly services</a:t>
            </a:r>
            <a:endParaRPr lang="nl-NL" sz="2000" i="1" dirty="0">
              <a:solidFill>
                <a:prstClr val="white"/>
              </a:solidFill>
            </a:endParaRPr>
          </a:p>
        </p:txBody>
      </p:sp>
      <p:sp>
        <p:nvSpPr>
          <p:cNvPr id="44" name="Gelijkbenige driehoek 43"/>
          <p:cNvSpPr/>
          <p:nvPr/>
        </p:nvSpPr>
        <p:spPr>
          <a:xfrm rot="10800000">
            <a:off x="7704783" y="1709746"/>
            <a:ext cx="539625" cy="567126"/>
          </a:xfrm>
          <a:prstGeom prst="triangle">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0813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par>
                          <p:cTn id="14" fill="hold">
                            <p:stCondLst>
                              <p:cond delay="3525"/>
                            </p:stCondLst>
                            <p:childTnLst>
                              <p:par>
                                <p:cTn id="15" presetID="10" presetClass="entr" presetSubtype="0" fill="hold" grpId="0" nodeType="afterEffect">
                                  <p:stCondLst>
                                    <p:cond delay="0"/>
                                  </p:stCondLst>
                                  <p:iterate type="lt">
                                    <p:tmPct val="5000"/>
                                  </p:iterate>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iterate type="lt">
                                    <p:tmPct val="0"/>
                                  </p:iterate>
                                  <p:childTnLst>
                                    <p:animEffect transition="out" filter="fade">
                                      <p:cBhvr>
                                        <p:cTn id="21" dur="500"/>
                                        <p:tgtEl>
                                          <p:spTgt spid="25">
                                            <p:txEl>
                                              <p:pRg st="0" end="0"/>
                                            </p:txEl>
                                          </p:spTgt>
                                        </p:tgtEl>
                                      </p:cBhvr>
                                    </p:animEffect>
                                    <p:set>
                                      <p:cBhvr>
                                        <p:cTn id="22" dur="1" fill="hold">
                                          <p:stCondLst>
                                            <p:cond delay="499"/>
                                          </p:stCondLst>
                                        </p:cTn>
                                        <p:tgtEl>
                                          <p:spTgt spid="25">
                                            <p:txEl>
                                              <p:pRg st="0" end="0"/>
                                            </p:txEl>
                                          </p:spTgt>
                                        </p:tgtEl>
                                        <p:attrNameLst>
                                          <p:attrName>style.visibility</p:attrName>
                                        </p:attrNameLst>
                                      </p:cBhvr>
                                      <p:to>
                                        <p:strVal val="hidden"/>
                                      </p:to>
                                    </p:set>
                                  </p:childTnLst>
                                </p:cTn>
                              </p:par>
                              <p:par>
                                <p:cTn id="23" presetID="10" presetClass="exit" presetSubtype="0" fill="hold" grpId="1" nodeType="withEffect">
                                  <p:stCondLst>
                                    <p:cond delay="0"/>
                                  </p:stCondLst>
                                  <p:iterate type="lt">
                                    <p:tmPct val="0"/>
                                  </p:iterate>
                                  <p:childTnLst>
                                    <p:animEffect transition="out" filter="fade">
                                      <p:cBhvr>
                                        <p:cTn id="24" dur="500"/>
                                        <p:tgtEl>
                                          <p:spTgt spid="25">
                                            <p:txEl>
                                              <p:pRg st="2" end="2"/>
                                            </p:txEl>
                                          </p:spTgt>
                                        </p:tgtEl>
                                      </p:cBhvr>
                                    </p:animEffect>
                                    <p:set>
                                      <p:cBhvr>
                                        <p:cTn id="25" dur="1" fill="hold">
                                          <p:stCondLst>
                                            <p:cond delay="499"/>
                                          </p:stCondLst>
                                        </p:cTn>
                                        <p:tgtEl>
                                          <p:spTgt spid="25">
                                            <p:txEl>
                                              <p:pRg st="2" end="2"/>
                                            </p:txEl>
                                          </p:spTgt>
                                        </p:tgtEl>
                                        <p:attrNameLst>
                                          <p:attrName>style.visibility</p:attrName>
                                        </p:attrNameLst>
                                      </p:cBhvr>
                                      <p:to>
                                        <p:strVal val="hidden"/>
                                      </p:to>
                                    </p:set>
                                  </p:childTnLst>
                                </p:cTn>
                              </p:par>
                            </p:childTnLst>
                          </p:cTn>
                        </p:par>
                        <p:par>
                          <p:cTn id="26" fill="hold">
                            <p:stCondLst>
                              <p:cond delay="500"/>
                            </p:stCondLst>
                            <p:childTnLst>
                              <p:par>
                                <p:cTn id="27" presetID="2" presetClass="exit" presetSubtype="1" fill="hold" nodeType="after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0-ppt_h/2"/>
                                          </p:val>
                                        </p:tav>
                                      </p:tavLst>
                                    </p:anim>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1000"/>
                            </p:stCondLst>
                            <p:childTnLst>
                              <p:par>
                                <p:cTn id="32" presetID="42" presetClass="path" presetSubtype="0" accel="50000" decel="50000" fill="hold" grpId="2" nodeType="afterEffect">
                                  <p:stCondLst>
                                    <p:cond delay="0"/>
                                  </p:stCondLst>
                                  <p:childTnLst>
                                    <p:animMotion origin="layout" path="M -3.61111E-6 -3.395E-6 L -0.29618 -0.00046 " pathEditMode="relative" rAng="0" ptsTypes="AA">
                                      <p:cBhvr>
                                        <p:cTn id="33" dur="2000" fill="hold"/>
                                        <p:tgtEl>
                                          <p:spTgt spid="24"/>
                                        </p:tgtEl>
                                        <p:attrNameLst>
                                          <p:attrName>ppt_x</p:attrName>
                                          <p:attrName>ppt_y</p:attrName>
                                        </p:attrNameLst>
                                      </p:cBhvr>
                                      <p:rCtr x="-14809" y="-23"/>
                                    </p:animMotion>
                                  </p:childTnLst>
                                </p:cTn>
                              </p:par>
                            </p:childTnLst>
                          </p:cTn>
                        </p:par>
                        <p:par>
                          <p:cTn id="34" fill="hold">
                            <p:stCondLst>
                              <p:cond delay="3000"/>
                            </p:stCondLst>
                            <p:childTnLst>
                              <p:par>
                                <p:cTn id="35" presetID="42" presetClass="path" presetSubtype="0" accel="50000" decel="50000" fill="hold" grpId="1" nodeType="afterEffect">
                                  <p:stCondLst>
                                    <p:cond delay="0"/>
                                  </p:stCondLst>
                                  <p:childTnLst>
                                    <p:animMotion origin="layout" path="M -2.77778E-7 -1.55412E-6 L -1.22639 0.65333 " pathEditMode="relative" rAng="0" ptsTypes="AA">
                                      <p:cBhvr>
                                        <p:cTn id="36" dur="2000" fill="hold"/>
                                        <p:tgtEl>
                                          <p:spTgt spid="17"/>
                                        </p:tgtEl>
                                        <p:attrNameLst>
                                          <p:attrName>ppt_x</p:attrName>
                                          <p:attrName>ppt_y</p:attrName>
                                        </p:attrNameLst>
                                      </p:cBhvr>
                                      <p:rCtr x="-61319" y="32655"/>
                                    </p:animMotion>
                                  </p:childTnLst>
                                </p:cTn>
                              </p:par>
                              <p:par>
                                <p:cTn id="37" presetID="6" presetClass="emph" presetSubtype="0" fill="hold" grpId="0" nodeType="withEffect">
                                  <p:stCondLst>
                                    <p:cond delay="0"/>
                                  </p:stCondLst>
                                  <p:childTnLst>
                                    <p:animScale>
                                      <p:cBhvr>
                                        <p:cTn id="38" dur="2000" fill="hold"/>
                                        <p:tgtEl>
                                          <p:spTgt spid="17"/>
                                        </p:tgtEl>
                                      </p:cBhvr>
                                      <p:by x="400000" y="400000"/>
                                    </p:animScale>
                                  </p:childTnLst>
                                </p:cTn>
                              </p:par>
                            </p:childTnLst>
                          </p:cTn>
                        </p:par>
                        <p:par>
                          <p:cTn id="39" fill="hold">
                            <p:stCondLst>
                              <p:cond delay="5000"/>
                            </p:stCondLst>
                            <p:childTnLst>
                              <p:par>
                                <p:cTn id="40" presetID="2" presetClass="entr" presetSubtype="4"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 presetClass="entr" presetSubtype="2"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2" presetClass="entr" presetSubtype="4"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par>
                          <p:cTn id="64" fill="hold">
                            <p:stCondLst>
                              <p:cond delay="7500"/>
                            </p:stCondLst>
                            <p:childTnLst>
                              <p:par>
                                <p:cTn id="65" presetID="2" presetClass="entr" presetSubtype="4"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8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8500"/>
                            </p:stCondLst>
                            <p:childTnLst>
                              <p:par>
                                <p:cTn id="75" presetID="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par>
                          <p:cTn id="79" fill="hold">
                            <p:stCondLst>
                              <p:cond delay="9000"/>
                            </p:stCondLst>
                            <p:childTnLst>
                              <p:par>
                                <p:cTn id="80" presetID="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ID="2" presetClass="entr" presetSubtype="2"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11"/>
                                        </p:tgtEl>
                                        <p:attrNameLst>
                                          <p:attrName>ppt_x</p:attrName>
                                        </p:attrNameLst>
                                      </p:cBhvr>
                                      <p:tavLst>
                                        <p:tav tm="0">
                                          <p:val>
                                            <p:strVal val="ppt_x"/>
                                          </p:val>
                                        </p:tav>
                                        <p:tav tm="100000">
                                          <p:val>
                                            <p:strVal val="ppt_x"/>
                                          </p:val>
                                        </p:tav>
                                      </p:tavLst>
                                    </p:anim>
                                    <p:anim calcmode="lin" valueType="num">
                                      <p:cBhvr additive="base">
                                        <p:cTn id="93" dur="500"/>
                                        <p:tgtEl>
                                          <p:spTgt spid="11"/>
                                        </p:tgtEl>
                                        <p:attrNameLst>
                                          <p:attrName>ppt_y</p:attrName>
                                        </p:attrNameLst>
                                      </p:cBhvr>
                                      <p:tavLst>
                                        <p:tav tm="0">
                                          <p:val>
                                            <p:strVal val="ppt_y"/>
                                          </p:val>
                                        </p:tav>
                                        <p:tav tm="100000">
                                          <p:val>
                                            <p:strVal val="1+ppt_h/2"/>
                                          </p:val>
                                        </p:tav>
                                      </p:tavLst>
                                    </p:anim>
                                    <p:set>
                                      <p:cBhvr>
                                        <p:cTn id="94" dur="1" fill="hold">
                                          <p:stCondLst>
                                            <p:cond delay="499"/>
                                          </p:stCondLst>
                                        </p:cTn>
                                        <p:tgtEl>
                                          <p:spTgt spid="11"/>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12"/>
                                        </p:tgtEl>
                                        <p:attrNameLst>
                                          <p:attrName>ppt_x</p:attrName>
                                        </p:attrNameLst>
                                      </p:cBhvr>
                                      <p:tavLst>
                                        <p:tav tm="0">
                                          <p:val>
                                            <p:strVal val="ppt_x"/>
                                          </p:val>
                                        </p:tav>
                                        <p:tav tm="100000">
                                          <p:val>
                                            <p:strVal val="ppt_x"/>
                                          </p:val>
                                        </p:tav>
                                      </p:tavLst>
                                    </p:anim>
                                    <p:anim calcmode="lin" valueType="num">
                                      <p:cBhvr additive="base">
                                        <p:cTn id="97" dur="500"/>
                                        <p:tgtEl>
                                          <p:spTgt spid="12"/>
                                        </p:tgtEl>
                                        <p:attrNameLst>
                                          <p:attrName>ppt_y</p:attrName>
                                        </p:attrNameLst>
                                      </p:cBhvr>
                                      <p:tavLst>
                                        <p:tav tm="0">
                                          <p:val>
                                            <p:strVal val="ppt_y"/>
                                          </p:val>
                                        </p:tav>
                                        <p:tav tm="100000">
                                          <p:val>
                                            <p:strVal val="1+ppt_h/2"/>
                                          </p:val>
                                        </p:tav>
                                      </p:tavLst>
                                    </p:anim>
                                    <p:set>
                                      <p:cBhvr>
                                        <p:cTn id="98" dur="1" fill="hold">
                                          <p:stCondLst>
                                            <p:cond delay="499"/>
                                          </p:stCondLst>
                                        </p:cTn>
                                        <p:tgtEl>
                                          <p:spTgt spid="12"/>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14"/>
                                        </p:tgtEl>
                                        <p:attrNameLst>
                                          <p:attrName>ppt_x</p:attrName>
                                        </p:attrNameLst>
                                      </p:cBhvr>
                                      <p:tavLst>
                                        <p:tav tm="0">
                                          <p:val>
                                            <p:strVal val="ppt_x"/>
                                          </p:val>
                                        </p:tav>
                                        <p:tav tm="100000">
                                          <p:val>
                                            <p:strVal val="ppt_x"/>
                                          </p:val>
                                        </p:tav>
                                      </p:tavLst>
                                    </p:anim>
                                    <p:anim calcmode="lin" valueType="num">
                                      <p:cBhvr additive="base">
                                        <p:cTn id="101" dur="500"/>
                                        <p:tgtEl>
                                          <p:spTgt spid="14"/>
                                        </p:tgtEl>
                                        <p:attrNameLst>
                                          <p:attrName>ppt_y</p:attrName>
                                        </p:attrNameLst>
                                      </p:cBhvr>
                                      <p:tavLst>
                                        <p:tav tm="0">
                                          <p:val>
                                            <p:strVal val="ppt_y"/>
                                          </p:val>
                                        </p:tav>
                                        <p:tav tm="100000">
                                          <p:val>
                                            <p:strVal val="1+ppt_h/2"/>
                                          </p:val>
                                        </p:tav>
                                      </p:tavLst>
                                    </p:anim>
                                    <p:set>
                                      <p:cBhvr>
                                        <p:cTn id="102" dur="1" fill="hold">
                                          <p:stCondLst>
                                            <p:cond delay="499"/>
                                          </p:stCondLst>
                                        </p:cTn>
                                        <p:tgtEl>
                                          <p:spTgt spid="14"/>
                                        </p:tgtEl>
                                        <p:attrNameLst>
                                          <p:attrName>style.visibility</p:attrName>
                                        </p:attrNameLst>
                                      </p:cBhvr>
                                      <p:to>
                                        <p:strVal val="hidden"/>
                                      </p:to>
                                    </p:set>
                                  </p:childTnLst>
                                </p:cTn>
                              </p:par>
                              <p:par>
                                <p:cTn id="103" presetID="2" presetClass="exit" presetSubtype="4" fill="hold" grpId="1" nodeType="withEffect">
                                  <p:stCondLst>
                                    <p:cond delay="0"/>
                                  </p:stCondLst>
                                  <p:childTnLst>
                                    <p:anim calcmode="lin" valueType="num">
                                      <p:cBhvr additive="base">
                                        <p:cTn id="104" dur="500"/>
                                        <p:tgtEl>
                                          <p:spTgt spid="15"/>
                                        </p:tgtEl>
                                        <p:attrNameLst>
                                          <p:attrName>ppt_x</p:attrName>
                                        </p:attrNameLst>
                                      </p:cBhvr>
                                      <p:tavLst>
                                        <p:tav tm="0">
                                          <p:val>
                                            <p:strVal val="ppt_x"/>
                                          </p:val>
                                        </p:tav>
                                        <p:tav tm="100000">
                                          <p:val>
                                            <p:strVal val="ppt_x"/>
                                          </p:val>
                                        </p:tav>
                                      </p:tavLst>
                                    </p:anim>
                                    <p:anim calcmode="lin" valueType="num">
                                      <p:cBhvr additive="base">
                                        <p:cTn id="105" dur="500"/>
                                        <p:tgtEl>
                                          <p:spTgt spid="15"/>
                                        </p:tgtEl>
                                        <p:attrNameLst>
                                          <p:attrName>ppt_y</p:attrName>
                                        </p:attrNameLst>
                                      </p:cBhvr>
                                      <p:tavLst>
                                        <p:tav tm="0">
                                          <p:val>
                                            <p:strVal val="ppt_y"/>
                                          </p:val>
                                        </p:tav>
                                        <p:tav tm="100000">
                                          <p:val>
                                            <p:strVal val="1+ppt_h/2"/>
                                          </p:val>
                                        </p:tav>
                                      </p:tavLst>
                                    </p:anim>
                                    <p:set>
                                      <p:cBhvr>
                                        <p:cTn id="106" dur="1" fill="hold">
                                          <p:stCondLst>
                                            <p:cond delay="499"/>
                                          </p:stCondLst>
                                        </p:cTn>
                                        <p:tgtEl>
                                          <p:spTgt spid="15"/>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13"/>
                                        </p:tgtEl>
                                        <p:attrNameLst>
                                          <p:attrName>ppt_x</p:attrName>
                                        </p:attrNameLst>
                                      </p:cBhvr>
                                      <p:tavLst>
                                        <p:tav tm="0">
                                          <p:val>
                                            <p:strVal val="ppt_x"/>
                                          </p:val>
                                        </p:tav>
                                        <p:tav tm="100000">
                                          <p:val>
                                            <p:strVal val="ppt_x"/>
                                          </p:val>
                                        </p:tav>
                                      </p:tavLst>
                                    </p:anim>
                                    <p:anim calcmode="lin" valueType="num">
                                      <p:cBhvr additive="base">
                                        <p:cTn id="109" dur="500"/>
                                        <p:tgtEl>
                                          <p:spTgt spid="13"/>
                                        </p:tgtEl>
                                        <p:attrNameLst>
                                          <p:attrName>ppt_y</p:attrName>
                                        </p:attrNameLst>
                                      </p:cBhvr>
                                      <p:tavLst>
                                        <p:tav tm="0">
                                          <p:val>
                                            <p:strVal val="ppt_y"/>
                                          </p:val>
                                        </p:tav>
                                        <p:tav tm="100000">
                                          <p:val>
                                            <p:strVal val="1+ppt_h/2"/>
                                          </p:val>
                                        </p:tav>
                                      </p:tavLst>
                                    </p:anim>
                                    <p:set>
                                      <p:cBhvr>
                                        <p:cTn id="110" dur="1" fill="hold">
                                          <p:stCondLst>
                                            <p:cond delay="499"/>
                                          </p:stCondLst>
                                        </p:cTn>
                                        <p:tgtEl>
                                          <p:spTgt spid="13"/>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16"/>
                                        </p:tgtEl>
                                        <p:attrNameLst>
                                          <p:attrName>ppt_x</p:attrName>
                                        </p:attrNameLst>
                                      </p:cBhvr>
                                      <p:tavLst>
                                        <p:tav tm="0">
                                          <p:val>
                                            <p:strVal val="ppt_x"/>
                                          </p:val>
                                        </p:tav>
                                        <p:tav tm="100000">
                                          <p:val>
                                            <p:strVal val="ppt_x"/>
                                          </p:val>
                                        </p:tav>
                                      </p:tavLst>
                                    </p:anim>
                                    <p:anim calcmode="lin" valueType="num">
                                      <p:cBhvr additive="base">
                                        <p:cTn id="113" dur="500"/>
                                        <p:tgtEl>
                                          <p:spTgt spid="16"/>
                                        </p:tgtEl>
                                        <p:attrNameLst>
                                          <p:attrName>ppt_y</p:attrName>
                                        </p:attrNameLst>
                                      </p:cBhvr>
                                      <p:tavLst>
                                        <p:tav tm="0">
                                          <p:val>
                                            <p:strVal val="ppt_y"/>
                                          </p:val>
                                        </p:tav>
                                        <p:tav tm="100000">
                                          <p:val>
                                            <p:strVal val="1+ppt_h/2"/>
                                          </p:val>
                                        </p:tav>
                                      </p:tavLst>
                                    </p:anim>
                                    <p:set>
                                      <p:cBhvr>
                                        <p:cTn id="114" dur="1" fill="hold">
                                          <p:stCondLst>
                                            <p:cond delay="499"/>
                                          </p:stCondLst>
                                        </p:cTn>
                                        <p:tgtEl>
                                          <p:spTgt spid="16"/>
                                        </p:tgtEl>
                                        <p:attrNameLst>
                                          <p:attrName>style.visibility</p:attrName>
                                        </p:attrNameLst>
                                      </p:cBhvr>
                                      <p:to>
                                        <p:strVal val="hidden"/>
                                      </p:to>
                                    </p:set>
                                  </p:childTnLst>
                                </p:cTn>
                              </p:par>
                              <p:par>
                                <p:cTn id="115" presetID="2" presetClass="exit" presetSubtype="4" fill="hold" grpId="1" nodeType="withEffect">
                                  <p:stCondLst>
                                    <p:cond delay="0"/>
                                  </p:stCondLst>
                                  <p:childTnLst>
                                    <p:anim calcmode="lin" valueType="num">
                                      <p:cBhvr additive="base">
                                        <p:cTn id="116" dur="500"/>
                                        <p:tgtEl>
                                          <p:spTgt spid="18"/>
                                        </p:tgtEl>
                                        <p:attrNameLst>
                                          <p:attrName>ppt_x</p:attrName>
                                        </p:attrNameLst>
                                      </p:cBhvr>
                                      <p:tavLst>
                                        <p:tav tm="0">
                                          <p:val>
                                            <p:strVal val="ppt_x"/>
                                          </p:val>
                                        </p:tav>
                                        <p:tav tm="100000">
                                          <p:val>
                                            <p:strVal val="ppt_x"/>
                                          </p:val>
                                        </p:tav>
                                      </p:tavLst>
                                    </p:anim>
                                    <p:anim calcmode="lin" valueType="num">
                                      <p:cBhvr additive="base">
                                        <p:cTn id="117" dur="500"/>
                                        <p:tgtEl>
                                          <p:spTgt spid="18"/>
                                        </p:tgtEl>
                                        <p:attrNameLst>
                                          <p:attrName>ppt_y</p:attrName>
                                        </p:attrNameLst>
                                      </p:cBhvr>
                                      <p:tavLst>
                                        <p:tav tm="0">
                                          <p:val>
                                            <p:strVal val="ppt_y"/>
                                          </p:val>
                                        </p:tav>
                                        <p:tav tm="100000">
                                          <p:val>
                                            <p:strVal val="1+ppt_h/2"/>
                                          </p:val>
                                        </p:tav>
                                      </p:tavLst>
                                    </p:anim>
                                    <p:set>
                                      <p:cBhvr>
                                        <p:cTn id="118" dur="1" fill="hold">
                                          <p:stCondLst>
                                            <p:cond delay="499"/>
                                          </p:stCondLst>
                                        </p:cTn>
                                        <p:tgtEl>
                                          <p:spTgt spid="18"/>
                                        </p:tgtEl>
                                        <p:attrNameLst>
                                          <p:attrName>style.visibility</p:attrName>
                                        </p:attrNameLst>
                                      </p:cBhvr>
                                      <p:to>
                                        <p:strVal val="hidden"/>
                                      </p:to>
                                    </p:set>
                                  </p:childTnLst>
                                </p:cTn>
                              </p:par>
                              <p:par>
                                <p:cTn id="119" presetID="2" presetClass="exit" presetSubtype="4" fill="hold" grpId="1" nodeType="withEffect">
                                  <p:stCondLst>
                                    <p:cond delay="0"/>
                                  </p:stCondLst>
                                  <p:childTnLst>
                                    <p:anim calcmode="lin" valueType="num">
                                      <p:cBhvr additive="base">
                                        <p:cTn id="120" dur="500"/>
                                        <p:tgtEl>
                                          <p:spTgt spid="20"/>
                                        </p:tgtEl>
                                        <p:attrNameLst>
                                          <p:attrName>ppt_x</p:attrName>
                                        </p:attrNameLst>
                                      </p:cBhvr>
                                      <p:tavLst>
                                        <p:tav tm="0">
                                          <p:val>
                                            <p:strVal val="ppt_x"/>
                                          </p:val>
                                        </p:tav>
                                        <p:tav tm="100000">
                                          <p:val>
                                            <p:strVal val="ppt_x"/>
                                          </p:val>
                                        </p:tav>
                                      </p:tavLst>
                                    </p:anim>
                                    <p:anim calcmode="lin" valueType="num">
                                      <p:cBhvr additive="base">
                                        <p:cTn id="121" dur="500"/>
                                        <p:tgtEl>
                                          <p:spTgt spid="20"/>
                                        </p:tgtEl>
                                        <p:attrNameLst>
                                          <p:attrName>ppt_y</p:attrName>
                                        </p:attrNameLst>
                                      </p:cBhvr>
                                      <p:tavLst>
                                        <p:tav tm="0">
                                          <p:val>
                                            <p:strVal val="ppt_y"/>
                                          </p:val>
                                        </p:tav>
                                        <p:tav tm="100000">
                                          <p:val>
                                            <p:strVal val="1+ppt_h/2"/>
                                          </p:val>
                                        </p:tav>
                                      </p:tavLst>
                                    </p:anim>
                                    <p:set>
                                      <p:cBhvr>
                                        <p:cTn id="122" dur="1" fill="hold">
                                          <p:stCondLst>
                                            <p:cond delay="499"/>
                                          </p:stCondLst>
                                        </p:cTn>
                                        <p:tgtEl>
                                          <p:spTgt spid="20"/>
                                        </p:tgtEl>
                                        <p:attrNameLst>
                                          <p:attrName>style.visibility</p:attrName>
                                        </p:attrNameLst>
                                      </p:cBhvr>
                                      <p:to>
                                        <p:strVal val="hidden"/>
                                      </p:to>
                                    </p:set>
                                  </p:childTnLst>
                                </p:cTn>
                              </p:par>
                              <p:par>
                                <p:cTn id="123" presetID="2" presetClass="exit" presetSubtype="4" fill="hold" grpId="1" nodeType="withEffect">
                                  <p:stCondLst>
                                    <p:cond delay="0"/>
                                  </p:stCondLst>
                                  <p:childTnLst>
                                    <p:anim calcmode="lin" valueType="num">
                                      <p:cBhvr additive="base">
                                        <p:cTn id="124" dur="500"/>
                                        <p:tgtEl>
                                          <p:spTgt spid="19"/>
                                        </p:tgtEl>
                                        <p:attrNameLst>
                                          <p:attrName>ppt_x</p:attrName>
                                        </p:attrNameLst>
                                      </p:cBhvr>
                                      <p:tavLst>
                                        <p:tav tm="0">
                                          <p:val>
                                            <p:strVal val="ppt_x"/>
                                          </p:val>
                                        </p:tav>
                                        <p:tav tm="100000">
                                          <p:val>
                                            <p:strVal val="ppt_x"/>
                                          </p:val>
                                        </p:tav>
                                      </p:tavLst>
                                    </p:anim>
                                    <p:anim calcmode="lin" valueType="num">
                                      <p:cBhvr additive="base">
                                        <p:cTn id="125" dur="500"/>
                                        <p:tgtEl>
                                          <p:spTgt spid="19"/>
                                        </p:tgtEl>
                                        <p:attrNameLst>
                                          <p:attrName>ppt_y</p:attrName>
                                        </p:attrNameLst>
                                      </p:cBhvr>
                                      <p:tavLst>
                                        <p:tav tm="0">
                                          <p:val>
                                            <p:strVal val="ppt_y"/>
                                          </p:val>
                                        </p:tav>
                                        <p:tav tm="100000">
                                          <p:val>
                                            <p:strVal val="1+ppt_h/2"/>
                                          </p:val>
                                        </p:tav>
                                      </p:tavLst>
                                    </p:anim>
                                    <p:set>
                                      <p:cBhvr>
                                        <p:cTn id="126" dur="1" fill="hold">
                                          <p:stCondLst>
                                            <p:cond delay="499"/>
                                          </p:stCondLst>
                                        </p:cTn>
                                        <p:tgtEl>
                                          <p:spTgt spid="19"/>
                                        </p:tgtEl>
                                        <p:attrNameLst>
                                          <p:attrName>style.visibility</p:attrName>
                                        </p:attrNameLst>
                                      </p:cBhvr>
                                      <p:to>
                                        <p:strVal val="hidden"/>
                                      </p:to>
                                    </p:set>
                                  </p:childTnLst>
                                </p:cTn>
                              </p:par>
                            </p:childTnLst>
                          </p:cTn>
                        </p:par>
                        <p:par>
                          <p:cTn id="127" fill="hold">
                            <p:stCondLst>
                              <p:cond delay="500"/>
                            </p:stCondLst>
                            <p:childTnLst>
                              <p:par>
                                <p:cTn id="128" presetID="2" presetClass="exit" presetSubtype="4" fill="hold" nodeType="afterEffect">
                                  <p:stCondLst>
                                    <p:cond delay="0"/>
                                  </p:stCondLst>
                                  <p:childTnLst>
                                    <p:anim calcmode="lin" valueType="num">
                                      <p:cBhvr additive="base">
                                        <p:cTn id="129" dur="500"/>
                                        <p:tgtEl>
                                          <p:spTgt spid="7"/>
                                        </p:tgtEl>
                                        <p:attrNameLst>
                                          <p:attrName>ppt_x</p:attrName>
                                        </p:attrNameLst>
                                      </p:cBhvr>
                                      <p:tavLst>
                                        <p:tav tm="0">
                                          <p:val>
                                            <p:strVal val="ppt_x"/>
                                          </p:val>
                                        </p:tav>
                                        <p:tav tm="100000">
                                          <p:val>
                                            <p:strVal val="ppt_x"/>
                                          </p:val>
                                        </p:tav>
                                      </p:tavLst>
                                    </p:anim>
                                    <p:anim calcmode="lin" valueType="num">
                                      <p:cBhvr additive="base">
                                        <p:cTn id="130" dur="500"/>
                                        <p:tgtEl>
                                          <p:spTgt spid="7"/>
                                        </p:tgtEl>
                                        <p:attrNameLst>
                                          <p:attrName>ppt_y</p:attrName>
                                        </p:attrNameLst>
                                      </p:cBhvr>
                                      <p:tavLst>
                                        <p:tav tm="0">
                                          <p:val>
                                            <p:strVal val="ppt_y"/>
                                          </p:val>
                                        </p:tav>
                                        <p:tav tm="100000">
                                          <p:val>
                                            <p:strVal val="1+ppt_h/2"/>
                                          </p:val>
                                        </p:tav>
                                      </p:tavLst>
                                    </p:anim>
                                    <p:set>
                                      <p:cBhvr>
                                        <p:cTn id="131" dur="1" fill="hold">
                                          <p:stCondLst>
                                            <p:cond delay="499"/>
                                          </p:stCondLst>
                                        </p:cTn>
                                        <p:tgtEl>
                                          <p:spTgt spid="7"/>
                                        </p:tgtEl>
                                        <p:attrNameLst>
                                          <p:attrName>style.visibility</p:attrName>
                                        </p:attrNameLst>
                                      </p:cBhvr>
                                      <p:to>
                                        <p:strVal val="hidden"/>
                                      </p:to>
                                    </p:set>
                                  </p:childTnLst>
                                </p:cTn>
                              </p:par>
                            </p:childTnLst>
                          </p:cTn>
                        </p:par>
                        <p:par>
                          <p:cTn id="132" fill="hold">
                            <p:stCondLst>
                              <p:cond delay="1000"/>
                            </p:stCondLst>
                            <p:childTnLst>
                              <p:par>
                                <p:cTn id="133" presetID="2" presetClass="entr" presetSubtype="4" fill="hold" nodeType="after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par>
                          <p:cTn id="137" fill="hold">
                            <p:stCondLst>
                              <p:cond delay="1500"/>
                            </p:stCondLst>
                            <p:childTnLst>
                              <p:par>
                                <p:cTn id="138" presetID="2" presetClass="entr" presetSubtype="4" fill="hold" grpId="0" nodeType="afterEffect">
                                  <p:stCondLst>
                                    <p:cond delay="0"/>
                                  </p:stCondLst>
                                  <p:childTnLst>
                                    <p:set>
                                      <p:cBhvr>
                                        <p:cTn id="139" dur="1" fill="hold">
                                          <p:stCondLst>
                                            <p:cond delay="0"/>
                                          </p:stCondLst>
                                        </p:cTn>
                                        <p:tgtEl>
                                          <p:spTgt spid="29"/>
                                        </p:tgtEl>
                                        <p:attrNameLst>
                                          <p:attrName>style.visibility</p:attrName>
                                        </p:attrNameLst>
                                      </p:cBhvr>
                                      <p:to>
                                        <p:strVal val="visible"/>
                                      </p:to>
                                    </p:set>
                                    <p:anim calcmode="lin" valueType="num">
                                      <p:cBhvr additive="base">
                                        <p:cTn id="140" dur="500" fill="hold"/>
                                        <p:tgtEl>
                                          <p:spTgt spid="29"/>
                                        </p:tgtEl>
                                        <p:attrNameLst>
                                          <p:attrName>ppt_x</p:attrName>
                                        </p:attrNameLst>
                                      </p:cBhvr>
                                      <p:tavLst>
                                        <p:tav tm="0">
                                          <p:val>
                                            <p:strVal val="#ppt_x"/>
                                          </p:val>
                                        </p:tav>
                                        <p:tav tm="100000">
                                          <p:val>
                                            <p:strVal val="#ppt_x"/>
                                          </p:val>
                                        </p:tav>
                                      </p:tavLst>
                                    </p:anim>
                                    <p:anim calcmode="lin" valueType="num">
                                      <p:cBhvr additive="base">
                                        <p:cTn id="141" dur="500" fill="hold"/>
                                        <p:tgtEl>
                                          <p:spTgt spid="29"/>
                                        </p:tgtEl>
                                        <p:attrNameLst>
                                          <p:attrName>ppt_y</p:attrName>
                                        </p:attrNameLst>
                                      </p:cBhvr>
                                      <p:tavLst>
                                        <p:tav tm="0">
                                          <p:val>
                                            <p:strVal val="1+#ppt_h/2"/>
                                          </p:val>
                                        </p:tav>
                                        <p:tav tm="100000">
                                          <p:val>
                                            <p:strVal val="#ppt_y"/>
                                          </p:val>
                                        </p:tav>
                                      </p:tavLst>
                                    </p:anim>
                                  </p:childTnLst>
                                </p:cTn>
                              </p:par>
                            </p:childTnLst>
                          </p:cTn>
                        </p:par>
                        <p:par>
                          <p:cTn id="142" fill="hold">
                            <p:stCondLst>
                              <p:cond delay="2000"/>
                            </p:stCondLst>
                            <p:childTnLst>
                              <p:par>
                                <p:cTn id="143" presetID="2" presetClass="entr" presetSubtype="4" fill="hold" grpId="0" nodeType="after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childTnLst>
                          </p:cTn>
                        </p:par>
                        <p:par>
                          <p:cTn id="147" fill="hold">
                            <p:stCondLst>
                              <p:cond delay="2500"/>
                            </p:stCondLst>
                            <p:childTnLst>
                              <p:par>
                                <p:cTn id="148" presetID="2" presetClass="entr" presetSubtype="4" fill="hold" grpId="0" nodeType="afterEffect">
                                  <p:stCondLst>
                                    <p:cond delay="0"/>
                                  </p:stCondLst>
                                  <p:childTnLst>
                                    <p:set>
                                      <p:cBhvr>
                                        <p:cTn id="149" dur="1" fill="hold">
                                          <p:stCondLst>
                                            <p:cond delay="0"/>
                                          </p:stCondLst>
                                        </p:cTn>
                                        <p:tgtEl>
                                          <p:spTgt spid="31"/>
                                        </p:tgtEl>
                                        <p:attrNameLst>
                                          <p:attrName>style.visibility</p:attrName>
                                        </p:attrNameLst>
                                      </p:cBhvr>
                                      <p:to>
                                        <p:strVal val="visible"/>
                                      </p:to>
                                    </p:set>
                                    <p:anim calcmode="lin" valueType="num">
                                      <p:cBhvr additive="base">
                                        <p:cTn id="150" dur="500" fill="hold"/>
                                        <p:tgtEl>
                                          <p:spTgt spid="31"/>
                                        </p:tgtEl>
                                        <p:attrNameLst>
                                          <p:attrName>ppt_x</p:attrName>
                                        </p:attrNameLst>
                                      </p:cBhvr>
                                      <p:tavLst>
                                        <p:tav tm="0">
                                          <p:val>
                                            <p:strVal val="#ppt_x"/>
                                          </p:val>
                                        </p:tav>
                                        <p:tav tm="100000">
                                          <p:val>
                                            <p:strVal val="#ppt_x"/>
                                          </p:val>
                                        </p:tav>
                                      </p:tavLst>
                                    </p:anim>
                                    <p:anim calcmode="lin" valueType="num">
                                      <p:cBhvr additive="base">
                                        <p:cTn id="151" dur="500" fill="hold"/>
                                        <p:tgtEl>
                                          <p:spTgt spid="31"/>
                                        </p:tgtEl>
                                        <p:attrNameLst>
                                          <p:attrName>ppt_y</p:attrName>
                                        </p:attrNameLst>
                                      </p:cBhvr>
                                      <p:tavLst>
                                        <p:tav tm="0">
                                          <p:val>
                                            <p:strVal val="1+#ppt_h/2"/>
                                          </p:val>
                                        </p:tav>
                                        <p:tav tm="100000">
                                          <p:val>
                                            <p:strVal val="#ppt_y"/>
                                          </p:val>
                                        </p:tav>
                                      </p:tavLst>
                                    </p:anim>
                                  </p:childTnLst>
                                </p:cTn>
                              </p:par>
                            </p:childTnLst>
                          </p:cTn>
                        </p:par>
                        <p:par>
                          <p:cTn id="152" fill="hold">
                            <p:stCondLst>
                              <p:cond delay="3000"/>
                            </p:stCondLst>
                            <p:childTnLst>
                              <p:par>
                                <p:cTn id="153" presetID="2" presetClass="entr" presetSubtype="4" fill="hold" grpId="0" nodeType="afterEffect">
                                  <p:stCondLst>
                                    <p:cond delay="0"/>
                                  </p:stCondLst>
                                  <p:childTnLst>
                                    <p:set>
                                      <p:cBhvr>
                                        <p:cTn id="154" dur="1" fill="hold">
                                          <p:stCondLst>
                                            <p:cond delay="0"/>
                                          </p:stCondLst>
                                        </p:cTn>
                                        <p:tgtEl>
                                          <p:spTgt spid="32"/>
                                        </p:tgtEl>
                                        <p:attrNameLst>
                                          <p:attrName>style.visibility</p:attrName>
                                        </p:attrNameLst>
                                      </p:cBhvr>
                                      <p:to>
                                        <p:strVal val="visible"/>
                                      </p:to>
                                    </p:set>
                                    <p:anim calcmode="lin" valueType="num">
                                      <p:cBhvr additive="base">
                                        <p:cTn id="155" dur="500" fill="hold"/>
                                        <p:tgtEl>
                                          <p:spTgt spid="32"/>
                                        </p:tgtEl>
                                        <p:attrNameLst>
                                          <p:attrName>ppt_x</p:attrName>
                                        </p:attrNameLst>
                                      </p:cBhvr>
                                      <p:tavLst>
                                        <p:tav tm="0">
                                          <p:val>
                                            <p:strVal val="#ppt_x"/>
                                          </p:val>
                                        </p:tav>
                                        <p:tav tm="100000">
                                          <p:val>
                                            <p:strVal val="#ppt_x"/>
                                          </p:val>
                                        </p:tav>
                                      </p:tavLst>
                                    </p:anim>
                                    <p:anim calcmode="lin" valueType="num">
                                      <p:cBhvr additive="base">
                                        <p:cTn id="156" dur="500" fill="hold"/>
                                        <p:tgtEl>
                                          <p:spTgt spid="32"/>
                                        </p:tgtEl>
                                        <p:attrNameLst>
                                          <p:attrName>ppt_y</p:attrName>
                                        </p:attrNameLst>
                                      </p:cBhvr>
                                      <p:tavLst>
                                        <p:tav tm="0">
                                          <p:val>
                                            <p:strVal val="1+#ppt_h/2"/>
                                          </p:val>
                                        </p:tav>
                                        <p:tav tm="100000">
                                          <p:val>
                                            <p:strVal val="#ppt_y"/>
                                          </p:val>
                                        </p:tav>
                                      </p:tavLst>
                                    </p:anim>
                                  </p:childTnLst>
                                </p:cTn>
                              </p:par>
                            </p:childTnLst>
                          </p:cTn>
                        </p:par>
                        <p:par>
                          <p:cTn id="157" fill="hold">
                            <p:stCondLst>
                              <p:cond delay="3500"/>
                            </p:stCondLst>
                            <p:childTnLst>
                              <p:par>
                                <p:cTn id="158" presetID="2" presetClass="entr" presetSubtype="2" fill="hold" grpId="0" nodeType="afterEffect">
                                  <p:stCondLst>
                                    <p:cond delay="0"/>
                                  </p:stCondLst>
                                  <p:childTnLst>
                                    <p:set>
                                      <p:cBhvr>
                                        <p:cTn id="159" dur="1" fill="hold">
                                          <p:stCondLst>
                                            <p:cond delay="0"/>
                                          </p:stCondLst>
                                        </p:cTn>
                                        <p:tgtEl>
                                          <p:spTgt spid="33"/>
                                        </p:tgtEl>
                                        <p:attrNameLst>
                                          <p:attrName>style.visibility</p:attrName>
                                        </p:attrNameLst>
                                      </p:cBhvr>
                                      <p:to>
                                        <p:strVal val="visible"/>
                                      </p:to>
                                    </p:set>
                                    <p:anim calcmode="lin" valueType="num">
                                      <p:cBhvr additive="base">
                                        <p:cTn id="160" dur="500" fill="hold"/>
                                        <p:tgtEl>
                                          <p:spTgt spid="33"/>
                                        </p:tgtEl>
                                        <p:attrNameLst>
                                          <p:attrName>ppt_x</p:attrName>
                                        </p:attrNameLst>
                                      </p:cBhvr>
                                      <p:tavLst>
                                        <p:tav tm="0">
                                          <p:val>
                                            <p:strVal val="1+#ppt_w/2"/>
                                          </p:val>
                                        </p:tav>
                                        <p:tav tm="100000">
                                          <p:val>
                                            <p:strVal val="#ppt_x"/>
                                          </p:val>
                                        </p:tav>
                                      </p:tavLst>
                                    </p:anim>
                                    <p:anim calcmode="lin" valueType="num">
                                      <p:cBhvr additive="base">
                                        <p:cTn id="161" dur="500" fill="hold"/>
                                        <p:tgtEl>
                                          <p:spTgt spid="33"/>
                                        </p:tgtEl>
                                        <p:attrNameLst>
                                          <p:attrName>ppt_y</p:attrName>
                                        </p:attrNameLst>
                                      </p:cBhvr>
                                      <p:tavLst>
                                        <p:tav tm="0">
                                          <p:val>
                                            <p:strVal val="#ppt_y"/>
                                          </p:val>
                                        </p:tav>
                                        <p:tav tm="100000">
                                          <p:val>
                                            <p:strVal val="#ppt_y"/>
                                          </p:val>
                                        </p:tav>
                                      </p:tavLst>
                                    </p:anim>
                                  </p:childTnLst>
                                </p:cTn>
                              </p:par>
                            </p:childTnLst>
                          </p:cTn>
                        </p:par>
                        <p:par>
                          <p:cTn id="162" fill="hold">
                            <p:stCondLst>
                              <p:cond delay="4000"/>
                            </p:stCondLst>
                            <p:childTnLst>
                              <p:par>
                                <p:cTn id="163" presetID="2" presetClass="entr" presetSubtype="1" fill="hold" grpId="0" nodeType="after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additive="base">
                                        <p:cTn id="165" dur="500" fill="hold"/>
                                        <p:tgtEl>
                                          <p:spTgt spid="44"/>
                                        </p:tgtEl>
                                        <p:attrNameLst>
                                          <p:attrName>ppt_x</p:attrName>
                                        </p:attrNameLst>
                                      </p:cBhvr>
                                      <p:tavLst>
                                        <p:tav tm="0">
                                          <p:val>
                                            <p:strVal val="#ppt_x"/>
                                          </p:val>
                                        </p:tav>
                                        <p:tav tm="100000">
                                          <p:val>
                                            <p:strVal val="#ppt_x"/>
                                          </p:val>
                                        </p:tav>
                                      </p:tavLst>
                                    </p:anim>
                                    <p:anim calcmode="lin" valueType="num">
                                      <p:cBhvr additive="base">
                                        <p:cTn id="166" dur="500" fill="hold"/>
                                        <p:tgtEl>
                                          <p:spTgt spid="44"/>
                                        </p:tgtEl>
                                        <p:attrNameLst>
                                          <p:attrName>ppt_y</p:attrName>
                                        </p:attrNameLst>
                                      </p:cBhvr>
                                      <p:tavLst>
                                        <p:tav tm="0">
                                          <p:val>
                                            <p:strVal val="0-#ppt_h/2"/>
                                          </p:val>
                                        </p:tav>
                                        <p:tav tm="100000">
                                          <p:val>
                                            <p:strVal val="#ppt_y"/>
                                          </p:val>
                                        </p:tav>
                                      </p:tavLst>
                                    </p:anim>
                                  </p:childTnLst>
                                </p:cTn>
                              </p:par>
                            </p:childTnLst>
                          </p:cTn>
                        </p:par>
                        <p:par>
                          <p:cTn id="167" fill="hold">
                            <p:stCondLst>
                              <p:cond delay="4500"/>
                            </p:stCondLst>
                            <p:childTnLst>
                              <p:par>
                                <p:cTn id="168" presetID="2" presetClass="entr" presetSubtype="2" fill="hold" grpId="0" nodeType="afterEffect">
                                  <p:stCondLst>
                                    <p:cond delay="0"/>
                                  </p:stCondLst>
                                  <p:childTnLst>
                                    <p:set>
                                      <p:cBhvr>
                                        <p:cTn id="169" dur="1" fill="hold">
                                          <p:stCondLst>
                                            <p:cond delay="0"/>
                                          </p:stCondLst>
                                        </p:cTn>
                                        <p:tgtEl>
                                          <p:spTgt spid="43"/>
                                        </p:tgtEl>
                                        <p:attrNameLst>
                                          <p:attrName>style.visibility</p:attrName>
                                        </p:attrNameLst>
                                      </p:cBhvr>
                                      <p:to>
                                        <p:strVal val="visible"/>
                                      </p:to>
                                    </p:set>
                                    <p:anim calcmode="lin" valueType="num">
                                      <p:cBhvr additive="base">
                                        <p:cTn id="170" dur="500" fill="hold"/>
                                        <p:tgtEl>
                                          <p:spTgt spid="43"/>
                                        </p:tgtEl>
                                        <p:attrNameLst>
                                          <p:attrName>ppt_x</p:attrName>
                                        </p:attrNameLst>
                                      </p:cBhvr>
                                      <p:tavLst>
                                        <p:tav tm="0">
                                          <p:val>
                                            <p:strVal val="1+#ppt_w/2"/>
                                          </p:val>
                                        </p:tav>
                                        <p:tav tm="100000">
                                          <p:val>
                                            <p:strVal val="#ppt_x"/>
                                          </p:val>
                                        </p:tav>
                                      </p:tavLst>
                                    </p:anim>
                                    <p:anim calcmode="lin" valueType="num">
                                      <p:cBhvr additive="base">
                                        <p:cTn id="171"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22"/>
                                        </p:tgtEl>
                                        <p:attrNameLst>
                                          <p:attrName>ppt_x</p:attrName>
                                        </p:attrNameLst>
                                      </p:cBhvr>
                                      <p:tavLst>
                                        <p:tav tm="0">
                                          <p:val>
                                            <p:strVal val="ppt_x"/>
                                          </p:val>
                                        </p:tav>
                                        <p:tav tm="100000">
                                          <p:val>
                                            <p:strVal val="ppt_x"/>
                                          </p:val>
                                        </p:tav>
                                      </p:tavLst>
                                    </p:anim>
                                    <p:anim calcmode="lin" valueType="num">
                                      <p:cBhvr additive="base">
                                        <p:cTn id="176" dur="500"/>
                                        <p:tgtEl>
                                          <p:spTgt spid="22"/>
                                        </p:tgtEl>
                                        <p:attrNameLst>
                                          <p:attrName>ppt_y</p:attrName>
                                        </p:attrNameLst>
                                      </p:cBhvr>
                                      <p:tavLst>
                                        <p:tav tm="0">
                                          <p:val>
                                            <p:strVal val="ppt_y"/>
                                          </p:val>
                                        </p:tav>
                                        <p:tav tm="100000">
                                          <p:val>
                                            <p:strVal val="1+ppt_h/2"/>
                                          </p:val>
                                        </p:tav>
                                      </p:tavLst>
                                    </p:anim>
                                    <p:set>
                                      <p:cBhvr>
                                        <p:cTn id="177" dur="1" fill="hold">
                                          <p:stCondLst>
                                            <p:cond delay="499"/>
                                          </p:stCondLst>
                                        </p:cTn>
                                        <p:tgtEl>
                                          <p:spTgt spid="22"/>
                                        </p:tgtEl>
                                        <p:attrNameLst>
                                          <p:attrName>style.visibility</p:attrName>
                                        </p:attrNameLst>
                                      </p:cBhvr>
                                      <p:to>
                                        <p:strVal val="hidden"/>
                                      </p:to>
                                    </p:set>
                                  </p:childTnLst>
                                </p:cTn>
                              </p:par>
                              <p:par>
                                <p:cTn id="178" presetID="2" presetClass="exit" presetSubtype="4" fill="hold" grpId="1" nodeType="withEffect">
                                  <p:stCondLst>
                                    <p:cond delay="0"/>
                                  </p:stCondLst>
                                  <p:childTnLst>
                                    <p:anim calcmode="lin" valueType="num">
                                      <p:cBhvr additive="base">
                                        <p:cTn id="179" dur="500"/>
                                        <p:tgtEl>
                                          <p:spTgt spid="29"/>
                                        </p:tgtEl>
                                        <p:attrNameLst>
                                          <p:attrName>ppt_x</p:attrName>
                                        </p:attrNameLst>
                                      </p:cBhvr>
                                      <p:tavLst>
                                        <p:tav tm="0">
                                          <p:val>
                                            <p:strVal val="ppt_x"/>
                                          </p:val>
                                        </p:tav>
                                        <p:tav tm="100000">
                                          <p:val>
                                            <p:strVal val="ppt_x"/>
                                          </p:val>
                                        </p:tav>
                                      </p:tavLst>
                                    </p:anim>
                                    <p:anim calcmode="lin" valueType="num">
                                      <p:cBhvr additive="base">
                                        <p:cTn id="180" dur="500"/>
                                        <p:tgtEl>
                                          <p:spTgt spid="29"/>
                                        </p:tgtEl>
                                        <p:attrNameLst>
                                          <p:attrName>ppt_y</p:attrName>
                                        </p:attrNameLst>
                                      </p:cBhvr>
                                      <p:tavLst>
                                        <p:tav tm="0">
                                          <p:val>
                                            <p:strVal val="ppt_y"/>
                                          </p:val>
                                        </p:tav>
                                        <p:tav tm="100000">
                                          <p:val>
                                            <p:strVal val="1+ppt_h/2"/>
                                          </p:val>
                                        </p:tav>
                                      </p:tavLst>
                                    </p:anim>
                                    <p:set>
                                      <p:cBhvr>
                                        <p:cTn id="181" dur="1" fill="hold">
                                          <p:stCondLst>
                                            <p:cond delay="499"/>
                                          </p:stCondLst>
                                        </p:cTn>
                                        <p:tgtEl>
                                          <p:spTgt spid="29"/>
                                        </p:tgtEl>
                                        <p:attrNameLst>
                                          <p:attrName>style.visibility</p:attrName>
                                        </p:attrNameLst>
                                      </p:cBhvr>
                                      <p:to>
                                        <p:strVal val="hidden"/>
                                      </p:to>
                                    </p:set>
                                  </p:childTnLst>
                                </p:cTn>
                              </p:par>
                              <p:par>
                                <p:cTn id="182" presetID="2" presetClass="exit" presetSubtype="4" fill="hold" grpId="1" nodeType="withEffect">
                                  <p:stCondLst>
                                    <p:cond delay="0"/>
                                  </p:stCondLst>
                                  <p:childTnLst>
                                    <p:anim calcmode="lin" valueType="num">
                                      <p:cBhvr additive="base">
                                        <p:cTn id="183" dur="500"/>
                                        <p:tgtEl>
                                          <p:spTgt spid="30"/>
                                        </p:tgtEl>
                                        <p:attrNameLst>
                                          <p:attrName>ppt_x</p:attrName>
                                        </p:attrNameLst>
                                      </p:cBhvr>
                                      <p:tavLst>
                                        <p:tav tm="0">
                                          <p:val>
                                            <p:strVal val="ppt_x"/>
                                          </p:val>
                                        </p:tav>
                                        <p:tav tm="100000">
                                          <p:val>
                                            <p:strVal val="ppt_x"/>
                                          </p:val>
                                        </p:tav>
                                      </p:tavLst>
                                    </p:anim>
                                    <p:anim calcmode="lin" valueType="num">
                                      <p:cBhvr additive="base">
                                        <p:cTn id="184" dur="500"/>
                                        <p:tgtEl>
                                          <p:spTgt spid="30"/>
                                        </p:tgtEl>
                                        <p:attrNameLst>
                                          <p:attrName>ppt_y</p:attrName>
                                        </p:attrNameLst>
                                      </p:cBhvr>
                                      <p:tavLst>
                                        <p:tav tm="0">
                                          <p:val>
                                            <p:strVal val="ppt_y"/>
                                          </p:val>
                                        </p:tav>
                                        <p:tav tm="100000">
                                          <p:val>
                                            <p:strVal val="1+ppt_h/2"/>
                                          </p:val>
                                        </p:tav>
                                      </p:tavLst>
                                    </p:anim>
                                    <p:set>
                                      <p:cBhvr>
                                        <p:cTn id="185" dur="1" fill="hold">
                                          <p:stCondLst>
                                            <p:cond delay="499"/>
                                          </p:stCondLst>
                                        </p:cTn>
                                        <p:tgtEl>
                                          <p:spTgt spid="30"/>
                                        </p:tgtEl>
                                        <p:attrNameLst>
                                          <p:attrName>style.visibility</p:attrName>
                                        </p:attrNameLst>
                                      </p:cBhvr>
                                      <p:to>
                                        <p:strVal val="hidden"/>
                                      </p:to>
                                    </p:set>
                                  </p:childTnLst>
                                </p:cTn>
                              </p:par>
                              <p:par>
                                <p:cTn id="186" presetID="2" presetClass="exit" presetSubtype="4" fill="hold" grpId="1" nodeType="withEffect">
                                  <p:stCondLst>
                                    <p:cond delay="0"/>
                                  </p:stCondLst>
                                  <p:childTnLst>
                                    <p:anim calcmode="lin" valueType="num">
                                      <p:cBhvr additive="base">
                                        <p:cTn id="187" dur="500"/>
                                        <p:tgtEl>
                                          <p:spTgt spid="31"/>
                                        </p:tgtEl>
                                        <p:attrNameLst>
                                          <p:attrName>ppt_x</p:attrName>
                                        </p:attrNameLst>
                                      </p:cBhvr>
                                      <p:tavLst>
                                        <p:tav tm="0">
                                          <p:val>
                                            <p:strVal val="ppt_x"/>
                                          </p:val>
                                        </p:tav>
                                        <p:tav tm="100000">
                                          <p:val>
                                            <p:strVal val="ppt_x"/>
                                          </p:val>
                                        </p:tav>
                                      </p:tavLst>
                                    </p:anim>
                                    <p:anim calcmode="lin" valueType="num">
                                      <p:cBhvr additive="base">
                                        <p:cTn id="188" dur="500"/>
                                        <p:tgtEl>
                                          <p:spTgt spid="31"/>
                                        </p:tgtEl>
                                        <p:attrNameLst>
                                          <p:attrName>ppt_y</p:attrName>
                                        </p:attrNameLst>
                                      </p:cBhvr>
                                      <p:tavLst>
                                        <p:tav tm="0">
                                          <p:val>
                                            <p:strVal val="ppt_y"/>
                                          </p:val>
                                        </p:tav>
                                        <p:tav tm="100000">
                                          <p:val>
                                            <p:strVal val="1+ppt_h/2"/>
                                          </p:val>
                                        </p:tav>
                                      </p:tavLst>
                                    </p:anim>
                                    <p:set>
                                      <p:cBhvr>
                                        <p:cTn id="189" dur="1" fill="hold">
                                          <p:stCondLst>
                                            <p:cond delay="499"/>
                                          </p:stCondLst>
                                        </p:cTn>
                                        <p:tgtEl>
                                          <p:spTgt spid="31"/>
                                        </p:tgtEl>
                                        <p:attrNameLst>
                                          <p:attrName>style.visibility</p:attrName>
                                        </p:attrNameLst>
                                      </p:cBhvr>
                                      <p:to>
                                        <p:strVal val="hidden"/>
                                      </p:to>
                                    </p:set>
                                  </p:childTnLst>
                                </p:cTn>
                              </p:par>
                              <p:par>
                                <p:cTn id="190" presetID="2" presetClass="exit" presetSubtype="4" fill="hold" grpId="1" nodeType="withEffect">
                                  <p:stCondLst>
                                    <p:cond delay="0"/>
                                  </p:stCondLst>
                                  <p:childTnLst>
                                    <p:anim calcmode="lin" valueType="num">
                                      <p:cBhvr additive="base">
                                        <p:cTn id="191" dur="500"/>
                                        <p:tgtEl>
                                          <p:spTgt spid="32"/>
                                        </p:tgtEl>
                                        <p:attrNameLst>
                                          <p:attrName>ppt_x</p:attrName>
                                        </p:attrNameLst>
                                      </p:cBhvr>
                                      <p:tavLst>
                                        <p:tav tm="0">
                                          <p:val>
                                            <p:strVal val="ppt_x"/>
                                          </p:val>
                                        </p:tav>
                                        <p:tav tm="100000">
                                          <p:val>
                                            <p:strVal val="ppt_x"/>
                                          </p:val>
                                        </p:tav>
                                      </p:tavLst>
                                    </p:anim>
                                    <p:anim calcmode="lin" valueType="num">
                                      <p:cBhvr additive="base">
                                        <p:cTn id="192" dur="500"/>
                                        <p:tgtEl>
                                          <p:spTgt spid="32"/>
                                        </p:tgtEl>
                                        <p:attrNameLst>
                                          <p:attrName>ppt_y</p:attrName>
                                        </p:attrNameLst>
                                      </p:cBhvr>
                                      <p:tavLst>
                                        <p:tav tm="0">
                                          <p:val>
                                            <p:strVal val="ppt_y"/>
                                          </p:val>
                                        </p:tav>
                                        <p:tav tm="100000">
                                          <p:val>
                                            <p:strVal val="1+ppt_h/2"/>
                                          </p:val>
                                        </p:tav>
                                      </p:tavLst>
                                    </p:anim>
                                    <p:set>
                                      <p:cBhvr>
                                        <p:cTn id="193" dur="1" fill="hold">
                                          <p:stCondLst>
                                            <p:cond delay="499"/>
                                          </p:stCondLst>
                                        </p:cTn>
                                        <p:tgtEl>
                                          <p:spTgt spid="32"/>
                                        </p:tgtEl>
                                        <p:attrNameLst>
                                          <p:attrName>style.visibility</p:attrName>
                                        </p:attrNameLst>
                                      </p:cBhvr>
                                      <p:to>
                                        <p:strVal val="hidden"/>
                                      </p:to>
                                    </p:set>
                                  </p:childTnLst>
                                </p:cTn>
                              </p:par>
                              <p:par>
                                <p:cTn id="194" presetID="2" presetClass="exit" presetSubtype="4" fill="hold" grpId="1" nodeType="withEffect">
                                  <p:stCondLst>
                                    <p:cond delay="0"/>
                                  </p:stCondLst>
                                  <p:childTnLst>
                                    <p:anim calcmode="lin" valueType="num">
                                      <p:cBhvr additive="base">
                                        <p:cTn id="195" dur="500"/>
                                        <p:tgtEl>
                                          <p:spTgt spid="33"/>
                                        </p:tgtEl>
                                        <p:attrNameLst>
                                          <p:attrName>ppt_x</p:attrName>
                                        </p:attrNameLst>
                                      </p:cBhvr>
                                      <p:tavLst>
                                        <p:tav tm="0">
                                          <p:val>
                                            <p:strVal val="ppt_x"/>
                                          </p:val>
                                        </p:tav>
                                        <p:tav tm="100000">
                                          <p:val>
                                            <p:strVal val="ppt_x"/>
                                          </p:val>
                                        </p:tav>
                                      </p:tavLst>
                                    </p:anim>
                                    <p:anim calcmode="lin" valueType="num">
                                      <p:cBhvr additive="base">
                                        <p:cTn id="196" dur="500"/>
                                        <p:tgtEl>
                                          <p:spTgt spid="33"/>
                                        </p:tgtEl>
                                        <p:attrNameLst>
                                          <p:attrName>ppt_y</p:attrName>
                                        </p:attrNameLst>
                                      </p:cBhvr>
                                      <p:tavLst>
                                        <p:tav tm="0">
                                          <p:val>
                                            <p:strVal val="ppt_y"/>
                                          </p:val>
                                        </p:tav>
                                        <p:tav tm="100000">
                                          <p:val>
                                            <p:strVal val="1+ppt_h/2"/>
                                          </p:val>
                                        </p:tav>
                                      </p:tavLst>
                                    </p:anim>
                                    <p:set>
                                      <p:cBhvr>
                                        <p:cTn id="197" dur="1" fill="hold">
                                          <p:stCondLst>
                                            <p:cond delay="499"/>
                                          </p:stCondLst>
                                        </p:cTn>
                                        <p:tgtEl>
                                          <p:spTgt spid="33"/>
                                        </p:tgtEl>
                                        <p:attrNameLst>
                                          <p:attrName>style.visibility</p:attrName>
                                        </p:attrNameLst>
                                      </p:cBhvr>
                                      <p:to>
                                        <p:strVal val="hidden"/>
                                      </p:to>
                                    </p:set>
                                  </p:childTnLst>
                                </p:cTn>
                              </p:par>
                              <p:par>
                                <p:cTn id="198" presetID="2" presetClass="exit" presetSubtype="4" fill="hold" grpId="1" nodeType="withEffect">
                                  <p:stCondLst>
                                    <p:cond delay="0"/>
                                  </p:stCondLst>
                                  <p:childTnLst>
                                    <p:anim calcmode="lin" valueType="num">
                                      <p:cBhvr additive="base">
                                        <p:cTn id="199" dur="500"/>
                                        <p:tgtEl>
                                          <p:spTgt spid="44"/>
                                        </p:tgtEl>
                                        <p:attrNameLst>
                                          <p:attrName>ppt_x</p:attrName>
                                        </p:attrNameLst>
                                      </p:cBhvr>
                                      <p:tavLst>
                                        <p:tav tm="0">
                                          <p:val>
                                            <p:strVal val="ppt_x"/>
                                          </p:val>
                                        </p:tav>
                                        <p:tav tm="100000">
                                          <p:val>
                                            <p:strVal val="ppt_x"/>
                                          </p:val>
                                        </p:tav>
                                      </p:tavLst>
                                    </p:anim>
                                    <p:anim calcmode="lin" valueType="num">
                                      <p:cBhvr additive="base">
                                        <p:cTn id="200" dur="500"/>
                                        <p:tgtEl>
                                          <p:spTgt spid="44"/>
                                        </p:tgtEl>
                                        <p:attrNameLst>
                                          <p:attrName>ppt_y</p:attrName>
                                        </p:attrNameLst>
                                      </p:cBhvr>
                                      <p:tavLst>
                                        <p:tav tm="0">
                                          <p:val>
                                            <p:strVal val="ppt_y"/>
                                          </p:val>
                                        </p:tav>
                                        <p:tav tm="100000">
                                          <p:val>
                                            <p:strVal val="1+ppt_h/2"/>
                                          </p:val>
                                        </p:tav>
                                      </p:tavLst>
                                    </p:anim>
                                    <p:set>
                                      <p:cBhvr>
                                        <p:cTn id="201" dur="1" fill="hold">
                                          <p:stCondLst>
                                            <p:cond delay="499"/>
                                          </p:stCondLst>
                                        </p:cTn>
                                        <p:tgtEl>
                                          <p:spTgt spid="44"/>
                                        </p:tgtEl>
                                        <p:attrNameLst>
                                          <p:attrName>style.visibility</p:attrName>
                                        </p:attrNameLst>
                                      </p:cBhvr>
                                      <p:to>
                                        <p:strVal val="hidden"/>
                                      </p:to>
                                    </p:set>
                                  </p:childTnLst>
                                </p:cTn>
                              </p:par>
                              <p:par>
                                <p:cTn id="202" presetID="2" presetClass="exit" presetSubtype="4" fill="hold" grpId="1" nodeType="withEffect">
                                  <p:stCondLst>
                                    <p:cond delay="0"/>
                                  </p:stCondLst>
                                  <p:childTnLst>
                                    <p:anim calcmode="lin" valueType="num">
                                      <p:cBhvr additive="base">
                                        <p:cTn id="203" dur="500"/>
                                        <p:tgtEl>
                                          <p:spTgt spid="43"/>
                                        </p:tgtEl>
                                        <p:attrNameLst>
                                          <p:attrName>ppt_x</p:attrName>
                                        </p:attrNameLst>
                                      </p:cBhvr>
                                      <p:tavLst>
                                        <p:tav tm="0">
                                          <p:val>
                                            <p:strVal val="ppt_x"/>
                                          </p:val>
                                        </p:tav>
                                        <p:tav tm="100000">
                                          <p:val>
                                            <p:strVal val="ppt_x"/>
                                          </p:val>
                                        </p:tav>
                                      </p:tavLst>
                                    </p:anim>
                                    <p:anim calcmode="lin" valueType="num">
                                      <p:cBhvr additive="base">
                                        <p:cTn id="204" dur="500"/>
                                        <p:tgtEl>
                                          <p:spTgt spid="43"/>
                                        </p:tgtEl>
                                        <p:attrNameLst>
                                          <p:attrName>ppt_y</p:attrName>
                                        </p:attrNameLst>
                                      </p:cBhvr>
                                      <p:tavLst>
                                        <p:tav tm="0">
                                          <p:val>
                                            <p:strVal val="ppt_y"/>
                                          </p:val>
                                        </p:tav>
                                        <p:tav tm="100000">
                                          <p:val>
                                            <p:strVal val="1+ppt_h/2"/>
                                          </p:val>
                                        </p:tav>
                                      </p:tavLst>
                                    </p:anim>
                                    <p:set>
                                      <p:cBhvr>
                                        <p:cTn id="205"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7" grpId="0" animBg="1"/>
      <p:bldP spid="17" grpId="1" animBg="1"/>
      <p:bldP spid="29" grpId="0" animBg="1"/>
      <p:bldP spid="29" grpId="1" animBg="1"/>
      <p:bldP spid="32" grpId="0" animBg="1"/>
      <p:bldP spid="32" grpId="1" animBg="1"/>
      <p:bldP spid="25" grpId="0" uiExpand="1" build="p"/>
      <p:bldP spid="25" grpId="1" uiExpand="1" build="allAtOnce"/>
      <p:bldP spid="33" grpId="0" animBg="1"/>
      <p:bldP spid="33" grpId="1" animBg="1"/>
      <p:bldP spid="18" grpId="0" animBg="1"/>
      <p:bldP spid="18" grpId="1" animBg="1"/>
      <p:bldP spid="24" grpId="0"/>
      <p:bldP spid="24" grpId="1"/>
      <p:bldP spid="24" grpId="2"/>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P spid="20" grpId="0" animBg="1"/>
      <p:bldP spid="20" grpId="1" animBg="1"/>
      <p:bldP spid="30" grpId="0" animBg="1"/>
      <p:bldP spid="30" grpId="1" animBg="1"/>
      <p:bldP spid="31" grpId="0" animBg="1"/>
      <p:bldP spid="31" grpId="1" animBg="1"/>
      <p:bldP spid="43" grpId="0" animBg="1"/>
      <p:bldP spid="43" grpId="1" animBg="1"/>
      <p:bldP spid="44" grpId="0" animBg="1"/>
      <p:bldP spid="4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836712"/>
            <a:ext cx="9036496" cy="3416320"/>
          </a:xfrm>
          <a:prstGeom prst="rect">
            <a:avLst/>
          </a:prstGeom>
          <a:noFill/>
        </p:spPr>
        <p:txBody>
          <a:bodyPr wrap="square" rtlCol="0">
            <a:spAutoFit/>
          </a:bodyPr>
          <a:lstStyle/>
          <a:p>
            <a:pPr algn="ctr"/>
            <a:r>
              <a:rPr lang="nl-NL" sz="3600" b="1" i="1" u="sng" dirty="0" err="1">
                <a:solidFill>
                  <a:srgbClr val="D6A300"/>
                </a:solidFill>
              </a:rPr>
              <a:t>Leading</a:t>
            </a:r>
            <a:r>
              <a:rPr lang="nl-NL" sz="3600" b="1" i="1" u="sng" dirty="0">
                <a:solidFill>
                  <a:srgbClr val="D6A300"/>
                </a:solidFill>
              </a:rPr>
              <a:t> statement </a:t>
            </a:r>
            <a:r>
              <a:rPr lang="nl-NL" sz="3600" b="1" i="1" u="sng" dirty="0" err="1">
                <a:solidFill>
                  <a:srgbClr val="D6A300"/>
                </a:solidFill>
              </a:rPr>
              <a:t>for</a:t>
            </a:r>
            <a:r>
              <a:rPr lang="nl-NL" sz="3600" b="1" i="1" u="sng" dirty="0">
                <a:solidFill>
                  <a:srgbClr val="D6A300"/>
                </a:solidFill>
              </a:rPr>
              <a:t> in-class </a:t>
            </a:r>
            <a:r>
              <a:rPr lang="nl-NL" sz="3600" b="1" i="1" u="sng" dirty="0" err="1">
                <a:solidFill>
                  <a:srgbClr val="D6A300"/>
                </a:solidFill>
              </a:rPr>
              <a:t>debate</a:t>
            </a:r>
            <a:r>
              <a:rPr lang="nl-NL" sz="3600" b="1" i="1" u="sng" dirty="0">
                <a:solidFill>
                  <a:srgbClr val="D6A300"/>
                </a:solidFill>
              </a:rPr>
              <a:t> of </a:t>
            </a:r>
            <a:r>
              <a:rPr lang="nl-NL" sz="3600" b="1" i="1" u="sng" dirty="0" err="1">
                <a:solidFill>
                  <a:srgbClr val="D6A300"/>
                </a:solidFill>
              </a:rPr>
              <a:t>tomorrow</a:t>
            </a:r>
            <a:r>
              <a:rPr lang="nl-NL" sz="3600" b="1" i="1" u="sng" dirty="0">
                <a:solidFill>
                  <a:srgbClr val="D6A300"/>
                </a:solidFill>
              </a:rPr>
              <a:t>:</a:t>
            </a:r>
          </a:p>
          <a:p>
            <a:pPr algn="ctr"/>
            <a:endParaRPr lang="nl-NL" sz="3600" b="1" i="1" u="sng" dirty="0">
              <a:solidFill>
                <a:srgbClr val="D6A300"/>
              </a:solidFill>
            </a:endParaRPr>
          </a:p>
          <a:p>
            <a:pPr algn="ctr"/>
            <a:endParaRPr lang="nl-NL" sz="3600" b="1" i="1" u="sng" dirty="0">
              <a:solidFill>
                <a:srgbClr val="D6A300"/>
              </a:solidFill>
            </a:endParaRPr>
          </a:p>
          <a:p>
            <a:pPr algn="ctr"/>
            <a:r>
              <a:rPr lang="en-US" sz="3600" b="1" i="1" dirty="0">
                <a:solidFill>
                  <a:srgbClr val="D6A300"/>
                </a:solidFill>
              </a:rPr>
              <a:t>Europol should acquire more operational powers.</a:t>
            </a:r>
            <a:endParaRPr lang="nl-NL" sz="3600" b="1" i="1" dirty="0">
              <a:solidFill>
                <a:srgbClr val="D6A300"/>
              </a:solidFill>
            </a:endParaRPr>
          </a:p>
        </p:txBody>
      </p:sp>
    </p:spTree>
    <p:extLst>
      <p:ext uri="{BB962C8B-B14F-4D97-AF65-F5344CB8AC3E}">
        <p14:creationId xmlns:p14="http://schemas.microsoft.com/office/powerpoint/2010/main" val="4061545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95536" y="1052736"/>
            <a:ext cx="8280920" cy="3970318"/>
          </a:xfrm>
          <a:prstGeom prst="rect">
            <a:avLst/>
          </a:prstGeom>
          <a:noFill/>
        </p:spPr>
        <p:txBody>
          <a:bodyPr wrap="square" rtlCol="0">
            <a:spAutoFit/>
          </a:bodyPr>
          <a:lstStyle/>
          <a:p>
            <a:pPr algn="ctr"/>
            <a:r>
              <a:rPr lang="nl-NL" sz="3600" b="1" i="1" u="sng" dirty="0" err="1">
                <a:solidFill>
                  <a:srgbClr val="D6A300"/>
                </a:solidFill>
              </a:rPr>
              <a:t>Leading</a:t>
            </a:r>
            <a:r>
              <a:rPr lang="nl-NL" sz="3600" b="1" i="1" u="sng" dirty="0">
                <a:solidFill>
                  <a:srgbClr val="D6A300"/>
                </a:solidFill>
              </a:rPr>
              <a:t> statement </a:t>
            </a:r>
            <a:r>
              <a:rPr lang="nl-NL" sz="3600" b="1" i="1" u="sng" dirty="0" err="1">
                <a:solidFill>
                  <a:srgbClr val="D6A300"/>
                </a:solidFill>
              </a:rPr>
              <a:t>for</a:t>
            </a:r>
            <a:r>
              <a:rPr lang="nl-NL" sz="3600" b="1" i="1" u="sng" dirty="0">
                <a:solidFill>
                  <a:srgbClr val="D6A300"/>
                </a:solidFill>
              </a:rPr>
              <a:t> in-class </a:t>
            </a:r>
            <a:r>
              <a:rPr lang="nl-NL" sz="3600" b="1" i="1" u="sng" dirty="0" err="1">
                <a:solidFill>
                  <a:srgbClr val="D6A300"/>
                </a:solidFill>
              </a:rPr>
              <a:t>debate</a:t>
            </a:r>
            <a:r>
              <a:rPr lang="nl-NL" sz="3600" b="1" i="1" u="sng" dirty="0">
                <a:solidFill>
                  <a:srgbClr val="D6A300"/>
                </a:solidFill>
              </a:rPr>
              <a:t> of </a:t>
            </a:r>
            <a:r>
              <a:rPr lang="nl-NL" sz="3600" b="1" i="1" u="sng" dirty="0" err="1">
                <a:solidFill>
                  <a:srgbClr val="D6A300"/>
                </a:solidFill>
              </a:rPr>
              <a:t>today</a:t>
            </a:r>
            <a:r>
              <a:rPr lang="nl-NL" sz="3600" b="1" i="1" u="sng" dirty="0">
                <a:solidFill>
                  <a:srgbClr val="D6A300"/>
                </a:solidFill>
              </a:rPr>
              <a:t>:</a:t>
            </a:r>
          </a:p>
          <a:p>
            <a:pPr algn="ctr"/>
            <a:endParaRPr lang="nl-NL" sz="3600" b="1" i="1" u="sng" dirty="0">
              <a:solidFill>
                <a:srgbClr val="D6A300"/>
              </a:solidFill>
            </a:endParaRPr>
          </a:p>
          <a:p>
            <a:pPr algn="ctr"/>
            <a:r>
              <a:rPr lang="en-US" sz="3600" b="1" i="1" dirty="0">
                <a:solidFill>
                  <a:srgbClr val="D6A300"/>
                </a:solidFill>
              </a:rPr>
              <a:t>Member states should be allowed to (continue to) externalize reception and registration in </a:t>
            </a:r>
            <a:r>
              <a:rPr lang="en-US" sz="3600" b="1" i="1" dirty="0" err="1">
                <a:solidFill>
                  <a:srgbClr val="D6A300"/>
                </a:solidFill>
              </a:rPr>
              <a:t>neighbouring</a:t>
            </a:r>
            <a:r>
              <a:rPr lang="en-US" sz="3600" b="1" i="1" dirty="0">
                <a:solidFill>
                  <a:srgbClr val="D6A300"/>
                </a:solidFill>
              </a:rPr>
              <a:t> (third-state) countries</a:t>
            </a:r>
            <a:endParaRPr lang="nl-NL" sz="2800" b="1" i="1" dirty="0">
              <a:solidFill>
                <a:srgbClr val="D6A300"/>
              </a:solidFill>
            </a:endParaRPr>
          </a:p>
        </p:txBody>
      </p:sp>
    </p:spTree>
    <p:extLst>
      <p:ext uri="{BB962C8B-B14F-4D97-AF65-F5344CB8AC3E}">
        <p14:creationId xmlns:p14="http://schemas.microsoft.com/office/powerpoint/2010/main" val="3607652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1844824"/>
            <a:ext cx="8568952" cy="4680520"/>
          </a:xfrm>
        </p:spPr>
        <p:txBody>
          <a:bodyPr>
            <a:normAutofit/>
          </a:bodyPr>
          <a:lstStyle/>
          <a:p>
            <a:pPr>
              <a:buClr>
                <a:srgbClr val="D6A300"/>
              </a:buClr>
              <a:buFont typeface="Calibri" panose="020F0502020204030204" pitchFamily="34" charset="0"/>
              <a:buChar char="●"/>
            </a:pPr>
            <a:r>
              <a:rPr lang="en-US" dirty="0"/>
              <a:t>2002: exchanges on definition of </a:t>
            </a:r>
            <a:r>
              <a:rPr lang="en-GB" i="1" dirty="0"/>
              <a:t>‘integrated border management’</a:t>
            </a:r>
            <a:endParaRPr lang="en-US" dirty="0"/>
          </a:p>
          <a:p>
            <a:pPr lvl="1">
              <a:buClr>
                <a:srgbClr val="D6A300"/>
              </a:buClr>
              <a:buFont typeface="Calibri" panose="020F0502020204030204" pitchFamily="34" charset="0"/>
              <a:buChar char="●"/>
            </a:pPr>
            <a:r>
              <a:rPr lang="en-US" dirty="0"/>
              <a:t>Council: ‘EU Schengen Catalogue’ (February 2002)</a:t>
            </a:r>
          </a:p>
          <a:p>
            <a:pPr lvl="2">
              <a:buClr>
                <a:srgbClr val="D6A300"/>
              </a:buClr>
              <a:buFont typeface="Calibri" panose="020F0502020204030204" pitchFamily="34" charset="0"/>
              <a:buChar char="●"/>
            </a:pPr>
            <a:r>
              <a:rPr lang="en-GB" i="1" dirty="0"/>
              <a:t>focus on intra-state cooperation</a:t>
            </a:r>
          </a:p>
          <a:p>
            <a:pPr lvl="1">
              <a:buClr>
                <a:srgbClr val="D6A300"/>
              </a:buClr>
              <a:buFont typeface="Calibri" panose="020F0502020204030204" pitchFamily="34" charset="0"/>
              <a:buChar char="●"/>
            </a:pPr>
            <a:r>
              <a:rPr lang="nl-NL" i="1" dirty="0" err="1"/>
              <a:t>Commission</a:t>
            </a:r>
            <a:r>
              <a:rPr lang="nl-NL" i="1" dirty="0"/>
              <a:t>: </a:t>
            </a:r>
            <a:r>
              <a:rPr lang="en-GB" i="1" dirty="0"/>
              <a:t>Communication ‘Towards integrated management’ (May 2002)</a:t>
            </a:r>
          </a:p>
          <a:p>
            <a:pPr lvl="2">
              <a:buClr>
                <a:srgbClr val="D6A300"/>
              </a:buClr>
              <a:buFont typeface="Calibri" panose="020F0502020204030204" pitchFamily="34" charset="0"/>
              <a:buChar char="●"/>
            </a:pPr>
            <a:r>
              <a:rPr lang="nl-NL" i="1" dirty="0"/>
              <a:t>focus on common EU instrument, “</a:t>
            </a:r>
            <a:r>
              <a:rPr lang="en-GB" i="1" dirty="0"/>
              <a:t>in the run-up to a European Corps of Border Guards” (Communication p. 12)</a:t>
            </a:r>
          </a:p>
          <a:p>
            <a:pPr lvl="1">
              <a:buClr>
                <a:srgbClr val="D6A300"/>
              </a:buClr>
              <a:buFont typeface="Calibri" panose="020F0502020204030204" pitchFamily="34" charset="0"/>
              <a:buChar char="●"/>
            </a:pPr>
            <a:endParaRPr lang="en-GB" i="1" dirty="0"/>
          </a:p>
        </p:txBody>
      </p:sp>
      <p:graphicFrame>
        <p:nvGraphicFramePr>
          <p:cNvPr id="6" name="Diagram 5"/>
          <p:cNvGraphicFramePr/>
          <p:nvPr>
            <p:extLst>
              <p:ext uri="{D42A27DB-BD31-4B8C-83A1-F6EECF244321}">
                <p14:modId xmlns:p14="http://schemas.microsoft.com/office/powerpoint/2010/main" val="2960861761"/>
              </p:ext>
            </p:extLst>
          </p:nvPr>
        </p:nvGraphicFramePr>
        <p:xfrm>
          <a:off x="467544" y="0"/>
          <a:ext cx="8136904" cy="191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66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70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7" descr="Afbeelding met kaart&#10;&#10;Automatisch gegenereerde beschrijving">
            <a:extLst>
              <a:ext uri="{FF2B5EF4-FFF2-40B4-BE49-F238E27FC236}">
                <a16:creationId xmlns:a16="http://schemas.microsoft.com/office/drawing/2014/main" id="{5AB1CF76-B198-AA56-7649-4CFEEDABA86B}"/>
              </a:ext>
            </a:extLst>
          </p:cNvPr>
          <p:cNvPicPr>
            <a:picLocks noChangeAspect="1"/>
          </p:cNvPicPr>
          <p:nvPr/>
        </p:nvPicPr>
        <p:blipFill>
          <a:blip r:embed="rId2"/>
          <a:stretch>
            <a:fillRect/>
          </a:stretch>
        </p:blipFill>
        <p:spPr>
          <a:xfrm>
            <a:off x="1907704" y="1412776"/>
            <a:ext cx="5328592" cy="4892187"/>
          </a:xfrm>
          <a:prstGeom prst="rect">
            <a:avLst/>
          </a:prstGeom>
        </p:spPr>
      </p:pic>
      <p:sp>
        <p:nvSpPr>
          <p:cNvPr id="3" name="Tekstvak 2">
            <a:extLst>
              <a:ext uri="{FF2B5EF4-FFF2-40B4-BE49-F238E27FC236}">
                <a16:creationId xmlns:a16="http://schemas.microsoft.com/office/drawing/2014/main" id="{234DC794-150D-5D44-D283-AF49342A48CE}"/>
              </a:ext>
            </a:extLst>
          </p:cNvPr>
          <p:cNvSpPr txBox="1"/>
          <p:nvPr/>
        </p:nvSpPr>
        <p:spPr>
          <a:xfrm>
            <a:off x="7952" y="553037"/>
            <a:ext cx="8712968" cy="584775"/>
          </a:xfrm>
          <a:prstGeom prst="rect">
            <a:avLst/>
          </a:prstGeom>
          <a:noFill/>
        </p:spPr>
        <p:txBody>
          <a:bodyPr wrap="square" rtlCol="0">
            <a:spAutoFit/>
          </a:bodyPr>
          <a:lstStyle/>
          <a:p>
            <a:pPr algn="ctr"/>
            <a:r>
              <a:rPr lang="nl-NL" sz="3200" b="1" i="1" dirty="0">
                <a:solidFill>
                  <a:srgbClr val="D6A300"/>
                </a:solidFill>
              </a:rPr>
              <a:t>The 2022 shift in discourse: ‘</a:t>
            </a:r>
            <a:r>
              <a:rPr lang="nl-NL" sz="3200" b="1" i="1" dirty="0" err="1">
                <a:solidFill>
                  <a:srgbClr val="D6A300"/>
                </a:solidFill>
              </a:rPr>
              <a:t>fences</a:t>
            </a:r>
            <a:r>
              <a:rPr lang="nl-NL" sz="3200" b="1" i="1" dirty="0">
                <a:solidFill>
                  <a:srgbClr val="D6A300"/>
                </a:solidFill>
              </a:rPr>
              <a:t> </a:t>
            </a:r>
            <a:r>
              <a:rPr lang="nl-NL" sz="3200" b="1" i="1" dirty="0" err="1">
                <a:solidFill>
                  <a:srgbClr val="D6A300"/>
                </a:solidFill>
              </a:rPr>
              <a:t>around</a:t>
            </a:r>
            <a:r>
              <a:rPr lang="nl-NL" sz="3200" b="1" i="1" dirty="0">
                <a:solidFill>
                  <a:srgbClr val="D6A300"/>
                </a:solidFill>
              </a:rPr>
              <a:t> Europe’</a:t>
            </a:r>
          </a:p>
        </p:txBody>
      </p:sp>
    </p:spTree>
    <p:extLst>
      <p:ext uri="{BB962C8B-B14F-4D97-AF65-F5344CB8AC3E}">
        <p14:creationId xmlns:p14="http://schemas.microsoft.com/office/powerpoint/2010/main" val="3121337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34DC794-150D-5D44-D283-AF49342A48CE}"/>
              </a:ext>
            </a:extLst>
          </p:cNvPr>
          <p:cNvSpPr txBox="1"/>
          <p:nvPr/>
        </p:nvSpPr>
        <p:spPr>
          <a:xfrm>
            <a:off x="7952" y="553037"/>
            <a:ext cx="8712968" cy="584775"/>
          </a:xfrm>
          <a:prstGeom prst="rect">
            <a:avLst/>
          </a:prstGeom>
          <a:noFill/>
        </p:spPr>
        <p:txBody>
          <a:bodyPr wrap="square" rtlCol="0">
            <a:spAutoFit/>
          </a:bodyPr>
          <a:lstStyle/>
          <a:p>
            <a:pPr algn="ctr"/>
            <a:r>
              <a:rPr lang="nl-NL" sz="3200" b="1" i="1" dirty="0">
                <a:solidFill>
                  <a:srgbClr val="D6A300"/>
                </a:solidFill>
              </a:rPr>
              <a:t>The 2022 shift in discourse: ‘</a:t>
            </a:r>
            <a:r>
              <a:rPr lang="nl-NL" sz="3200" b="1" i="1" dirty="0" err="1">
                <a:solidFill>
                  <a:srgbClr val="D6A300"/>
                </a:solidFill>
              </a:rPr>
              <a:t>fences</a:t>
            </a:r>
            <a:r>
              <a:rPr lang="nl-NL" sz="3200" b="1" i="1" dirty="0">
                <a:solidFill>
                  <a:srgbClr val="D6A300"/>
                </a:solidFill>
              </a:rPr>
              <a:t> </a:t>
            </a:r>
            <a:r>
              <a:rPr lang="nl-NL" sz="3200" b="1" i="1" dirty="0" err="1">
                <a:solidFill>
                  <a:srgbClr val="D6A300"/>
                </a:solidFill>
              </a:rPr>
              <a:t>around</a:t>
            </a:r>
            <a:r>
              <a:rPr lang="nl-NL" sz="3200" b="1" i="1" dirty="0">
                <a:solidFill>
                  <a:srgbClr val="D6A300"/>
                </a:solidFill>
              </a:rPr>
              <a:t> Europe’</a:t>
            </a:r>
          </a:p>
        </p:txBody>
      </p:sp>
      <p:pic>
        <p:nvPicPr>
          <p:cNvPr id="4" name="Afbeelding 1" descr="Afbeelding met grafiek&#10;&#10;Automatisch gegenereerde beschrijving">
            <a:extLst>
              <a:ext uri="{FF2B5EF4-FFF2-40B4-BE49-F238E27FC236}">
                <a16:creationId xmlns:a16="http://schemas.microsoft.com/office/drawing/2014/main" id="{676C0064-E89B-F90F-B3B0-D46B1EACCF64}"/>
              </a:ext>
            </a:extLst>
          </p:cNvPr>
          <p:cNvPicPr>
            <a:picLocks noChangeAspect="1"/>
          </p:cNvPicPr>
          <p:nvPr/>
        </p:nvPicPr>
        <p:blipFill>
          <a:blip r:embed="rId2"/>
          <a:stretch>
            <a:fillRect/>
          </a:stretch>
        </p:blipFill>
        <p:spPr>
          <a:xfrm>
            <a:off x="1475656" y="1539743"/>
            <a:ext cx="6046731" cy="3689457"/>
          </a:xfrm>
          <a:prstGeom prst="rect">
            <a:avLst/>
          </a:prstGeom>
        </p:spPr>
      </p:pic>
    </p:spTree>
    <p:extLst>
      <p:ext uri="{BB962C8B-B14F-4D97-AF65-F5344CB8AC3E}">
        <p14:creationId xmlns:p14="http://schemas.microsoft.com/office/powerpoint/2010/main" val="1634858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1520" y="648246"/>
            <a:ext cx="8712968" cy="4647426"/>
          </a:xfrm>
          <a:prstGeom prst="rect">
            <a:avLst/>
          </a:prstGeom>
          <a:noFill/>
        </p:spPr>
        <p:txBody>
          <a:bodyPr wrap="square" rtlCol="0">
            <a:spAutoFit/>
          </a:bodyPr>
          <a:lstStyle/>
          <a:p>
            <a:pPr algn="ctr"/>
            <a:r>
              <a:rPr lang="nl-NL" sz="4000" b="1" i="1" dirty="0">
                <a:solidFill>
                  <a:srgbClr val="D6A300"/>
                </a:solidFill>
              </a:rPr>
              <a:t>Extra info on ‘hotspots’</a:t>
            </a:r>
          </a:p>
          <a:p>
            <a:endParaRPr lang="en-GB" sz="2800" b="1" i="1" dirty="0">
              <a:solidFill>
                <a:srgbClr val="D6A300"/>
              </a:solidFill>
            </a:endParaRPr>
          </a:p>
          <a:p>
            <a:pPr marL="914400" lvl="1" indent="-457200">
              <a:buFont typeface="Arial" panose="020B0604020202020204" pitchFamily="34" charset="0"/>
              <a:buChar char="•"/>
            </a:pPr>
            <a:r>
              <a:rPr lang="nl-NL" sz="2800" b="1" i="1" dirty="0">
                <a:solidFill>
                  <a:srgbClr val="D6A300"/>
                </a:solidFill>
              </a:rPr>
              <a:t>‘</a:t>
            </a:r>
            <a:r>
              <a:rPr lang="nl-NL" sz="2800" b="1" i="1" dirty="0" err="1">
                <a:solidFill>
                  <a:srgbClr val="D6A300"/>
                </a:solidFill>
              </a:rPr>
              <a:t>Hotspot</a:t>
            </a:r>
            <a:r>
              <a:rPr lang="nl-NL" sz="2800" b="1" i="1" dirty="0">
                <a:solidFill>
                  <a:srgbClr val="D6A300"/>
                </a:solidFill>
              </a:rPr>
              <a:t>’</a:t>
            </a:r>
          </a:p>
          <a:p>
            <a:pPr marL="914400" lvl="1" indent="-457200">
              <a:buFont typeface="Arial" panose="020B0604020202020204" pitchFamily="34" charset="0"/>
              <a:buChar char="•"/>
            </a:pPr>
            <a:r>
              <a:rPr lang="nl-NL" sz="2800" b="1" i="1" dirty="0">
                <a:solidFill>
                  <a:srgbClr val="D6A300"/>
                </a:solidFill>
              </a:rPr>
              <a:t>‘</a:t>
            </a:r>
            <a:r>
              <a:rPr lang="nl-NL" sz="2800" b="1" i="1" dirty="0" err="1">
                <a:solidFill>
                  <a:srgbClr val="D6A300"/>
                </a:solidFill>
              </a:rPr>
              <a:t>Relocation</a:t>
            </a:r>
            <a:r>
              <a:rPr lang="nl-NL" sz="2800" b="1" i="1" dirty="0">
                <a:solidFill>
                  <a:srgbClr val="D6A300"/>
                </a:solidFill>
              </a:rPr>
              <a:t>’</a:t>
            </a:r>
          </a:p>
          <a:p>
            <a:pPr marL="914400" lvl="1" indent="-457200">
              <a:buFont typeface="Arial" panose="020B0604020202020204" pitchFamily="34" charset="0"/>
              <a:buChar char="•"/>
            </a:pPr>
            <a:r>
              <a:rPr lang="nl-NL" sz="2800" b="1" i="1" dirty="0">
                <a:solidFill>
                  <a:srgbClr val="D6A300"/>
                </a:solidFill>
              </a:rPr>
              <a:t>‘Pushback’</a:t>
            </a:r>
          </a:p>
          <a:p>
            <a:pPr marL="914400" lvl="1" indent="-457200">
              <a:buFont typeface="Arial" panose="020B0604020202020204" pitchFamily="34" charset="0"/>
              <a:buChar char="•"/>
            </a:pPr>
            <a:r>
              <a:rPr lang="en-GB" sz="2800" b="1" i="1" dirty="0">
                <a:solidFill>
                  <a:srgbClr val="D6A300"/>
                </a:solidFill>
              </a:rPr>
              <a:t>externalization by member states of reception and registration in neighbouring (third-state) countries.</a:t>
            </a:r>
          </a:p>
          <a:p>
            <a:pPr marL="914400" lvl="1" indent="-457200">
              <a:buFont typeface="Arial" panose="020B0604020202020204" pitchFamily="34" charset="0"/>
              <a:buChar char="•"/>
            </a:pPr>
            <a:endParaRPr lang="nl-NL" sz="2800" b="1" i="1" dirty="0">
              <a:solidFill>
                <a:srgbClr val="D6A300"/>
              </a:solidFill>
            </a:endParaRPr>
          </a:p>
          <a:p>
            <a:pPr marL="914400" lvl="1" indent="-457200">
              <a:buFont typeface="Arial" panose="020B0604020202020204" pitchFamily="34" charset="0"/>
              <a:buChar char="•"/>
            </a:pPr>
            <a:endParaRPr lang="en-GB" sz="2800" b="1" i="1" dirty="0">
              <a:solidFill>
                <a:srgbClr val="D6A300"/>
              </a:solidFill>
            </a:endParaRPr>
          </a:p>
          <a:p>
            <a:pPr algn="ctr"/>
            <a:endParaRPr lang="nl-NL" sz="3200" b="1" i="1" dirty="0">
              <a:solidFill>
                <a:srgbClr val="D6A300"/>
              </a:solidFill>
            </a:endParaRPr>
          </a:p>
        </p:txBody>
      </p:sp>
    </p:spTree>
    <p:extLst>
      <p:ext uri="{BB962C8B-B14F-4D97-AF65-F5344CB8AC3E}">
        <p14:creationId xmlns:p14="http://schemas.microsoft.com/office/powerpoint/2010/main" val="3386035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Users\Santino\Documents\Werk\Santino\Onderzoek\ONDERZOEKPROJECTEN\ErasmusPLUS programmes\Mazaryk Brno\JHA Course Spring 2018\PPP Material\EASO stats on asylum application incl 201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96526"/>
            <a:ext cx="8064896" cy="5196769"/>
          </a:xfrm>
          <a:prstGeom prst="rect">
            <a:avLst/>
          </a:prstGeom>
          <a:noFill/>
          <a:ln>
            <a:noFill/>
          </a:ln>
        </p:spPr>
      </p:pic>
      <p:sp>
        <p:nvSpPr>
          <p:cNvPr id="3" name="Tekstvak 2"/>
          <p:cNvSpPr txBox="1"/>
          <p:nvPr/>
        </p:nvSpPr>
        <p:spPr>
          <a:xfrm>
            <a:off x="2483768" y="188640"/>
            <a:ext cx="5328592" cy="707886"/>
          </a:xfrm>
          <a:prstGeom prst="rect">
            <a:avLst/>
          </a:prstGeom>
          <a:noFill/>
        </p:spPr>
        <p:txBody>
          <a:bodyPr wrap="square" rtlCol="0">
            <a:spAutoFit/>
          </a:bodyPr>
          <a:lstStyle/>
          <a:p>
            <a:pPr algn="ctr"/>
            <a:r>
              <a:rPr lang="nl-NL" sz="4000" b="1" i="1" dirty="0" err="1">
                <a:solidFill>
                  <a:srgbClr val="D6A300"/>
                </a:solidFill>
              </a:rPr>
              <a:t>Refugee</a:t>
            </a:r>
            <a:r>
              <a:rPr lang="nl-NL" sz="4000" b="1" i="1" dirty="0">
                <a:solidFill>
                  <a:srgbClr val="D6A300"/>
                </a:solidFill>
              </a:rPr>
              <a:t> crisis 2015</a:t>
            </a:r>
            <a:endParaRPr lang="nl-NL" sz="3200" b="1" i="1" dirty="0">
              <a:solidFill>
                <a:srgbClr val="D6A300"/>
              </a:solidFill>
            </a:endParaRPr>
          </a:p>
        </p:txBody>
      </p:sp>
    </p:spTree>
    <p:extLst>
      <p:ext uri="{BB962C8B-B14F-4D97-AF65-F5344CB8AC3E}">
        <p14:creationId xmlns:p14="http://schemas.microsoft.com/office/powerpoint/2010/main" val="28289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79712" y="272842"/>
            <a:ext cx="5328592" cy="707886"/>
          </a:xfrm>
          <a:prstGeom prst="rect">
            <a:avLst/>
          </a:prstGeom>
          <a:noFill/>
        </p:spPr>
        <p:txBody>
          <a:bodyPr wrap="square" rtlCol="0">
            <a:spAutoFit/>
          </a:bodyPr>
          <a:lstStyle/>
          <a:p>
            <a:pPr algn="ctr"/>
            <a:r>
              <a:rPr lang="nl-NL" sz="4000" b="1" i="1" dirty="0" err="1">
                <a:solidFill>
                  <a:srgbClr val="D6A300"/>
                </a:solidFill>
              </a:rPr>
              <a:t>Creation</a:t>
            </a:r>
            <a:r>
              <a:rPr lang="nl-NL" sz="4000" b="1" i="1" dirty="0">
                <a:solidFill>
                  <a:srgbClr val="D6A300"/>
                </a:solidFill>
              </a:rPr>
              <a:t> of ‘Hotspots’</a:t>
            </a:r>
            <a:endParaRPr lang="nl-NL" sz="3200" b="1" i="1" dirty="0">
              <a:solidFill>
                <a:srgbClr val="D6A3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Afbeelding 33" descr="the five hotsp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3"/>
            <a:ext cx="8244184" cy="4752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83568" y="5975702"/>
            <a:ext cx="673224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Calibri" pitchFamily="34" charset="0"/>
                <a:ea typeface="Calibri" pitchFamily="34" charset="0"/>
                <a:cs typeface="Calibri" pitchFamily="34" charset="0"/>
              </a:rPr>
              <a:t>Source: European Agency for European Rights, ‘Map of hotspots in Greece (5) and Italy (5) as of February 2018’</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1733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3000" r="-23000"/>
          </a:stretch>
        </a:blipFill>
        <a:effectLst/>
      </p:bgPr>
    </p:bg>
    <p:spTree>
      <p:nvGrpSpPr>
        <p:cNvPr id="1" name=""/>
        <p:cNvGrpSpPr/>
        <p:nvPr/>
      </p:nvGrpSpPr>
      <p:grpSpPr>
        <a:xfrm>
          <a:off x="0" y="0"/>
          <a:ext cx="0" cy="0"/>
          <a:chOff x="0" y="0"/>
          <a:chExt cx="0" cy="0"/>
        </a:xfrm>
      </p:grpSpPr>
      <p:pic>
        <p:nvPicPr>
          <p:cNvPr id="9" name="Afbeelding 8" descr="D:\Users\Santino\Documents\Werk\Santino\Onderzoek\ONDERZOEKPROJECTEN\ErasmusPLUS programmes\Mazaryk Brno\JHA Course Spring 2018\PPP Material\relocation stats.png"/>
          <p:cNvPicPr/>
          <p:nvPr/>
        </p:nvPicPr>
        <p:blipFill>
          <a:blip r:embed="rId3">
            <a:extLst>
              <a:ext uri="{28A0092B-C50C-407E-A947-70E740481C1C}">
                <a14:useLocalDpi xmlns:a14="http://schemas.microsoft.com/office/drawing/2010/main" val="0"/>
              </a:ext>
            </a:extLst>
          </a:blip>
          <a:srcRect/>
          <a:stretch>
            <a:fillRect/>
          </a:stretch>
        </p:blipFill>
        <p:spPr bwMode="auto">
          <a:xfrm>
            <a:off x="1403649" y="1268760"/>
            <a:ext cx="6480719" cy="5184576"/>
          </a:xfrm>
          <a:prstGeom prst="rect">
            <a:avLst/>
          </a:prstGeom>
          <a:noFill/>
          <a:ln>
            <a:noFill/>
          </a:ln>
        </p:spPr>
      </p:pic>
      <p:sp>
        <p:nvSpPr>
          <p:cNvPr id="11" name="Tekstvak 10"/>
          <p:cNvSpPr txBox="1"/>
          <p:nvPr/>
        </p:nvSpPr>
        <p:spPr>
          <a:xfrm>
            <a:off x="1979712" y="272842"/>
            <a:ext cx="5328592" cy="707886"/>
          </a:xfrm>
          <a:prstGeom prst="rect">
            <a:avLst/>
          </a:prstGeom>
          <a:noFill/>
        </p:spPr>
        <p:txBody>
          <a:bodyPr wrap="square" rtlCol="0">
            <a:spAutoFit/>
          </a:bodyPr>
          <a:lstStyle/>
          <a:p>
            <a:pPr algn="ctr"/>
            <a:r>
              <a:rPr lang="nl-NL" sz="4000" b="1" i="1" dirty="0">
                <a:solidFill>
                  <a:srgbClr val="D6A300"/>
                </a:solidFill>
              </a:rPr>
              <a:t>2015 </a:t>
            </a:r>
            <a:r>
              <a:rPr lang="nl-NL" sz="4000" b="1" i="1" dirty="0" err="1">
                <a:solidFill>
                  <a:srgbClr val="D6A300"/>
                </a:solidFill>
              </a:rPr>
              <a:t>Relocation</a:t>
            </a:r>
            <a:r>
              <a:rPr lang="nl-NL" sz="4000" b="1" i="1" dirty="0">
                <a:solidFill>
                  <a:srgbClr val="D6A300"/>
                </a:solidFill>
              </a:rPr>
              <a:t> Plan</a:t>
            </a:r>
            <a:endParaRPr lang="nl-NL" sz="3200" b="1" i="1" dirty="0">
              <a:solidFill>
                <a:srgbClr val="D6A300"/>
              </a:solidFill>
            </a:endParaRPr>
          </a:p>
        </p:txBody>
      </p:sp>
    </p:spTree>
    <p:extLst>
      <p:ext uri="{BB962C8B-B14F-4D97-AF65-F5344CB8AC3E}">
        <p14:creationId xmlns:p14="http://schemas.microsoft.com/office/powerpoint/2010/main" val="1502461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trips(downRight)">
                                      <p:cBhvr>
                                        <p:cTn id="7" dur="1500"/>
                                        <p:tgtEl>
                                          <p:spTgt spid="11">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3000" r="-23000"/>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5760640"/>
          </a:xfrm>
          <a:prstGeom prst="rect">
            <a:avLst/>
          </a:prstGeom>
        </p:spPr>
      </p:pic>
      <p:sp>
        <p:nvSpPr>
          <p:cNvPr id="3" name="Tekstvak 2"/>
          <p:cNvSpPr txBox="1"/>
          <p:nvPr/>
        </p:nvSpPr>
        <p:spPr>
          <a:xfrm>
            <a:off x="5868144" y="2780928"/>
            <a:ext cx="3168352" cy="830997"/>
          </a:xfrm>
          <a:prstGeom prst="rect">
            <a:avLst/>
          </a:prstGeom>
          <a:solidFill>
            <a:schemeClr val="tx2">
              <a:lumMod val="20000"/>
              <a:lumOff val="80000"/>
            </a:schemeClr>
          </a:solidFill>
          <a:ln>
            <a:solidFill>
              <a:schemeClr val="accent1">
                <a:lumMod val="60000"/>
                <a:lumOff val="40000"/>
              </a:schemeClr>
            </a:solidFill>
          </a:ln>
        </p:spPr>
        <p:txBody>
          <a:bodyPr wrap="square" rtlCol="0">
            <a:spAutoFit/>
          </a:bodyPr>
          <a:lstStyle/>
          <a:p>
            <a:r>
              <a:rPr lang="en-GB" sz="1200" dirty="0"/>
              <a:t>Before 2014, </a:t>
            </a:r>
            <a:r>
              <a:rPr lang="en-GB" sz="1200" b="1" dirty="0">
                <a:solidFill>
                  <a:srgbClr val="FFC000"/>
                </a:solidFill>
              </a:rPr>
              <a:t>rescues</a:t>
            </a:r>
            <a:r>
              <a:rPr lang="en-GB" sz="1200" dirty="0">
                <a:solidFill>
                  <a:srgbClr val="FFC000"/>
                </a:solidFill>
              </a:rPr>
              <a:t> </a:t>
            </a:r>
            <a:r>
              <a:rPr lang="en-GB" sz="1200" dirty="0"/>
              <a:t>took place closer to Italy, with migrant boats traveling as far as Italian water. By 2014, many </a:t>
            </a:r>
            <a:r>
              <a:rPr lang="en-GB" sz="1200" b="1" dirty="0"/>
              <a:t>rescues</a:t>
            </a:r>
            <a:r>
              <a:rPr lang="en-GB" sz="1200" dirty="0"/>
              <a:t> were occurring farther sought in the Mediterranean.</a:t>
            </a:r>
            <a:endParaRPr lang="nl-NL" sz="1200" dirty="0"/>
          </a:p>
        </p:txBody>
      </p:sp>
      <p:sp>
        <p:nvSpPr>
          <p:cNvPr id="4" name="Tekstvak 3"/>
          <p:cNvSpPr txBox="1"/>
          <p:nvPr/>
        </p:nvSpPr>
        <p:spPr>
          <a:xfrm>
            <a:off x="33904" y="6454497"/>
            <a:ext cx="6986368" cy="430887"/>
          </a:xfrm>
          <a:prstGeom prst="rect">
            <a:avLst/>
          </a:prstGeom>
          <a:noFill/>
        </p:spPr>
        <p:txBody>
          <a:bodyPr wrap="square" rtlCol="0">
            <a:spAutoFit/>
          </a:bodyPr>
          <a:lstStyle/>
          <a:p>
            <a:r>
              <a:rPr lang="en-US" sz="1100" i="1" dirty="0"/>
              <a:t>Source: Stuart A. Thompson and Anjali </a:t>
            </a:r>
            <a:r>
              <a:rPr lang="en-US" sz="1100" i="1" dirty="0" err="1"/>
              <a:t>Singhvi</a:t>
            </a:r>
            <a:r>
              <a:rPr lang="en-US" sz="1100" i="1" dirty="0"/>
              <a:t>, ‘Efforts to Rescue Migrants Caused Deadly, Unexpected Consequences’, The New York Times, June 14, 2017</a:t>
            </a:r>
            <a:endParaRPr lang="nl-NL" sz="1100" i="1" dirty="0"/>
          </a:p>
        </p:txBody>
      </p:sp>
    </p:spTree>
    <p:extLst>
      <p:ext uri="{BB962C8B-B14F-4D97-AF65-F5344CB8AC3E}">
        <p14:creationId xmlns:p14="http://schemas.microsoft.com/office/powerpoint/2010/main" val="2832286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3000" r="-23000"/>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5760640"/>
          </a:xfrm>
          <a:prstGeom prst="rect">
            <a:avLst/>
          </a:prstGeom>
        </p:spPr>
      </p:pic>
      <p:sp>
        <p:nvSpPr>
          <p:cNvPr id="3" name="Tekstvak 2"/>
          <p:cNvSpPr txBox="1"/>
          <p:nvPr/>
        </p:nvSpPr>
        <p:spPr>
          <a:xfrm>
            <a:off x="6084168" y="3140968"/>
            <a:ext cx="2952328" cy="461665"/>
          </a:xfrm>
          <a:prstGeom prst="rect">
            <a:avLst/>
          </a:prstGeom>
          <a:solidFill>
            <a:schemeClr val="tx2">
              <a:lumMod val="20000"/>
              <a:lumOff val="80000"/>
            </a:schemeClr>
          </a:solidFill>
          <a:ln>
            <a:solidFill>
              <a:schemeClr val="accent1">
                <a:lumMod val="60000"/>
                <a:lumOff val="40000"/>
              </a:schemeClr>
            </a:solidFill>
          </a:ln>
        </p:spPr>
        <p:txBody>
          <a:bodyPr wrap="square" rtlCol="0">
            <a:spAutoFit/>
          </a:bodyPr>
          <a:lstStyle/>
          <a:p>
            <a:r>
              <a:rPr lang="en-GB" sz="1200" dirty="0"/>
              <a:t>By 2015, </a:t>
            </a:r>
            <a:r>
              <a:rPr lang="en-GB" sz="1200" b="1" dirty="0">
                <a:solidFill>
                  <a:srgbClr val="800080"/>
                </a:solidFill>
              </a:rPr>
              <a:t>rescues </a:t>
            </a:r>
            <a:r>
              <a:rPr lang="en-GB" sz="1200" dirty="0"/>
              <a:t>reached even closer to the </a:t>
            </a:r>
            <a:r>
              <a:rPr lang="en-GB" sz="1200" dirty="0" err="1"/>
              <a:t>Lybian</a:t>
            </a:r>
            <a:r>
              <a:rPr lang="en-GB" sz="1200" dirty="0"/>
              <a:t> side of the Mediterranean Sea</a:t>
            </a:r>
            <a:endParaRPr lang="nl-NL" sz="1200" dirty="0"/>
          </a:p>
        </p:txBody>
      </p:sp>
      <p:sp>
        <p:nvSpPr>
          <p:cNvPr id="4" name="Tekstvak 3"/>
          <p:cNvSpPr txBox="1"/>
          <p:nvPr/>
        </p:nvSpPr>
        <p:spPr>
          <a:xfrm>
            <a:off x="33904" y="6454497"/>
            <a:ext cx="6986368" cy="430887"/>
          </a:xfrm>
          <a:prstGeom prst="rect">
            <a:avLst/>
          </a:prstGeom>
          <a:noFill/>
        </p:spPr>
        <p:txBody>
          <a:bodyPr wrap="square" rtlCol="0">
            <a:spAutoFit/>
          </a:bodyPr>
          <a:lstStyle/>
          <a:p>
            <a:r>
              <a:rPr lang="en-US" sz="1100" i="1" dirty="0"/>
              <a:t>Source: Stuart A. Thompson and Anjali </a:t>
            </a:r>
            <a:r>
              <a:rPr lang="en-US" sz="1100" i="1" dirty="0" err="1"/>
              <a:t>Singhvi</a:t>
            </a:r>
            <a:r>
              <a:rPr lang="en-US" sz="1100" i="1" dirty="0"/>
              <a:t>, ‘Efforts to Rescue Migrants Caused Deadly, Unexpected Consequences’, The New York Times, June 14, 2017</a:t>
            </a:r>
            <a:endParaRPr lang="nl-NL" sz="1100" i="1" dirty="0"/>
          </a:p>
        </p:txBody>
      </p:sp>
    </p:spTree>
    <p:extLst>
      <p:ext uri="{BB962C8B-B14F-4D97-AF65-F5344CB8AC3E}">
        <p14:creationId xmlns:p14="http://schemas.microsoft.com/office/powerpoint/2010/main" val="498060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3000" r="-23000"/>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5760640"/>
          </a:xfrm>
          <a:prstGeom prst="rect">
            <a:avLst/>
          </a:prstGeom>
        </p:spPr>
      </p:pic>
      <p:sp>
        <p:nvSpPr>
          <p:cNvPr id="3" name="Tekstvak 2"/>
          <p:cNvSpPr txBox="1"/>
          <p:nvPr/>
        </p:nvSpPr>
        <p:spPr>
          <a:xfrm>
            <a:off x="6084168" y="3140968"/>
            <a:ext cx="2952328" cy="461665"/>
          </a:xfrm>
          <a:prstGeom prst="rect">
            <a:avLst/>
          </a:prstGeom>
          <a:solidFill>
            <a:schemeClr val="tx2">
              <a:lumMod val="20000"/>
              <a:lumOff val="80000"/>
            </a:schemeClr>
          </a:solidFill>
          <a:ln>
            <a:solidFill>
              <a:schemeClr val="accent1">
                <a:lumMod val="60000"/>
                <a:lumOff val="40000"/>
              </a:schemeClr>
            </a:solidFill>
          </a:ln>
        </p:spPr>
        <p:txBody>
          <a:bodyPr wrap="square" rtlCol="0">
            <a:spAutoFit/>
          </a:bodyPr>
          <a:lstStyle/>
          <a:p>
            <a:r>
              <a:rPr lang="en-GB" sz="1200" dirty="0"/>
              <a:t>More recently, </a:t>
            </a:r>
            <a:r>
              <a:rPr lang="en-GB" sz="1200" b="1" dirty="0">
                <a:solidFill>
                  <a:srgbClr val="CC3300"/>
                </a:solidFill>
              </a:rPr>
              <a:t>rescues</a:t>
            </a:r>
            <a:r>
              <a:rPr lang="en-GB" sz="1200" b="1" dirty="0"/>
              <a:t> </a:t>
            </a:r>
            <a:r>
              <a:rPr lang="en-GB" sz="1200" dirty="0"/>
              <a:t>reached were taking place closer to </a:t>
            </a:r>
            <a:r>
              <a:rPr lang="en-GB" sz="1200" dirty="0" err="1"/>
              <a:t>Lybian</a:t>
            </a:r>
            <a:r>
              <a:rPr lang="en-GB" sz="1200" dirty="0"/>
              <a:t> territorial waters.</a:t>
            </a:r>
            <a:endParaRPr lang="nl-NL" sz="1200" dirty="0"/>
          </a:p>
        </p:txBody>
      </p:sp>
      <p:sp>
        <p:nvSpPr>
          <p:cNvPr id="4" name="Tekstvak 3"/>
          <p:cNvSpPr txBox="1"/>
          <p:nvPr/>
        </p:nvSpPr>
        <p:spPr>
          <a:xfrm>
            <a:off x="33904" y="6454497"/>
            <a:ext cx="6986368" cy="430887"/>
          </a:xfrm>
          <a:prstGeom prst="rect">
            <a:avLst/>
          </a:prstGeom>
          <a:noFill/>
        </p:spPr>
        <p:txBody>
          <a:bodyPr wrap="square" rtlCol="0">
            <a:spAutoFit/>
          </a:bodyPr>
          <a:lstStyle/>
          <a:p>
            <a:r>
              <a:rPr lang="en-US" sz="1100" i="1" dirty="0"/>
              <a:t>Source: Stuart A. Thompson and Anjali </a:t>
            </a:r>
            <a:r>
              <a:rPr lang="en-US" sz="1100" i="1" dirty="0" err="1"/>
              <a:t>Singhvi</a:t>
            </a:r>
            <a:r>
              <a:rPr lang="en-US" sz="1100" i="1" dirty="0"/>
              <a:t>, ‘Efforts to Rescue Migrants Caused Deadly, Unexpected Consequences’, The New York Times, June 14, 2017</a:t>
            </a:r>
            <a:endParaRPr lang="nl-NL" sz="1100" i="1" dirty="0"/>
          </a:p>
        </p:txBody>
      </p:sp>
    </p:spTree>
    <p:extLst>
      <p:ext uri="{BB962C8B-B14F-4D97-AF65-F5344CB8AC3E}">
        <p14:creationId xmlns:p14="http://schemas.microsoft.com/office/powerpoint/2010/main" val="3297579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3000" r="-23000"/>
          </a:stretch>
        </a:blipFill>
        <a:effectLst/>
      </p:bgPr>
    </p:bg>
    <p:spTree>
      <p:nvGrpSpPr>
        <p:cNvPr id="1" name=""/>
        <p:cNvGrpSpPr/>
        <p:nvPr/>
      </p:nvGrpSpPr>
      <p:grpSpPr>
        <a:xfrm>
          <a:off x="0" y="0"/>
          <a:ext cx="0" cy="0"/>
          <a:chOff x="0" y="0"/>
          <a:chExt cx="0" cy="0"/>
        </a:xfrm>
      </p:grpSpPr>
      <p:sp>
        <p:nvSpPr>
          <p:cNvPr id="3" name="Tekstvak 2"/>
          <p:cNvSpPr txBox="1"/>
          <p:nvPr/>
        </p:nvSpPr>
        <p:spPr>
          <a:xfrm>
            <a:off x="395536" y="1663060"/>
            <a:ext cx="8280920" cy="1415772"/>
          </a:xfrm>
          <a:prstGeom prst="rect">
            <a:avLst/>
          </a:prstGeom>
          <a:noFill/>
        </p:spPr>
        <p:txBody>
          <a:bodyPr wrap="square" rtlCol="0">
            <a:spAutoFit/>
          </a:bodyPr>
          <a:lstStyle/>
          <a:p>
            <a:pPr algn="ctr"/>
            <a:r>
              <a:rPr lang="nl-NL" sz="5400" b="1" i="1" dirty="0">
                <a:solidFill>
                  <a:srgbClr val="D6A300"/>
                </a:solidFill>
              </a:rPr>
              <a:t>END</a:t>
            </a:r>
            <a:endParaRPr lang="nl-NL" sz="3200" b="1" i="1" dirty="0">
              <a:solidFill>
                <a:srgbClr val="D6A300"/>
              </a:solidFill>
            </a:endParaRPr>
          </a:p>
          <a:p>
            <a:pPr algn="ctr"/>
            <a:endParaRPr lang="nl-NL" sz="3200" b="1" i="1" dirty="0">
              <a:solidFill>
                <a:srgbClr val="D6A300"/>
              </a:solidFill>
            </a:endParaRPr>
          </a:p>
        </p:txBody>
      </p:sp>
      <p:sp>
        <p:nvSpPr>
          <p:cNvPr id="4" name="Tekstvak 3"/>
          <p:cNvSpPr txBox="1"/>
          <p:nvPr/>
        </p:nvSpPr>
        <p:spPr>
          <a:xfrm>
            <a:off x="419304" y="4509120"/>
            <a:ext cx="8568952" cy="830997"/>
          </a:xfrm>
          <a:prstGeom prst="rect">
            <a:avLst/>
          </a:prstGeom>
          <a:noFill/>
        </p:spPr>
        <p:txBody>
          <a:bodyPr wrap="square" rtlCol="0">
            <a:spAutoFit/>
          </a:bodyPr>
          <a:lstStyle/>
          <a:p>
            <a:pPr lvl="1">
              <a:buClr>
                <a:srgbClr val="D6A300"/>
              </a:buClr>
            </a:pPr>
            <a:r>
              <a:rPr lang="en-GB" sz="2400" i="1" dirty="0"/>
              <a:t>Santino Lo Bianco PhD</a:t>
            </a:r>
          </a:p>
          <a:p>
            <a:pPr lvl="1">
              <a:buClr>
                <a:srgbClr val="D6A300"/>
              </a:buClr>
            </a:pPr>
            <a:r>
              <a:rPr lang="en-GB" sz="2400" i="1" dirty="0"/>
              <a:t>Email: santinolobianco@outlook.com</a:t>
            </a:r>
            <a:endParaRPr lang="nl-NL" sz="2800" b="1" dirty="0"/>
          </a:p>
        </p:txBody>
      </p:sp>
    </p:spTree>
    <p:extLst>
      <p:ext uri="{BB962C8B-B14F-4D97-AF65-F5344CB8AC3E}">
        <p14:creationId xmlns:p14="http://schemas.microsoft.com/office/powerpoint/2010/main" val="17921892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7566078"/>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p:cNvSpPr>
            <a:spLocks noGrp="1"/>
          </p:cNvSpPr>
          <p:nvPr>
            <p:ph idx="1"/>
          </p:nvPr>
        </p:nvSpPr>
        <p:spPr>
          <a:xfrm>
            <a:off x="179512" y="1916832"/>
            <a:ext cx="8784976" cy="3744416"/>
          </a:xfrm>
        </p:spPr>
        <p:txBody>
          <a:bodyPr>
            <a:normAutofit/>
          </a:bodyPr>
          <a:lstStyle/>
          <a:p>
            <a:pPr>
              <a:buClr>
                <a:srgbClr val="D6A300"/>
              </a:buClr>
              <a:buFont typeface="Calibri" panose="020F0502020204030204" pitchFamily="34" charset="0"/>
              <a:buChar char="●"/>
            </a:pPr>
            <a:r>
              <a:rPr lang="nl-NL" dirty="0"/>
              <a:t>Frontex </a:t>
            </a:r>
            <a:r>
              <a:rPr lang="nl-NL" dirty="0" err="1"/>
              <a:t>established</a:t>
            </a:r>
            <a:r>
              <a:rPr lang="nl-NL" dirty="0"/>
              <a:t> in 2004 </a:t>
            </a:r>
            <a:r>
              <a:rPr lang="nl-NL" dirty="0" err="1"/>
              <a:t>by</a:t>
            </a:r>
            <a:r>
              <a:rPr lang="nl-NL" dirty="0"/>
              <a:t> Council </a:t>
            </a:r>
            <a:r>
              <a:rPr lang="nl-NL" dirty="0" err="1"/>
              <a:t>Regulation</a:t>
            </a:r>
            <a:r>
              <a:rPr lang="nl-NL" dirty="0"/>
              <a:t> </a:t>
            </a:r>
            <a:r>
              <a:rPr lang="en-GB" dirty="0"/>
              <a:t>2007/2004 (not – yet – EP)</a:t>
            </a:r>
            <a:endParaRPr lang="nl-NL" dirty="0"/>
          </a:p>
          <a:p>
            <a:pPr lvl="1">
              <a:buClr>
                <a:srgbClr val="D6A300"/>
              </a:buClr>
              <a:buFont typeface="Calibri" panose="020F0502020204030204" pitchFamily="34" charset="0"/>
              <a:buChar char="●"/>
            </a:pPr>
            <a:r>
              <a:rPr lang="en-GB" i="1" dirty="0"/>
              <a:t>its main tasks: </a:t>
            </a:r>
          </a:p>
          <a:p>
            <a:pPr lvl="2">
              <a:buClr>
                <a:srgbClr val="D6A300"/>
              </a:buClr>
              <a:buFont typeface="Calibri" panose="020F0502020204030204" pitchFamily="34" charset="0"/>
              <a:buChar char="●"/>
            </a:pPr>
            <a:r>
              <a:rPr lang="en-GB" i="1" dirty="0"/>
              <a:t>coordination of joint operations by member states, </a:t>
            </a:r>
          </a:p>
          <a:p>
            <a:pPr lvl="2">
              <a:buClr>
                <a:srgbClr val="D6A300"/>
              </a:buClr>
              <a:buFont typeface="Calibri" panose="020F0502020204030204" pitchFamily="34" charset="0"/>
              <a:buChar char="●"/>
            </a:pPr>
            <a:r>
              <a:rPr lang="en-GB" i="1" dirty="0"/>
              <a:t>training of border guards, </a:t>
            </a:r>
          </a:p>
          <a:p>
            <a:pPr lvl="2">
              <a:buClr>
                <a:srgbClr val="D6A300"/>
              </a:buClr>
              <a:buFont typeface="Calibri" panose="020F0502020204030204" pitchFamily="34" charset="0"/>
              <a:buChar char="●"/>
            </a:pPr>
            <a:r>
              <a:rPr lang="en-GB" i="1" dirty="0"/>
              <a:t>risk analysis, </a:t>
            </a:r>
          </a:p>
          <a:p>
            <a:pPr lvl="2">
              <a:buClr>
                <a:srgbClr val="D6A300"/>
              </a:buClr>
              <a:buFont typeface="Calibri" panose="020F0502020204030204" pitchFamily="34" charset="0"/>
              <a:buChar char="●"/>
            </a:pPr>
            <a:r>
              <a:rPr lang="en-GB" i="1" dirty="0"/>
              <a:t>technical and operational assistance to member states, and support for member states in joint return operations</a:t>
            </a:r>
          </a:p>
          <a:p>
            <a:pPr marL="0" indent="0">
              <a:buClr>
                <a:srgbClr val="D6A300"/>
              </a:buClr>
              <a:buNone/>
            </a:pPr>
            <a:endParaRPr lang="en-GB" i="1" dirty="0"/>
          </a:p>
        </p:txBody>
      </p:sp>
    </p:spTree>
    <p:extLst>
      <p:ext uri="{BB962C8B-B14F-4D97-AF65-F5344CB8AC3E}">
        <p14:creationId xmlns:p14="http://schemas.microsoft.com/office/powerpoint/2010/main" val="25985420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15518394"/>
              </p:ext>
            </p:extLst>
          </p:nvPr>
        </p:nvGraphicFramePr>
        <p:xfrm>
          <a:off x="4464496" y="0"/>
          <a:ext cx="5148064" cy="191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814663940"/>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jdelijke aanduiding voor inhoud 2"/>
          <p:cNvSpPr>
            <a:spLocks noGrp="1"/>
          </p:cNvSpPr>
          <p:nvPr>
            <p:ph idx="1"/>
          </p:nvPr>
        </p:nvSpPr>
        <p:spPr>
          <a:xfrm>
            <a:off x="107504" y="1628800"/>
            <a:ext cx="8928992" cy="5157191"/>
          </a:xfrm>
        </p:spPr>
        <p:txBody>
          <a:bodyPr>
            <a:normAutofit/>
          </a:bodyPr>
          <a:lstStyle/>
          <a:p>
            <a:pPr>
              <a:buClr>
                <a:srgbClr val="D6A300"/>
              </a:buClr>
              <a:buFont typeface="Calibri" panose="020F0502020204030204" pitchFamily="34" charset="0"/>
              <a:buChar char="●"/>
            </a:pPr>
            <a:r>
              <a:rPr lang="en-GB" dirty="0"/>
              <a:t>Further clarification of ‘IBM’ terminology in Council Conclusions (December 2006).</a:t>
            </a:r>
          </a:p>
          <a:p>
            <a:pPr>
              <a:buClr>
                <a:srgbClr val="D6A300"/>
              </a:buClr>
              <a:buFont typeface="Calibri" panose="020F0502020204030204" pitchFamily="34" charset="0"/>
              <a:buChar char="●"/>
            </a:pPr>
            <a:endParaRPr lang="en-GB" i="1" dirty="0"/>
          </a:p>
        </p:txBody>
      </p:sp>
    </p:spTree>
    <p:extLst>
      <p:ext uri="{BB962C8B-B14F-4D97-AF65-F5344CB8AC3E}">
        <p14:creationId xmlns:p14="http://schemas.microsoft.com/office/powerpoint/2010/main" val="3321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2691115301_f3b8699d5a_b.jpg"/>
          <p:cNvPicPr>
            <a:picLocks noChangeAspect="1"/>
          </p:cNvPicPr>
          <p:nvPr/>
        </p:nvPicPr>
        <p:blipFill>
          <a:blip r:embed="rId3" cstate="print">
            <a:lum bright="70000" contrast="-70000"/>
          </a:blip>
          <a:srcRect b="-1457"/>
          <a:stretch>
            <a:fillRect/>
          </a:stretch>
        </p:blipFill>
        <p:spPr>
          <a:xfrm>
            <a:off x="755576" y="4645742"/>
            <a:ext cx="2386584" cy="2235094"/>
          </a:xfrm>
          <a:prstGeom prst="rect">
            <a:avLst/>
          </a:prstGeom>
          <a:ln>
            <a:noFill/>
          </a:ln>
          <a:effectLst/>
        </p:spPr>
      </p:pic>
      <p:sp>
        <p:nvSpPr>
          <p:cNvPr id="17" name="Rectangle 16"/>
          <p:cNvSpPr/>
          <p:nvPr/>
        </p:nvSpPr>
        <p:spPr>
          <a:xfrm>
            <a:off x="-23258" y="1052735"/>
            <a:ext cx="6827506" cy="2986014"/>
          </a:xfrm>
          <a:prstGeom prst="rect">
            <a:avLst/>
          </a:prstGeom>
          <a:gradFill flip="none" rotWithShape="1">
            <a:gsLst>
              <a:gs pos="300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5" y="1268760"/>
            <a:ext cx="3129321" cy="2160240"/>
          </a:xfrm>
          <a:prstGeom prst="rect">
            <a:avLst/>
          </a:prstGeom>
          <a:effectLst>
            <a:glow rad="101600">
              <a:schemeClr val="bg1">
                <a:alpha val="40000"/>
              </a:schemeClr>
            </a:glow>
          </a:effectLst>
        </p:spPr>
      </p:pic>
      <p:sp>
        <p:nvSpPr>
          <p:cNvPr id="24" name="TextBox 23"/>
          <p:cNvSpPr txBox="1"/>
          <p:nvPr/>
        </p:nvSpPr>
        <p:spPr>
          <a:xfrm>
            <a:off x="60503" y="692696"/>
            <a:ext cx="7103785" cy="400110"/>
          </a:xfrm>
          <a:prstGeom prst="rect">
            <a:avLst/>
          </a:prstGeom>
          <a:noFill/>
        </p:spPr>
        <p:txBody>
          <a:bodyPr wrap="square" lIns="0" tIns="0" rIns="0" bIns="0" rtlCol="0">
            <a:spAutoFit/>
          </a:bodyPr>
          <a:lstStyle/>
          <a:p>
            <a:r>
              <a:rPr lang="en-GB" sz="2600" b="1" dirty="0">
                <a:solidFill>
                  <a:srgbClr val="F79646">
                    <a:lumMod val="75000"/>
                  </a:srgbClr>
                </a:solidFill>
                <a:cs typeface="Arial" pitchFamily="34" charset="0"/>
              </a:rPr>
              <a:t>Council's idea of ‘integrated border management’</a:t>
            </a:r>
            <a:endParaRPr lang="nl-NL" sz="2600" b="1" dirty="0">
              <a:solidFill>
                <a:srgbClr val="F79646">
                  <a:lumMod val="75000"/>
                </a:srgbClr>
              </a:solidFill>
              <a:cs typeface="Arial" pitchFamily="34" charset="0"/>
            </a:endParaRPr>
          </a:p>
        </p:txBody>
      </p:sp>
      <p:sp>
        <p:nvSpPr>
          <p:cNvPr id="25" name="TextBox 24"/>
          <p:cNvSpPr txBox="1"/>
          <p:nvPr/>
        </p:nvSpPr>
        <p:spPr>
          <a:xfrm>
            <a:off x="35496" y="1242040"/>
            <a:ext cx="6552728" cy="5355312"/>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GB" sz="2800" dirty="0">
                <a:solidFill>
                  <a:prstClr val="white"/>
                </a:solidFill>
                <a:cs typeface="Arial" pitchFamily="34" charset="0"/>
              </a:rPr>
              <a:t>border control, including risk analysis and crime intelligence;</a:t>
            </a:r>
          </a:p>
          <a:p>
            <a:pPr marL="457200" indent="-457200">
              <a:spcAft>
                <a:spcPts val="1200"/>
              </a:spcAft>
              <a:buFont typeface="Arial" panose="020B0604020202020204" pitchFamily="34" charset="0"/>
              <a:buChar char="•"/>
            </a:pPr>
            <a:r>
              <a:rPr lang="en-GB" sz="2800" dirty="0">
                <a:solidFill>
                  <a:prstClr val="white"/>
                </a:solidFill>
                <a:cs typeface="Arial" pitchFamily="34" charset="0"/>
              </a:rPr>
              <a:t>detecting and investigating “cross-border crime” </a:t>
            </a:r>
          </a:p>
          <a:p>
            <a:pPr marL="457200" indent="-457200">
              <a:spcAft>
                <a:spcPts val="1200"/>
              </a:spcAft>
              <a:buFont typeface="Arial" panose="020B0604020202020204" pitchFamily="34" charset="0"/>
              <a:buChar char="•"/>
            </a:pPr>
            <a:r>
              <a:rPr lang="en-GB" sz="2800" dirty="0">
                <a:solidFill>
                  <a:prstClr val="white"/>
                </a:solidFill>
                <a:cs typeface="Arial" pitchFamily="34" charset="0"/>
              </a:rPr>
              <a:t>the four-tier/filter access control model;</a:t>
            </a:r>
          </a:p>
          <a:p>
            <a:pPr marL="457200" indent="-457200">
              <a:spcAft>
                <a:spcPts val="1200"/>
              </a:spcAft>
              <a:buFont typeface="Arial" panose="020B0604020202020204" pitchFamily="34" charset="0"/>
              <a:buChar char="•"/>
            </a:pPr>
            <a:r>
              <a:rPr lang="en-GB" sz="2800" dirty="0">
                <a:solidFill>
                  <a:prstClr val="white"/>
                </a:solidFill>
                <a:cs typeface="Arial" pitchFamily="34" charset="0"/>
              </a:rPr>
              <a:t>inter-agency cooperation including border guards, customs and police, national security and military services; and</a:t>
            </a:r>
          </a:p>
          <a:p>
            <a:pPr marL="457200" indent="-457200">
              <a:spcAft>
                <a:spcPts val="1200"/>
              </a:spcAft>
              <a:buFont typeface="Arial" panose="020B0604020202020204" pitchFamily="34" charset="0"/>
              <a:buChar char="•"/>
            </a:pPr>
            <a:r>
              <a:rPr lang="en-GB" sz="2800" dirty="0">
                <a:solidFill>
                  <a:prstClr val="white"/>
                </a:solidFill>
                <a:cs typeface="Arial" pitchFamily="34" charset="0"/>
              </a:rPr>
              <a:t>coordination between  national and transnational level</a:t>
            </a:r>
          </a:p>
          <a:p>
            <a:pPr>
              <a:spcAft>
                <a:spcPts val="1200"/>
              </a:spcAft>
            </a:pPr>
            <a:r>
              <a:rPr lang="nl-NL" i="1" dirty="0" err="1">
                <a:solidFill>
                  <a:prstClr val="white"/>
                </a:solidFill>
                <a:cs typeface="Arial" pitchFamily="34" charset="0"/>
              </a:rPr>
              <a:t>Conclusion</a:t>
            </a:r>
            <a:r>
              <a:rPr lang="nl-NL" i="1" dirty="0">
                <a:solidFill>
                  <a:prstClr val="white"/>
                </a:solidFill>
                <a:cs typeface="Arial" pitchFamily="34" charset="0"/>
              </a:rPr>
              <a:t> JHA Council 2006</a:t>
            </a:r>
          </a:p>
        </p:txBody>
      </p:sp>
    </p:spTree>
    <p:extLst>
      <p:ext uri="{BB962C8B-B14F-4D97-AF65-F5344CB8AC3E}">
        <p14:creationId xmlns:p14="http://schemas.microsoft.com/office/powerpoint/2010/main" val="248961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3.05556E-6 4.68208E-6 L 0.68507 0.00023 " pathEditMode="relative" rAng="0" ptsTypes="AA">
                                      <p:cBhvr>
                                        <p:cTn id="12" dur="2000" fill="hold"/>
                                        <p:tgtEl>
                                          <p:spTgt spid="23"/>
                                        </p:tgtEl>
                                        <p:attrNameLst>
                                          <p:attrName>ppt_x</p:attrName>
                                          <p:attrName>ppt_y</p:attrName>
                                        </p:attrNameLst>
                                      </p:cBhvr>
                                      <p:rCtr x="34253" y="0"/>
                                    </p:animMotion>
                                  </p:childTnLst>
                                </p:cTn>
                              </p:par>
                            </p:childTnLst>
                          </p:cTn>
                        </p:par>
                        <p:par>
                          <p:cTn id="13" fill="hold">
                            <p:stCondLst>
                              <p:cond delay="4000"/>
                            </p:stCondLst>
                            <p:childTnLst>
                              <p:par>
                                <p:cTn id="14" presetID="6" presetClass="emph" presetSubtype="0" fill="hold" grpId="0" nodeType="afterEffect">
                                  <p:stCondLst>
                                    <p:cond delay="0"/>
                                  </p:stCondLst>
                                  <p:childTnLst>
                                    <p:animScale>
                                      <p:cBhvr>
                                        <p:cTn id="15" dur="2000" fill="hold"/>
                                        <p:tgtEl>
                                          <p:spTgt spid="17"/>
                                        </p:tgtEl>
                                      </p:cBhvr>
                                      <p:by x="100000" y="400000"/>
                                    </p:animScale>
                                  </p:childTnLst>
                                </p:cTn>
                              </p:par>
                              <p:par>
                                <p:cTn id="16" presetID="3" presetClass="emph" presetSubtype="2" fill="hold" grpId="2" nodeType="withEffect">
                                  <p:stCondLst>
                                    <p:cond delay="0"/>
                                  </p:stCondLst>
                                  <p:childTnLst>
                                    <p:animClr clrSpc="rgb" dir="cw">
                                      <p:cBhvr override="childStyle">
                                        <p:cTn id="17" dur="2000" fill="hold"/>
                                        <p:tgtEl>
                                          <p:spTgt spid="24"/>
                                        </p:tgtEl>
                                        <p:attrNameLst>
                                          <p:attrName>style.color</p:attrName>
                                        </p:attrNameLst>
                                      </p:cBhvr>
                                      <p:to>
                                        <a:schemeClr val="bg1"/>
                                      </p:to>
                                    </p:animClr>
                                  </p:childTnLst>
                                </p:cTn>
                              </p:par>
                              <p:par>
                                <p:cTn id="18" presetID="42" presetClass="path" presetSubtype="0" accel="50000" decel="50000" fill="hold" grpId="3" nodeType="withEffect">
                                  <p:stCondLst>
                                    <p:cond delay="0"/>
                                  </p:stCondLst>
                                  <p:childTnLst>
                                    <p:animMotion origin="layout" path="M -3.61111E-6 2.22017E-7 L -0.0026 -0.07516 " pathEditMode="relative" rAng="0" ptsTypes="AA">
                                      <p:cBhvr>
                                        <p:cTn id="19" dur="2000" fill="hold"/>
                                        <p:tgtEl>
                                          <p:spTgt spid="24"/>
                                        </p:tgtEl>
                                        <p:attrNameLst>
                                          <p:attrName>ppt_x</p:attrName>
                                          <p:attrName>ppt_y</p:attrName>
                                        </p:attrNameLst>
                                      </p:cBhvr>
                                      <p:rCtr x="-139" y="-3770"/>
                                    </p:animMotion>
                                  </p:childTnLst>
                                </p:cTn>
                              </p:par>
                            </p:childTnLst>
                          </p:cTn>
                        </p:par>
                        <p:par>
                          <p:cTn id="20" fill="hold">
                            <p:stCondLst>
                              <p:cond delay="6000"/>
                            </p:stCondLst>
                            <p:childTnLst>
                              <p:par>
                                <p:cTn id="21" presetID="10" presetClass="entr" presetSubtype="0" fill="hold" grpId="0" nodeType="afterEffect">
                                  <p:stCondLst>
                                    <p:cond delay="0"/>
                                  </p:stCondLst>
                                  <p:iterate type="lt">
                                    <p:tmPct val="5000"/>
                                  </p:iterate>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fade">
                                      <p:cBhvr>
                                        <p:cTn id="23" dur="500"/>
                                        <p:tgtEl>
                                          <p:spTgt spid="25">
                                            <p:txEl>
                                              <p:pRg st="0" end="0"/>
                                            </p:txEl>
                                          </p:spTgt>
                                        </p:tgtEl>
                                      </p:cBhvr>
                                    </p:animEffect>
                                  </p:childTnLst>
                                </p:cTn>
                              </p:par>
                            </p:childTnLst>
                          </p:cTn>
                        </p:par>
                        <p:par>
                          <p:cTn id="24" fill="hold">
                            <p:stCondLst>
                              <p:cond delay="7875"/>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childTnLst>
                                </p:cTn>
                              </p:par>
                            </p:childTnLst>
                          </p:cTn>
                        </p:par>
                        <p:par>
                          <p:cTn id="28" fill="hold">
                            <p:stCondLst>
                              <p:cond delay="9450"/>
                            </p:stCondLst>
                            <p:childTnLst>
                              <p:par>
                                <p:cTn id="29" presetID="10" presetClass="entr" presetSubtype="0" fill="hold" grpId="0" nodeType="afterEffect">
                                  <p:stCondLst>
                                    <p:cond delay="0"/>
                                  </p:stCondLst>
                                  <p:iterate type="lt">
                                    <p:tmPct val="5000"/>
                                  </p:iterate>
                                  <p:childTnLst>
                                    <p:set>
                                      <p:cBhvr>
                                        <p:cTn id="30" dur="1" fill="hold">
                                          <p:stCondLst>
                                            <p:cond delay="0"/>
                                          </p:stCondLst>
                                        </p:cTn>
                                        <p:tgtEl>
                                          <p:spTgt spid="25">
                                            <p:txEl>
                                              <p:pRg st="2" end="2"/>
                                            </p:txEl>
                                          </p:spTgt>
                                        </p:tgtEl>
                                        <p:attrNameLst>
                                          <p:attrName>style.visibility</p:attrName>
                                        </p:attrNameLst>
                                      </p:cBhvr>
                                      <p:to>
                                        <p:strVal val="visible"/>
                                      </p:to>
                                    </p:set>
                                    <p:animEffect transition="in" filter="fade">
                                      <p:cBhvr>
                                        <p:cTn id="31" dur="500"/>
                                        <p:tgtEl>
                                          <p:spTgt spid="25">
                                            <p:txEl>
                                              <p:pRg st="2" end="2"/>
                                            </p:txEl>
                                          </p:spTgt>
                                        </p:tgtEl>
                                      </p:cBhvr>
                                    </p:animEffect>
                                  </p:childTnLst>
                                </p:cTn>
                              </p:par>
                            </p:childTnLst>
                          </p:cTn>
                        </p:par>
                        <p:par>
                          <p:cTn id="32" fill="hold">
                            <p:stCondLst>
                              <p:cond delay="10875"/>
                            </p:stCondLst>
                            <p:childTnLst>
                              <p:par>
                                <p:cTn id="33" presetID="10" presetClass="entr" presetSubtype="0" fill="hold" grpId="0" nodeType="afterEffect">
                                  <p:stCondLst>
                                    <p:cond delay="0"/>
                                  </p:stCondLst>
                                  <p:iterate type="lt">
                                    <p:tmPct val="5000"/>
                                  </p:iterate>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par>
                          <p:cTn id="36" fill="hold">
                            <p:stCondLst>
                              <p:cond delay="13875"/>
                            </p:stCondLst>
                            <p:childTnLst>
                              <p:par>
                                <p:cTn id="37" presetID="10" presetClass="entr" presetSubtype="0" fill="hold" grpId="0" nodeType="afterEffect">
                                  <p:stCondLst>
                                    <p:cond delay="0"/>
                                  </p:stCondLst>
                                  <p:iterate type="lt">
                                    <p:tmPct val="5000"/>
                                  </p:iterate>
                                  <p:childTnLst>
                                    <p:set>
                                      <p:cBhvr>
                                        <p:cTn id="38" dur="1" fill="hold">
                                          <p:stCondLst>
                                            <p:cond delay="0"/>
                                          </p:stCondLst>
                                        </p:cTn>
                                        <p:tgtEl>
                                          <p:spTgt spid="25">
                                            <p:txEl>
                                              <p:pRg st="4" end="4"/>
                                            </p:txEl>
                                          </p:spTgt>
                                        </p:tgtEl>
                                        <p:attrNameLst>
                                          <p:attrName>style.visibility</p:attrName>
                                        </p:attrNameLst>
                                      </p:cBhvr>
                                      <p:to>
                                        <p:strVal val="visible"/>
                                      </p:to>
                                    </p:set>
                                    <p:animEffect transition="in" filter="fade">
                                      <p:cBhvr>
                                        <p:cTn id="39" dur="500"/>
                                        <p:tgtEl>
                                          <p:spTgt spid="25">
                                            <p:txEl>
                                              <p:pRg st="4" end="4"/>
                                            </p:txEl>
                                          </p:spTgt>
                                        </p:tgtEl>
                                      </p:cBhvr>
                                    </p:animEffect>
                                  </p:childTnLst>
                                </p:cTn>
                              </p:par>
                            </p:childTnLst>
                          </p:cTn>
                        </p:par>
                        <p:par>
                          <p:cTn id="40" fill="hold">
                            <p:stCondLst>
                              <p:cond delay="15550"/>
                            </p:stCondLst>
                            <p:childTnLst>
                              <p:par>
                                <p:cTn id="41" presetID="10" presetClass="entr" presetSubtype="0" fill="hold" grpId="0" nodeType="afterEffect">
                                  <p:stCondLst>
                                    <p:cond delay="0"/>
                                  </p:stCondLst>
                                  <p:iterate type="lt">
                                    <p:tmPct val="5000"/>
                                  </p:iterate>
                                  <p:childTnLst>
                                    <p:set>
                                      <p:cBhvr>
                                        <p:cTn id="42" dur="1" fill="hold">
                                          <p:stCondLst>
                                            <p:cond delay="0"/>
                                          </p:stCondLst>
                                        </p:cTn>
                                        <p:tgtEl>
                                          <p:spTgt spid="25">
                                            <p:txEl>
                                              <p:pRg st="5" end="5"/>
                                            </p:txEl>
                                          </p:spTgt>
                                        </p:tgtEl>
                                        <p:attrNameLst>
                                          <p:attrName>style.visibility</p:attrName>
                                        </p:attrNameLst>
                                      </p:cBhvr>
                                      <p:to>
                                        <p:strVal val="visible"/>
                                      </p:to>
                                    </p:set>
                                    <p:animEffect transition="in" filter="fade">
                                      <p:cBhvr>
                                        <p:cTn id="43"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4" grpId="1"/>
      <p:bldP spid="24" grpId="2"/>
      <p:bldP spid="24" grpId="3"/>
      <p:bldP spid="2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339752" y="476672"/>
            <a:ext cx="6840760" cy="507831"/>
          </a:xfrm>
          <a:prstGeom prst="rect">
            <a:avLst/>
          </a:prstGeom>
          <a:noFill/>
        </p:spPr>
        <p:txBody>
          <a:bodyPr wrap="square" lIns="0" tIns="0" rIns="0" bIns="0" rtlCol="0">
            <a:spAutoFit/>
          </a:bodyPr>
          <a:lstStyle/>
          <a:p>
            <a:r>
              <a:rPr lang="en-US" sz="3300" b="1" dirty="0">
                <a:solidFill>
                  <a:srgbClr val="F79646">
                    <a:lumMod val="75000"/>
                  </a:srgbClr>
                </a:solidFill>
                <a:cs typeface="Arial" pitchFamily="34" charset="0"/>
              </a:rPr>
              <a:t>‘four-tiers’ approach: four-filter access</a:t>
            </a:r>
            <a:endParaRPr lang="nl-NL" sz="3300" b="1" dirty="0">
              <a:solidFill>
                <a:srgbClr val="F79646">
                  <a:lumMod val="75000"/>
                </a:srgbClr>
              </a:solidFill>
              <a:cs typeface="Arial" pitchFamily="34" charset="0"/>
            </a:endParaRPr>
          </a:p>
        </p:txBody>
      </p:sp>
      <p:grpSp>
        <p:nvGrpSpPr>
          <p:cNvPr id="29" name="Groep 28"/>
          <p:cNvGrpSpPr/>
          <p:nvPr/>
        </p:nvGrpSpPr>
        <p:grpSpPr>
          <a:xfrm>
            <a:off x="33943" y="527126"/>
            <a:ext cx="2096809" cy="2832554"/>
            <a:chOff x="232336" y="1141874"/>
            <a:chExt cx="2395448" cy="2503150"/>
          </a:xfrm>
        </p:grpSpPr>
        <p:sp>
          <p:nvSpPr>
            <p:cNvPr id="5" name="Afgeronde rechthoek 4"/>
            <p:cNvSpPr/>
            <p:nvPr/>
          </p:nvSpPr>
          <p:spPr>
            <a:xfrm>
              <a:off x="232336" y="1141874"/>
              <a:ext cx="2395448" cy="2503150"/>
            </a:xfrm>
            <a:prstGeom prst="roundRect">
              <a:avLst/>
            </a:prstGeom>
            <a:gradFill>
              <a:gsLst>
                <a:gs pos="3000">
                  <a:schemeClr val="accent6">
                    <a:lumMod val="50000"/>
                  </a:schemeClr>
                </a:gs>
                <a:gs pos="56000">
                  <a:schemeClr val="accent6">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11560" y="2705675"/>
              <a:ext cx="1944216" cy="830997"/>
            </a:xfrm>
            <a:prstGeom prst="rect">
              <a:avLst/>
            </a:prstGeom>
            <a:noFill/>
          </p:spPr>
          <p:txBody>
            <a:bodyPr wrap="square" lIns="0" tIns="0" rIns="0" bIns="0" rtlCol="0">
              <a:spAutoFit/>
            </a:bodyPr>
            <a:lstStyle/>
            <a:p>
              <a:pPr>
                <a:spcAft>
                  <a:spcPts val="1200"/>
                </a:spcAft>
              </a:pPr>
              <a:r>
                <a:rPr lang="en-GB" b="1" i="1" dirty="0">
                  <a:solidFill>
                    <a:prstClr val="white"/>
                  </a:solidFill>
                  <a:cs typeface="Arial" pitchFamily="34" charset="0"/>
                </a:rPr>
                <a:t>(mainly consular) activities in third countries </a:t>
              </a:r>
              <a:endParaRPr lang="nl-NL" b="1" i="1" dirty="0">
                <a:solidFill>
                  <a:prstClr val="white"/>
                </a:solidFill>
                <a:cs typeface="Arial" pitchFamily="34" charset="0"/>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85560"/>
              <a:ext cx="1728192" cy="1143000"/>
            </a:xfrm>
            <a:prstGeom prst="rect">
              <a:avLst/>
            </a:prstGeom>
          </p:spPr>
        </p:pic>
      </p:grpSp>
      <p:grpSp>
        <p:nvGrpSpPr>
          <p:cNvPr id="15" name="Groep 14"/>
          <p:cNvGrpSpPr/>
          <p:nvPr/>
        </p:nvGrpSpPr>
        <p:grpSpPr>
          <a:xfrm>
            <a:off x="2330388" y="1449587"/>
            <a:ext cx="2021619" cy="2880699"/>
            <a:chOff x="3414477" y="2502293"/>
            <a:chExt cx="2395448" cy="2506158"/>
          </a:xfrm>
        </p:grpSpPr>
        <p:sp>
          <p:nvSpPr>
            <p:cNvPr id="16" name="Afgeronde rechthoek 15"/>
            <p:cNvSpPr/>
            <p:nvPr/>
          </p:nvSpPr>
          <p:spPr>
            <a:xfrm>
              <a:off x="3414477" y="2502293"/>
              <a:ext cx="2395448" cy="2506158"/>
            </a:xfrm>
            <a:prstGeom prst="roundRect">
              <a:avLst/>
            </a:prstGeom>
            <a:solidFill>
              <a:srgbClr val="D6A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4"/>
            <p:cNvSpPr txBox="1"/>
            <p:nvPr/>
          </p:nvSpPr>
          <p:spPr>
            <a:xfrm>
              <a:off x="3644543" y="3982291"/>
              <a:ext cx="2052228" cy="830997"/>
            </a:xfrm>
            <a:prstGeom prst="rect">
              <a:avLst/>
            </a:prstGeom>
            <a:noFill/>
          </p:spPr>
          <p:txBody>
            <a:bodyPr wrap="square" lIns="0" tIns="0" rIns="0" bIns="0" rtlCol="0">
              <a:spAutoFit/>
            </a:bodyPr>
            <a:lstStyle/>
            <a:p>
              <a:pPr>
                <a:spcAft>
                  <a:spcPts val="1200"/>
                </a:spcAft>
              </a:pPr>
              <a:r>
                <a:rPr lang="en-GB" b="1" i="1" dirty="0">
                  <a:solidFill>
                    <a:prstClr val="white"/>
                  </a:solidFill>
                  <a:cs typeface="Arial" pitchFamily="34" charset="0"/>
                </a:rPr>
                <a:t>international border cooperation (with third countries)</a:t>
              </a:r>
              <a:endParaRPr lang="nl-NL" b="1" i="1" dirty="0">
                <a:solidFill>
                  <a:prstClr val="white"/>
                </a:solidFill>
                <a:cs typeface="Arial" pitchFamily="34" charset="0"/>
              </a:endParaRPr>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3" y="2745264"/>
              <a:ext cx="1728193" cy="1187792"/>
            </a:xfrm>
            <a:prstGeom prst="rect">
              <a:avLst/>
            </a:prstGeom>
          </p:spPr>
        </p:pic>
      </p:grpSp>
      <p:grpSp>
        <p:nvGrpSpPr>
          <p:cNvPr id="14" name="Groep 13"/>
          <p:cNvGrpSpPr/>
          <p:nvPr/>
        </p:nvGrpSpPr>
        <p:grpSpPr>
          <a:xfrm>
            <a:off x="6866220" y="3629230"/>
            <a:ext cx="2096116" cy="2921739"/>
            <a:chOff x="6180482" y="1249214"/>
            <a:chExt cx="2399098" cy="2506158"/>
          </a:xfrm>
        </p:grpSpPr>
        <p:sp>
          <p:nvSpPr>
            <p:cNvPr id="19" name="Afgeronde rechthoek 18"/>
            <p:cNvSpPr/>
            <p:nvPr/>
          </p:nvSpPr>
          <p:spPr>
            <a:xfrm>
              <a:off x="6180482" y="1249214"/>
              <a:ext cx="2399098" cy="2506158"/>
            </a:xfrm>
            <a:prstGeom prst="roundRect">
              <a:avLst/>
            </a:prstGeom>
            <a:solidFill>
              <a:schemeClr val="accent2">
                <a:lumMod val="75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4"/>
            <p:cNvSpPr txBox="1"/>
            <p:nvPr/>
          </p:nvSpPr>
          <p:spPr>
            <a:xfrm>
              <a:off x="6528115" y="2636912"/>
              <a:ext cx="1932317" cy="1107996"/>
            </a:xfrm>
            <a:prstGeom prst="rect">
              <a:avLst/>
            </a:prstGeom>
            <a:noFill/>
          </p:spPr>
          <p:txBody>
            <a:bodyPr wrap="square" lIns="0" tIns="0" rIns="0" bIns="0" rtlCol="0">
              <a:spAutoFit/>
            </a:bodyPr>
            <a:lstStyle/>
            <a:p>
              <a:pPr>
                <a:spcAft>
                  <a:spcPts val="1200"/>
                </a:spcAft>
              </a:pPr>
              <a:r>
                <a:rPr lang="en-GB" b="1" i="1" dirty="0">
                  <a:solidFill>
                    <a:prstClr val="white"/>
                  </a:solidFill>
                  <a:cs typeface="Arial" pitchFamily="34" charset="0"/>
                </a:rPr>
                <a:t>activities inside the territory (limited “internal border checks”)</a:t>
              </a:r>
              <a:endParaRPr lang="nl-NL" sz="2000" b="1" i="1" dirty="0">
                <a:solidFill>
                  <a:prstClr val="white"/>
                </a:solidFill>
                <a:cs typeface="Arial" pitchFamily="34" charset="0"/>
              </a:endParaRPr>
            </a:p>
          </p:txBody>
        </p:sp>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1340768"/>
              <a:ext cx="1703832" cy="1240536"/>
            </a:xfrm>
            <a:prstGeom prst="rect">
              <a:avLst/>
            </a:prstGeom>
          </p:spPr>
        </p:pic>
      </p:grpSp>
      <p:grpSp>
        <p:nvGrpSpPr>
          <p:cNvPr id="30" name="Groep 29"/>
          <p:cNvGrpSpPr/>
          <p:nvPr/>
        </p:nvGrpSpPr>
        <p:grpSpPr>
          <a:xfrm>
            <a:off x="4576879" y="2539212"/>
            <a:ext cx="2190704" cy="2945722"/>
            <a:chOff x="438159" y="4077072"/>
            <a:chExt cx="2360357" cy="2483560"/>
          </a:xfrm>
        </p:grpSpPr>
        <p:sp>
          <p:nvSpPr>
            <p:cNvPr id="18" name="Afgeronde rechthoek 17"/>
            <p:cNvSpPr/>
            <p:nvPr/>
          </p:nvSpPr>
          <p:spPr>
            <a:xfrm>
              <a:off x="438159" y="4077072"/>
              <a:ext cx="2360357" cy="248356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4"/>
            <p:cNvSpPr txBox="1"/>
            <p:nvPr/>
          </p:nvSpPr>
          <p:spPr>
            <a:xfrm>
              <a:off x="755576" y="5589240"/>
              <a:ext cx="1800200" cy="864096"/>
            </a:xfrm>
            <a:prstGeom prst="rect">
              <a:avLst/>
            </a:prstGeom>
            <a:noFill/>
          </p:spPr>
          <p:txBody>
            <a:bodyPr wrap="square" lIns="0" tIns="0" rIns="0" bIns="0" rtlCol="0">
              <a:spAutoFit/>
            </a:bodyPr>
            <a:lstStyle/>
            <a:p>
              <a:pPr>
                <a:spcAft>
                  <a:spcPts val="1200"/>
                </a:spcAft>
              </a:pPr>
              <a:r>
                <a:rPr lang="en-GB" b="1" i="1" dirty="0">
                  <a:solidFill>
                    <a:prstClr val="white"/>
                  </a:solidFill>
                  <a:cs typeface="Arial" pitchFamily="34" charset="0"/>
                </a:rPr>
                <a:t>checks and surveillance at external borders</a:t>
              </a:r>
              <a:endParaRPr lang="nl-NL" b="1" i="1" dirty="0">
                <a:solidFill>
                  <a:prstClr val="white"/>
                </a:solidFill>
                <a:cs typeface="Arial" pitchFamily="34" charset="0"/>
              </a:endParaRPr>
            </a:p>
          </p:txBody>
        </p:sp>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4336727"/>
              <a:ext cx="1711178" cy="1180505"/>
            </a:xfrm>
            <a:prstGeom prst="rect">
              <a:avLst/>
            </a:prstGeom>
          </p:spPr>
        </p:pic>
      </p:grpSp>
      <p:sp>
        <p:nvSpPr>
          <p:cNvPr id="31" name="PIJL-RECHTS 30"/>
          <p:cNvSpPr/>
          <p:nvPr/>
        </p:nvSpPr>
        <p:spPr>
          <a:xfrm rot="1403804">
            <a:off x="194133" y="4638560"/>
            <a:ext cx="6267837" cy="108931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25" name="Groep 1024"/>
          <p:cNvGrpSpPr/>
          <p:nvPr/>
        </p:nvGrpSpPr>
        <p:grpSpPr>
          <a:xfrm>
            <a:off x="852339" y="-99392"/>
            <a:ext cx="7291947" cy="3865785"/>
            <a:chOff x="852339" y="-99392"/>
            <a:chExt cx="7291947" cy="3865785"/>
          </a:xfrm>
        </p:grpSpPr>
        <p:sp>
          <p:nvSpPr>
            <p:cNvPr id="1024" name="Tekstvak 1023"/>
            <p:cNvSpPr txBox="1"/>
            <p:nvPr/>
          </p:nvSpPr>
          <p:spPr>
            <a:xfrm>
              <a:off x="852339" y="-99392"/>
              <a:ext cx="460016" cy="769441"/>
            </a:xfrm>
            <a:prstGeom prst="rect">
              <a:avLst/>
            </a:prstGeom>
            <a:noFill/>
          </p:spPr>
          <p:txBody>
            <a:bodyPr wrap="square" rtlCol="0">
              <a:spAutoFit/>
            </a:bodyPr>
            <a:lstStyle/>
            <a:p>
              <a:r>
                <a:rPr lang="nl-N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4" name="Tekstvak 33"/>
            <p:cNvSpPr txBox="1"/>
            <p:nvPr/>
          </p:nvSpPr>
          <p:spPr>
            <a:xfrm>
              <a:off x="3160522" y="797551"/>
              <a:ext cx="460016" cy="769441"/>
            </a:xfrm>
            <a:prstGeom prst="rect">
              <a:avLst/>
            </a:prstGeom>
            <a:noFill/>
          </p:spPr>
          <p:txBody>
            <a:bodyPr wrap="square" rtlCol="0">
              <a:spAutoFit/>
            </a:bodyPr>
            <a:lstStyle/>
            <a:p>
              <a:r>
                <a:rPr lang="nl-N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5" name="Tekstvak 34"/>
            <p:cNvSpPr txBox="1"/>
            <p:nvPr/>
          </p:nvSpPr>
          <p:spPr>
            <a:xfrm>
              <a:off x="5435565" y="1897323"/>
              <a:ext cx="460016" cy="769441"/>
            </a:xfrm>
            <a:prstGeom prst="rect">
              <a:avLst/>
            </a:prstGeom>
            <a:noFill/>
          </p:spPr>
          <p:txBody>
            <a:bodyPr wrap="square" rtlCol="0">
              <a:spAutoFit/>
            </a:bodyPr>
            <a:lstStyle/>
            <a:p>
              <a:r>
                <a:rPr lang="nl-N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6" name="Tekstvak 35"/>
            <p:cNvSpPr txBox="1"/>
            <p:nvPr/>
          </p:nvSpPr>
          <p:spPr>
            <a:xfrm>
              <a:off x="7684270" y="2996952"/>
              <a:ext cx="460016" cy="769441"/>
            </a:xfrm>
            <a:prstGeom prst="rect">
              <a:avLst/>
            </a:prstGeom>
            <a:noFill/>
          </p:spPr>
          <p:txBody>
            <a:bodyPr wrap="square" rtlCol="0">
              <a:spAutoFit/>
            </a:bodyPr>
            <a:lstStyle/>
            <a:p>
              <a:r>
                <a:rPr lang="nl-N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3610687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35" presetClass="path" presetSubtype="0" accel="50000" decel="50000" fill="hold" grpId="0" nodeType="withEffect">
                                  <p:stCondLst>
                                    <p:cond delay="0"/>
                                  </p:stCondLst>
                                  <p:childTnLst>
                                    <p:animMotion origin="layout" path="M -3.33333E-6 3.78353E-6 L -0.86666 3.78353E-6 " pathEditMode="relative" rAng="0" ptsTypes="AA">
                                      <p:cBhvr>
                                        <p:cTn id="9" dur="2000" spd="-100000" fill="hold"/>
                                        <p:tgtEl>
                                          <p:spTgt spid="24"/>
                                        </p:tgtEl>
                                        <p:attrNameLst>
                                          <p:attrName>ppt_x</p:attrName>
                                          <p:attrName>ppt_y</p:attrName>
                                        </p:attrNameLst>
                                      </p:cBhvr>
                                      <p:rCtr x="-433" y="0"/>
                                    </p:animMotion>
                                  </p:childTnLst>
                                </p:cTn>
                              </p:par>
                            </p:childTnLst>
                          </p:cTn>
                        </p:par>
                        <p:par>
                          <p:cTn id="10" fill="hold">
                            <p:stCondLst>
                              <p:cond delay="2000"/>
                            </p:stCondLst>
                            <p:childTnLst>
                              <p:par>
                                <p:cTn id="11" presetID="2" presetClass="entr" presetSubtype="8" fill="hold" nodeType="afterEffect">
                                  <p:stCondLst>
                                    <p:cond delay="0"/>
                                  </p:stCondLst>
                                  <p:childTnLst>
                                    <p:set>
                                      <p:cBhvr>
                                        <p:cTn id="12" dur="1" fill="hold">
                                          <p:stCondLst>
                                            <p:cond delay="0"/>
                                          </p:stCondLst>
                                        </p:cTn>
                                        <p:tgtEl>
                                          <p:spTgt spid="1025"/>
                                        </p:tgtEl>
                                        <p:attrNameLst>
                                          <p:attrName>style.visibility</p:attrName>
                                        </p:attrNameLst>
                                      </p:cBhvr>
                                      <p:to>
                                        <p:strVal val="visible"/>
                                      </p:to>
                                    </p:set>
                                    <p:anim calcmode="lin" valueType="num">
                                      <p:cBhvr additive="base">
                                        <p:cTn id="13" dur="250" fill="hold"/>
                                        <p:tgtEl>
                                          <p:spTgt spid="1025"/>
                                        </p:tgtEl>
                                        <p:attrNameLst>
                                          <p:attrName>ppt_x</p:attrName>
                                        </p:attrNameLst>
                                      </p:cBhvr>
                                      <p:tavLst>
                                        <p:tav tm="0">
                                          <p:val>
                                            <p:strVal val="0-#ppt_w/2"/>
                                          </p:val>
                                        </p:tav>
                                        <p:tav tm="100000">
                                          <p:val>
                                            <p:strVal val="#ppt_x"/>
                                          </p:val>
                                        </p:tav>
                                      </p:tavLst>
                                    </p:anim>
                                    <p:anim calcmode="lin" valueType="num">
                                      <p:cBhvr additive="base">
                                        <p:cTn id="14" dur="250" fill="hold"/>
                                        <p:tgtEl>
                                          <p:spTgt spid="1025"/>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2" presetClass="entr" presetSubtype="2" fill="hold" nodeType="afterEffect">
                                  <p:stCondLst>
                                    <p:cond delay="125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1+#ppt_w/2"/>
                                          </p:val>
                                        </p:tav>
                                        <p:tav tm="100000">
                                          <p:val>
                                            <p:strVal val="#ppt_x"/>
                                          </p:val>
                                        </p:tav>
                                      </p:tavLst>
                                    </p:anim>
                                    <p:anim calcmode="lin" valueType="num">
                                      <p:cBhvr additive="base">
                                        <p:cTn id="19" dur="10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18" presetClass="entr" presetSubtype="6"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trips(downRight)">
                                      <p:cBhvr>
                                        <p:cTn id="23" dur="3000"/>
                                        <p:tgtEl>
                                          <p:spTgt spid="31"/>
                                        </p:tgtEl>
                                      </p:cBhvr>
                                    </p:animEffect>
                                  </p:childTnLst>
                                </p:cTn>
                              </p:par>
                              <p:par>
                                <p:cTn id="24" presetID="2" presetClass="entr" presetSubtype="2"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2000" fill="hold"/>
                                        <p:tgtEl>
                                          <p:spTgt spid="30"/>
                                        </p:tgtEl>
                                        <p:attrNameLst>
                                          <p:attrName>ppt_x</p:attrName>
                                        </p:attrNameLst>
                                      </p:cBhvr>
                                      <p:tavLst>
                                        <p:tav tm="0">
                                          <p:val>
                                            <p:strVal val="1+#ppt_w/2"/>
                                          </p:val>
                                        </p:tav>
                                        <p:tav tm="100000">
                                          <p:val>
                                            <p:strVal val="#ppt_x"/>
                                          </p:val>
                                        </p:tav>
                                      </p:tavLst>
                                    </p:anim>
                                    <p:anim calcmode="lin" valueType="num">
                                      <p:cBhvr additive="base">
                                        <p:cTn id="31" dur="2000" fill="hold"/>
                                        <p:tgtEl>
                                          <p:spTgt spid="3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2000" fill="hold"/>
                                        <p:tgtEl>
                                          <p:spTgt spid="14"/>
                                        </p:tgtEl>
                                        <p:attrNameLst>
                                          <p:attrName>ppt_x</p:attrName>
                                        </p:attrNameLst>
                                      </p:cBhvr>
                                      <p:tavLst>
                                        <p:tav tm="0">
                                          <p:val>
                                            <p:strVal val="1+#ppt_w/2"/>
                                          </p:val>
                                        </p:tav>
                                        <p:tav tm="100000">
                                          <p:val>
                                            <p:strVal val="#ppt_x"/>
                                          </p:val>
                                        </p:tav>
                                      </p:tavLst>
                                    </p:anim>
                                    <p:anim calcmode="lin" valueType="num">
                                      <p:cBhvr additive="base">
                                        <p:cTn id="3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80573533"/>
              </p:ext>
            </p:extLst>
          </p:nvPr>
        </p:nvGraphicFramePr>
        <p:xfrm>
          <a:off x="4464496" y="0"/>
          <a:ext cx="5148064" cy="191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180305775"/>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jdelijke aanduiding voor inhoud 2"/>
          <p:cNvSpPr>
            <a:spLocks noGrp="1"/>
          </p:cNvSpPr>
          <p:nvPr>
            <p:ph idx="1"/>
          </p:nvPr>
        </p:nvSpPr>
        <p:spPr>
          <a:xfrm>
            <a:off x="107504" y="1628800"/>
            <a:ext cx="8928992" cy="5157191"/>
          </a:xfrm>
        </p:spPr>
        <p:txBody>
          <a:bodyPr>
            <a:normAutofit/>
          </a:bodyPr>
          <a:lstStyle/>
          <a:p>
            <a:pPr>
              <a:buClr>
                <a:srgbClr val="D6A300"/>
              </a:buClr>
              <a:buFont typeface="Calibri" panose="020F0502020204030204" pitchFamily="34" charset="0"/>
              <a:buChar char="●"/>
            </a:pPr>
            <a:r>
              <a:rPr lang="en-GB" dirty="0"/>
              <a:t>Further clarification of ‘IBM’ terminology in Council Conclusions (December 2006).</a:t>
            </a:r>
          </a:p>
          <a:p>
            <a:pPr>
              <a:buClr>
                <a:srgbClr val="D6A300"/>
              </a:buClr>
              <a:buFont typeface="Calibri" panose="020F0502020204030204" pitchFamily="34" charset="0"/>
              <a:buChar char="●"/>
            </a:pPr>
            <a:r>
              <a:rPr lang="en-GB" dirty="0"/>
              <a:t>It was the go-ahead for:</a:t>
            </a:r>
          </a:p>
          <a:p>
            <a:pPr lvl="1">
              <a:buClr>
                <a:srgbClr val="D6A300"/>
              </a:buClr>
              <a:buFont typeface="Calibri" panose="020F0502020204030204" pitchFamily="34" charset="0"/>
              <a:buChar char="●"/>
            </a:pPr>
            <a:r>
              <a:rPr lang="en-GB" i="1" dirty="0"/>
              <a:t>a common corpus of legislation; </a:t>
            </a:r>
          </a:p>
          <a:p>
            <a:pPr lvl="1">
              <a:buClr>
                <a:srgbClr val="D6A300"/>
              </a:buClr>
              <a:buFont typeface="Calibri" panose="020F0502020204030204" pitchFamily="34" charset="0"/>
              <a:buChar char="●"/>
            </a:pPr>
            <a:r>
              <a:rPr lang="en-GB" i="1" dirty="0"/>
              <a:t>more operational capacity at EU level (i.e. Frontex)</a:t>
            </a:r>
          </a:p>
          <a:p>
            <a:pPr lvl="1">
              <a:buClr>
                <a:srgbClr val="D6A300"/>
              </a:buClr>
              <a:buFont typeface="Calibri" panose="020F0502020204030204" pitchFamily="34" charset="0"/>
              <a:buChar char="●"/>
            </a:pPr>
            <a:endParaRPr lang="en-GB" dirty="0"/>
          </a:p>
          <a:p>
            <a:pPr>
              <a:buClr>
                <a:srgbClr val="D6A300"/>
              </a:buClr>
              <a:buFont typeface="Calibri" panose="020F0502020204030204" pitchFamily="34" charset="0"/>
              <a:buChar char="●"/>
            </a:pPr>
            <a:endParaRPr lang="en-GB" i="1" dirty="0"/>
          </a:p>
        </p:txBody>
      </p:sp>
    </p:spTree>
    <p:extLst>
      <p:ext uri="{BB962C8B-B14F-4D97-AF65-F5344CB8AC3E}">
        <p14:creationId xmlns:p14="http://schemas.microsoft.com/office/powerpoint/2010/main" val="41517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23405913"/>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p:cNvSpPr>
            <a:spLocks noGrp="1"/>
          </p:cNvSpPr>
          <p:nvPr>
            <p:ph idx="1"/>
          </p:nvPr>
        </p:nvSpPr>
        <p:spPr>
          <a:xfrm>
            <a:off x="0" y="1628800"/>
            <a:ext cx="9144000" cy="5157191"/>
          </a:xfrm>
        </p:spPr>
        <p:txBody>
          <a:bodyPr>
            <a:normAutofit fontScale="92500" lnSpcReduction="10000"/>
          </a:bodyPr>
          <a:lstStyle/>
          <a:p>
            <a:pPr>
              <a:buClr>
                <a:srgbClr val="D6A300"/>
              </a:buClr>
              <a:buFont typeface="Calibri" panose="020F0502020204030204" pitchFamily="34" charset="0"/>
              <a:buChar char="●"/>
            </a:pPr>
            <a:r>
              <a:rPr lang="en-GB" dirty="0"/>
              <a:t>Schengen Borders Code (Regulation 526/2006)</a:t>
            </a:r>
            <a:endParaRPr lang="nl-NL" dirty="0"/>
          </a:p>
          <a:p>
            <a:pPr lvl="1">
              <a:buClr>
                <a:srgbClr val="D6A300"/>
              </a:buClr>
              <a:buFont typeface="Calibri" panose="020F0502020204030204" pitchFamily="34" charset="0"/>
              <a:buChar char="●"/>
            </a:pPr>
            <a:r>
              <a:rPr lang="en-GB" i="1" dirty="0"/>
              <a:t>rules on temporary re-introduction internal border checks</a:t>
            </a:r>
          </a:p>
          <a:p>
            <a:pPr lvl="1">
              <a:buClr>
                <a:srgbClr val="D6A300"/>
              </a:buClr>
              <a:buFont typeface="Calibri" panose="020F0502020204030204" pitchFamily="34" charset="0"/>
              <a:buChar char="●"/>
            </a:pPr>
            <a:r>
              <a:rPr lang="en-GB" i="1" dirty="0"/>
              <a:t>entry conditions (valid visa, short-stay, long-stay, etc.)</a:t>
            </a:r>
          </a:p>
          <a:p>
            <a:pPr lvl="1">
              <a:buClr>
                <a:srgbClr val="D6A300"/>
              </a:buClr>
              <a:buFont typeface="Calibri" panose="020F0502020204030204" pitchFamily="34" charset="0"/>
              <a:buChar char="●"/>
            </a:pPr>
            <a:r>
              <a:rPr lang="en-GB" i="1" dirty="0"/>
              <a:t> border checks on EU citizens</a:t>
            </a:r>
          </a:p>
          <a:p>
            <a:pPr lvl="2">
              <a:buClr>
                <a:srgbClr val="D6A300"/>
              </a:buClr>
              <a:buFont typeface="Calibri" panose="020F0502020204030204" pitchFamily="34" charset="0"/>
              <a:buChar char="●"/>
            </a:pPr>
            <a:r>
              <a:rPr lang="en-GB" i="1" dirty="0"/>
              <a:t>‘minimum checks' as a rule</a:t>
            </a:r>
          </a:p>
          <a:p>
            <a:pPr lvl="1">
              <a:buClr>
                <a:srgbClr val="D6A300"/>
              </a:buClr>
              <a:buFont typeface="Calibri" panose="020F0502020204030204" pitchFamily="34" charset="0"/>
              <a:buChar char="●"/>
            </a:pPr>
            <a:r>
              <a:rPr lang="en-GB" i="1" dirty="0"/>
              <a:t>border checks on third-country nationals</a:t>
            </a:r>
          </a:p>
          <a:p>
            <a:pPr lvl="2">
              <a:buClr>
                <a:srgbClr val="D6A300"/>
              </a:buClr>
              <a:buFont typeface="Calibri" panose="020F0502020204030204" pitchFamily="34" charset="0"/>
              <a:buChar char="●"/>
            </a:pPr>
            <a:r>
              <a:rPr lang="en-GB" i="1" dirty="0"/>
              <a:t>'thorough checks' as a rule</a:t>
            </a:r>
          </a:p>
          <a:p>
            <a:pPr lvl="2">
              <a:buClr>
                <a:srgbClr val="D6A300"/>
              </a:buClr>
              <a:buFont typeface="Calibri" panose="020F0502020204030204" pitchFamily="34" charset="0"/>
              <a:buChar char="●"/>
            </a:pPr>
            <a:r>
              <a:rPr lang="en-GB" i="1" dirty="0"/>
              <a:t>conditions for relaxation of border controls (in case of intense traffic and excessive delays)</a:t>
            </a:r>
          </a:p>
          <a:p>
            <a:pPr lvl="2">
              <a:buClr>
                <a:srgbClr val="D6A300"/>
              </a:buClr>
              <a:buFont typeface="Calibri" panose="020F0502020204030204" pitchFamily="34" charset="0"/>
              <a:buChar char="●"/>
            </a:pPr>
            <a:r>
              <a:rPr lang="en-GB" i="1" dirty="0"/>
              <a:t>very topical (because of Ukraine): the humanitarian exception clause</a:t>
            </a:r>
          </a:p>
          <a:p>
            <a:pPr lvl="1">
              <a:buClr>
                <a:srgbClr val="D6A300"/>
              </a:buClr>
              <a:buFont typeface="Calibri" panose="020F0502020204030204" pitchFamily="34" charset="0"/>
              <a:buChar char="●"/>
            </a:pPr>
            <a:r>
              <a:rPr lang="en-GB" i="1" dirty="0"/>
              <a:t>rules on border surveillance</a:t>
            </a:r>
          </a:p>
          <a:p>
            <a:pPr lvl="1">
              <a:buClr>
                <a:srgbClr val="D6A300"/>
              </a:buClr>
              <a:buFont typeface="Calibri" panose="020F0502020204030204" pitchFamily="34" charset="0"/>
              <a:buChar char="●"/>
            </a:pPr>
            <a:r>
              <a:rPr lang="en-GB" i="1" dirty="0"/>
              <a:t>operational coordination and cooperation</a:t>
            </a:r>
          </a:p>
          <a:p>
            <a:pPr lvl="2">
              <a:buClr>
                <a:srgbClr val="D6A300"/>
              </a:buClr>
              <a:buFont typeface="Calibri" panose="020F0502020204030204" pitchFamily="34" charset="0"/>
              <a:buChar char="●"/>
            </a:pPr>
            <a:endParaRPr lang="en-GB" i="1" dirty="0"/>
          </a:p>
          <a:p>
            <a:pPr>
              <a:buClr>
                <a:srgbClr val="D6A300"/>
              </a:buClr>
              <a:buFont typeface="Calibri" panose="020F0502020204030204" pitchFamily="34" charset="0"/>
              <a:buChar char="●"/>
            </a:pPr>
            <a:endParaRPr lang="en-GB" i="1" dirty="0"/>
          </a:p>
        </p:txBody>
      </p:sp>
    </p:spTree>
    <p:extLst>
      <p:ext uri="{BB962C8B-B14F-4D97-AF65-F5344CB8AC3E}">
        <p14:creationId xmlns:p14="http://schemas.microsoft.com/office/powerpoint/2010/main" val="5464693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2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250"/>
                            </p:stCondLst>
                            <p:childTnLst>
                              <p:par>
                                <p:cTn id="20" presetID="2" presetClass="entr" presetSubtype="4" fill="hold" nodeType="afterEffect">
                                  <p:stCondLst>
                                    <p:cond delay="2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750"/>
                            </p:stCondLst>
                            <p:childTnLst>
                              <p:par>
                                <p:cTn id="25" presetID="2" presetClass="entr" presetSubtype="4" fill="hold" nodeType="afterEffect">
                                  <p:stCondLst>
                                    <p:cond delay="2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250"/>
                            </p:stCondLst>
                            <p:childTnLst>
                              <p:par>
                                <p:cTn id="30" presetID="2" presetClass="entr" presetSubtype="4" fill="hold" nodeType="afterEffect">
                                  <p:stCondLst>
                                    <p:cond delay="25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750"/>
                            </p:stCondLst>
                            <p:childTnLst>
                              <p:par>
                                <p:cTn id="35" presetID="2" presetClass="entr" presetSubtype="4" fill="hold" nodeType="afterEffect">
                                  <p:stCondLst>
                                    <p:cond delay="2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250"/>
                            </p:stCondLst>
                            <p:childTnLst>
                              <p:par>
                                <p:cTn id="40" presetID="2" presetClass="entr" presetSubtype="4" fill="hold" nodeType="afterEffect">
                                  <p:stCondLst>
                                    <p:cond delay="5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0750"/>
                            </p:stCondLst>
                            <p:childTnLst>
                              <p:par>
                                <p:cTn id="45" presetID="2" presetClass="entr" presetSubtype="4" fill="hold" nodeType="afterEffect">
                                  <p:stCondLst>
                                    <p:cond delay="50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2250"/>
                            </p:stCondLst>
                            <p:childTnLst>
                              <p:par>
                                <p:cTn id="50" presetID="2" presetClass="entr" presetSubtype="4" fill="hold" nodeType="afterEffect">
                                  <p:stCondLst>
                                    <p:cond delay="50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3750"/>
                            </p:stCondLst>
                            <p:childTnLst>
                              <p:par>
                                <p:cTn id="55" presetID="2" presetClass="entr" presetSubtype="4" fill="hold" nodeType="afterEffect">
                                  <p:stCondLst>
                                    <p:cond delay="250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01288953"/>
              </p:ext>
            </p:extLst>
          </p:nvPr>
        </p:nvGraphicFramePr>
        <p:xfrm>
          <a:off x="4464496" y="0"/>
          <a:ext cx="5148064" cy="1916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156660333"/>
              </p:ext>
            </p:extLst>
          </p:nvPr>
        </p:nvGraphicFramePr>
        <p:xfrm>
          <a:off x="144016" y="0"/>
          <a:ext cx="5148064" cy="18448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jdelijke aanduiding voor inhoud 2"/>
          <p:cNvSpPr>
            <a:spLocks noGrp="1"/>
          </p:cNvSpPr>
          <p:nvPr>
            <p:ph idx="1"/>
          </p:nvPr>
        </p:nvSpPr>
        <p:spPr>
          <a:xfrm>
            <a:off x="97362" y="1700808"/>
            <a:ext cx="8939134" cy="4392488"/>
          </a:xfrm>
        </p:spPr>
        <p:txBody>
          <a:bodyPr>
            <a:normAutofit lnSpcReduction="10000"/>
          </a:bodyPr>
          <a:lstStyle/>
          <a:p>
            <a:pPr>
              <a:buClr>
                <a:srgbClr val="D6A300"/>
              </a:buClr>
              <a:buFont typeface="Calibri" panose="020F0502020204030204" pitchFamily="34" charset="0"/>
              <a:buChar char="●"/>
            </a:pPr>
            <a:r>
              <a:rPr lang="nl-NL" dirty="0"/>
              <a:t>RABIT </a:t>
            </a:r>
            <a:r>
              <a:rPr lang="nl-NL" dirty="0" err="1"/>
              <a:t>Regulation</a:t>
            </a:r>
            <a:r>
              <a:rPr lang="nl-NL" dirty="0"/>
              <a:t> (</a:t>
            </a:r>
            <a:r>
              <a:rPr lang="en-GB" dirty="0"/>
              <a:t>863/2007) was first amendment of the 2004 Frontex Regulation </a:t>
            </a:r>
          </a:p>
          <a:p>
            <a:pPr lvl="1">
              <a:buClr>
                <a:srgbClr val="D6A300"/>
              </a:buClr>
              <a:buFont typeface="Calibri" panose="020F0502020204030204" pitchFamily="34" charset="0"/>
              <a:buChar char="●"/>
            </a:pPr>
            <a:r>
              <a:rPr lang="en-GB" i="1" dirty="0"/>
              <a:t>it foresees in the creation of Rapid Border Intervention Teams from a pool of national border guard services</a:t>
            </a:r>
          </a:p>
          <a:p>
            <a:pPr lvl="1">
              <a:buClr>
                <a:srgbClr val="D6A300"/>
              </a:buClr>
              <a:buFont typeface="Calibri" panose="020F0502020204030204" pitchFamily="34" charset="0"/>
              <a:buChar char="●"/>
            </a:pPr>
            <a:r>
              <a:rPr lang="en-GB" i="1" dirty="0"/>
              <a:t>in particular for surveillance of border lines between formal crossing points</a:t>
            </a:r>
          </a:p>
          <a:p>
            <a:pPr lvl="1">
              <a:buClr>
                <a:srgbClr val="D6A300"/>
              </a:buClr>
              <a:buFont typeface="Calibri" panose="020F0502020204030204" pitchFamily="34" charset="0"/>
              <a:buChar char="●"/>
            </a:pPr>
            <a:r>
              <a:rPr lang="en-GB" i="1" dirty="0"/>
              <a:t>they are emergency border teams which can be called in by member states </a:t>
            </a:r>
          </a:p>
          <a:p>
            <a:pPr lvl="1">
              <a:buClr>
                <a:srgbClr val="D6A300"/>
              </a:buClr>
              <a:buFont typeface="Calibri" panose="020F0502020204030204" pitchFamily="34" charset="0"/>
              <a:buChar char="●"/>
            </a:pPr>
            <a:r>
              <a:rPr lang="en-GB" i="1" dirty="0"/>
              <a:t>the first time a RABIT was invited by a state to assist was at the Greek Turkish borders in 2010</a:t>
            </a:r>
          </a:p>
        </p:txBody>
      </p:sp>
    </p:spTree>
    <p:extLst>
      <p:ext uri="{BB962C8B-B14F-4D97-AF65-F5344CB8AC3E}">
        <p14:creationId xmlns:p14="http://schemas.microsoft.com/office/powerpoint/2010/main" val="3169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70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Terberg_TitleMo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imated_picture_list_with_color_text_tab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937224-E4F2-406E-9D78-1C4B2666E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Terberg_TitleMoves</Template>
  <TotalTime>0</TotalTime>
  <Words>1478</Words>
  <Application>Microsoft Office PowerPoint</Application>
  <PresentationFormat>On-screen Show (4:3)</PresentationFormat>
  <Paragraphs>195</Paragraphs>
  <Slides>29</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29</vt:i4>
      </vt:variant>
    </vt:vector>
  </HeadingPairs>
  <TitlesOfParts>
    <vt:vector size="34" baseType="lpstr">
      <vt:lpstr>Arial</vt:lpstr>
      <vt:lpstr>Calibri</vt:lpstr>
      <vt:lpstr>Terberg_TitleMoves</vt:lpstr>
      <vt:lpstr>Animated_picture_list_with_color_text_tabs</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2018-03-07T09:39:28Z</dcterms:created>
  <dcterms:modified xsi:type="dcterms:W3CDTF">2023-04-28T15:45:20Z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TC018814149991</vt:lpwstr>
  </property>
</Properties>
</file>