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7" r:id="rId3"/>
  </p:sldMasterIdLst>
  <p:notesMasterIdLst>
    <p:notesMasterId r:id="rId23"/>
  </p:notesMasterIdLst>
  <p:sldIdLst>
    <p:sldId id="283" r:id="rId4"/>
    <p:sldId id="258" r:id="rId5"/>
    <p:sldId id="278" r:id="rId6"/>
    <p:sldId id="268" r:id="rId7"/>
    <p:sldId id="279" r:id="rId8"/>
    <p:sldId id="260" r:id="rId9"/>
    <p:sldId id="280" r:id="rId10"/>
    <p:sldId id="261" r:id="rId11"/>
    <p:sldId id="281" r:id="rId12"/>
    <p:sldId id="282" r:id="rId13"/>
    <p:sldId id="290" r:id="rId14"/>
    <p:sldId id="287" r:id="rId15"/>
    <p:sldId id="289" r:id="rId16"/>
    <p:sldId id="293" r:id="rId17"/>
    <p:sldId id="294" r:id="rId18"/>
    <p:sldId id="270" r:id="rId19"/>
    <p:sldId id="292" r:id="rId20"/>
    <p:sldId id="291" r:id="rId21"/>
    <p:sldId id="263"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4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8EDCFB-4D4A-4D8D-B865-1B49A02CBFF8}" v="1" dt="2023-05-04T09:31:38.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29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ino Lo Bianco" userId="01f0dbc6-615d-424d-9eb2-22d2bb7060dc" providerId="ADAL" clId="{FB8EDCFB-4D4A-4D8D-B865-1B49A02CBFF8}"/>
    <pc:docChg chg="undo custSel addSld modSld">
      <pc:chgData name="Santino Lo Bianco" userId="01f0dbc6-615d-424d-9eb2-22d2bb7060dc" providerId="ADAL" clId="{FB8EDCFB-4D4A-4D8D-B865-1B49A02CBFF8}" dt="2023-05-04T09:31:44.768" v="78" actId="20577"/>
      <pc:docMkLst>
        <pc:docMk/>
      </pc:docMkLst>
      <pc:sldChg chg="addSp delSp modSp new mod">
        <pc:chgData name="Santino Lo Bianco" userId="01f0dbc6-615d-424d-9eb2-22d2bb7060dc" providerId="ADAL" clId="{FB8EDCFB-4D4A-4D8D-B865-1B49A02CBFF8}" dt="2023-05-04T09:31:44.768" v="78" actId="20577"/>
        <pc:sldMkLst>
          <pc:docMk/>
          <pc:sldMk cId="1369766714" sldId="293"/>
        </pc:sldMkLst>
        <pc:spChg chg="del">
          <ac:chgData name="Santino Lo Bianco" userId="01f0dbc6-615d-424d-9eb2-22d2bb7060dc" providerId="ADAL" clId="{FB8EDCFB-4D4A-4D8D-B865-1B49A02CBFF8}" dt="2023-05-04T09:30:02.784" v="2" actId="478"/>
          <ac:spMkLst>
            <pc:docMk/>
            <pc:sldMk cId="1369766714" sldId="293"/>
            <ac:spMk id="2" creationId="{C9385850-8270-2F39-E6C7-DA6E5AC108E8}"/>
          </ac:spMkLst>
        </pc:spChg>
        <pc:spChg chg="add mod">
          <ac:chgData name="Santino Lo Bianco" userId="01f0dbc6-615d-424d-9eb2-22d2bb7060dc" providerId="ADAL" clId="{FB8EDCFB-4D4A-4D8D-B865-1B49A02CBFF8}" dt="2023-05-04T09:31:44.768" v="78" actId="20577"/>
          <ac:spMkLst>
            <pc:docMk/>
            <pc:sldMk cId="1369766714" sldId="293"/>
            <ac:spMk id="6" creationId="{3F4294C3-3F80-114E-0805-A1D93B10CDA1}"/>
          </ac:spMkLst>
        </pc:spChg>
        <pc:picChg chg="add">
          <ac:chgData name="Santino Lo Bianco" userId="01f0dbc6-615d-424d-9eb2-22d2bb7060dc" providerId="ADAL" clId="{FB8EDCFB-4D4A-4D8D-B865-1B49A02CBFF8}" dt="2023-05-04T09:29:47.876" v="1" actId="22"/>
          <ac:picMkLst>
            <pc:docMk/>
            <pc:sldMk cId="1369766714" sldId="293"/>
            <ac:picMk id="5" creationId="{0A07D348-DC48-2A27-B112-9CD412E94854}"/>
          </ac:picMkLst>
        </pc:picChg>
      </pc:sldChg>
      <pc:sldChg chg="addSp delSp modSp new mod">
        <pc:chgData name="Santino Lo Bianco" userId="01f0dbc6-615d-424d-9eb2-22d2bb7060dc" providerId="ADAL" clId="{FB8EDCFB-4D4A-4D8D-B865-1B49A02CBFF8}" dt="2023-05-04T09:31:29.603" v="72" actId="313"/>
        <pc:sldMkLst>
          <pc:docMk/>
          <pc:sldMk cId="2782961910" sldId="294"/>
        </pc:sldMkLst>
        <pc:spChg chg="add del mod">
          <ac:chgData name="Santino Lo Bianco" userId="01f0dbc6-615d-424d-9eb2-22d2bb7060dc" providerId="ADAL" clId="{FB8EDCFB-4D4A-4D8D-B865-1B49A02CBFF8}" dt="2023-05-04T09:31:29.603" v="72" actId="313"/>
          <ac:spMkLst>
            <pc:docMk/>
            <pc:sldMk cId="2782961910" sldId="294"/>
            <ac:spMk id="2" creationId="{49F8F49F-6012-F5AE-74E2-EE98D467A2B3}"/>
          </ac:spMkLst>
        </pc:spChg>
        <pc:spChg chg="del">
          <ac:chgData name="Santino Lo Bianco" userId="01f0dbc6-615d-424d-9eb2-22d2bb7060dc" providerId="ADAL" clId="{FB8EDCFB-4D4A-4D8D-B865-1B49A02CBFF8}" dt="2023-05-04T09:30:40.277" v="4" actId="22"/>
          <ac:spMkLst>
            <pc:docMk/>
            <pc:sldMk cId="2782961910" sldId="294"/>
            <ac:spMk id="3" creationId="{0E0050A5-5B97-1B16-C298-783ACE55D541}"/>
          </ac:spMkLst>
        </pc:spChg>
        <pc:picChg chg="add mod ord">
          <ac:chgData name="Santino Lo Bianco" userId="01f0dbc6-615d-424d-9eb2-22d2bb7060dc" providerId="ADAL" clId="{FB8EDCFB-4D4A-4D8D-B865-1B49A02CBFF8}" dt="2023-05-04T09:31:05.139" v="9" actId="1038"/>
          <ac:picMkLst>
            <pc:docMk/>
            <pc:sldMk cId="2782961910" sldId="294"/>
            <ac:picMk id="5" creationId="{EFB09D0E-05ED-9BA1-F8CA-1B499356397C}"/>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custT="1"/>
      <dgm:spPr/>
      <dgm:t>
        <a:bodyPr/>
        <a:lstStyle/>
        <a:p>
          <a:r>
            <a:rPr lang="nl-NL" sz="1800" dirty="0"/>
            <a:t>2011</a:t>
          </a:r>
          <a:endParaRPr lang="nl-NL" sz="1500" dirty="0"/>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dgm:spPr/>
      <dgm:t>
        <a:bodyPr/>
        <a:lstStyle/>
        <a:p>
          <a:r>
            <a:rPr lang="en-GB" dirty="0"/>
            <a:t>‘Franco-Italian affair’ </a:t>
          </a:r>
          <a:endParaRPr lang="nl-NL"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custT="1"/>
      <dgm:spPr/>
      <dgm:t>
        <a:bodyPr/>
        <a:lstStyle/>
        <a:p>
          <a:r>
            <a:rPr lang="nl-NL" sz="1800" dirty="0"/>
            <a:t>2015</a:t>
          </a:r>
          <a:endParaRPr lang="nl-NL" sz="1500"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34C9DF3F-A4BD-4A1C-A859-441E3CABC049}" srcId="{A6446DB6-F396-442E-9F0B-B670A3C34412}" destId="{6AA5899C-820D-4C95-AC70-331AEEEE3FA8}" srcOrd="1" destOrd="0" parTransId="{0892763E-CF51-4934-A403-C78906CC4ED5}" sibTransId="{8BA35C8A-29BC-4726-BBA9-7FEB1CD6BCF5}"/>
    <dgm:cxn modelId="{0EBB3449-C896-42DB-9FF4-0FEB7E21349E}" type="presOf" srcId="{E249C257-D107-4C18-9DC1-138AC568188B}" destId="{BF94D11B-C0FF-469F-B2EB-EC146E163857}" srcOrd="0" destOrd="0" presId="urn:microsoft.com/office/officeart/2005/8/layout/hProcess9"/>
    <dgm:cxn modelId="{827B1F57-EADE-4822-8D3D-E852790B28B5}" type="presOf" srcId="{A6446DB6-F396-442E-9F0B-B670A3C34412}" destId="{183AE76A-6BC4-45B7-A578-67188A29BF57}" srcOrd="0" destOrd="0" presId="urn:microsoft.com/office/officeart/2005/8/layout/hProcess9"/>
    <dgm:cxn modelId="{3CF193BF-0B87-4834-BE9B-2C236292563D}" type="presOf" srcId="{6AA5899C-820D-4C95-AC70-331AEEEE3FA8}" destId="{152B8A83-4855-4078-A71A-6B3FF177CBAB}"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8A44FCCA-F368-4BCC-B3CB-7450AC4DC54B}" type="presOf" srcId="{BD29F86C-288A-49CE-AC4D-8FEDAAC49BB7}" destId="{94C5115D-34D4-4075-9489-89F7C8A1177C}" srcOrd="0" destOrd="0" presId="urn:microsoft.com/office/officeart/2005/8/layout/hProcess9"/>
    <dgm:cxn modelId="{0D75E1CC-2D98-4B12-AAD3-7A7A946AA764}" srcId="{A6446DB6-F396-442E-9F0B-B670A3C34412}" destId="{BD29F86C-288A-49CE-AC4D-8FEDAAC49BB7}" srcOrd="2" destOrd="0" parTransId="{0E2E9DA3-517C-4105-929E-72D783205267}" sibTransId="{15D8988A-E27B-49AA-A7B6-A7136060C481}"/>
    <dgm:cxn modelId="{B5561D74-C869-406C-BB95-C8DFA99BCDB9}" type="presParOf" srcId="{183AE76A-6BC4-45B7-A578-67188A29BF57}" destId="{71318EDB-9A13-48FA-847E-0B082D9525FB}" srcOrd="0" destOrd="0" presId="urn:microsoft.com/office/officeart/2005/8/layout/hProcess9"/>
    <dgm:cxn modelId="{B8A409A7-EC90-4472-A881-3EBFA43A8F1B}" type="presParOf" srcId="{183AE76A-6BC4-45B7-A578-67188A29BF57}" destId="{A72B1ADC-5B95-4967-9543-128AB0951E9F}" srcOrd="1" destOrd="0" presId="urn:microsoft.com/office/officeart/2005/8/layout/hProcess9"/>
    <dgm:cxn modelId="{46689C38-9F6F-462F-A1CB-A17F74D2FDB6}" type="presParOf" srcId="{A72B1ADC-5B95-4967-9543-128AB0951E9F}" destId="{BF94D11B-C0FF-469F-B2EB-EC146E163857}" srcOrd="0" destOrd="0" presId="urn:microsoft.com/office/officeart/2005/8/layout/hProcess9"/>
    <dgm:cxn modelId="{6FA1D200-0EF9-4293-83E1-A56F7F34127D}" type="presParOf" srcId="{A72B1ADC-5B95-4967-9543-128AB0951E9F}" destId="{B5A486C3-E7FD-4A1E-B2F5-9D5FF3524534}" srcOrd="1" destOrd="0" presId="urn:microsoft.com/office/officeart/2005/8/layout/hProcess9"/>
    <dgm:cxn modelId="{CCE574D2-67CE-4B67-AF6B-3EF65450E6C3}" type="presParOf" srcId="{A72B1ADC-5B95-4967-9543-128AB0951E9F}" destId="{152B8A83-4855-4078-A71A-6B3FF177CBAB}" srcOrd="2" destOrd="0" presId="urn:microsoft.com/office/officeart/2005/8/layout/hProcess9"/>
    <dgm:cxn modelId="{6E94B632-7C59-48D3-93C6-39FE1ACBD291}" type="presParOf" srcId="{A72B1ADC-5B95-4967-9543-128AB0951E9F}" destId="{5A2AA2F0-6F21-4332-A97D-3B1ACD76EFC9}" srcOrd="3" destOrd="0" presId="urn:microsoft.com/office/officeart/2005/8/layout/hProcess9"/>
    <dgm:cxn modelId="{B6028D3B-2258-4439-908A-3A4E0E1B6FD8}"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6AA5899C-820D-4C95-AC70-331AEEEE3FA8}">
      <dgm:prSet phldrT="[Tekst]" custT="1"/>
      <dgm:spPr/>
      <dgm:t>
        <a:bodyPr/>
        <a:lstStyle/>
        <a:p>
          <a:r>
            <a:rPr lang="nl-NL" sz="2000" b="1" i="1" dirty="0"/>
            <a:t>France</a:t>
          </a:r>
          <a:endParaRPr lang="nl-NL" sz="25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nl-NL" dirty="0"/>
            <a:t>2010</a:t>
          </a:r>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4167"/>
      <dgm:spPr/>
    </dgm:pt>
    <dgm:pt modelId="{A72B1ADC-5B95-4967-9543-128AB0951E9F}" type="pres">
      <dgm:prSet presAssocID="{A6446DB6-F396-442E-9F0B-B670A3C34412}" presName="linearProcess" presStyleCnt="0"/>
      <dgm:spPr/>
    </dgm:pt>
    <dgm:pt modelId="{152B8A83-4855-4078-A71A-6B3FF177CBAB}" type="pres">
      <dgm:prSet presAssocID="{6AA5899C-820D-4C95-AC70-331AEEEE3FA8}" presName="textNode" presStyleLbl="node1" presStyleIdx="0" presStyleCnt="2">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1" presStyleCnt="2">
        <dgm:presLayoutVars>
          <dgm:bulletEnabled val="1"/>
        </dgm:presLayoutVars>
      </dgm:prSet>
      <dgm:spPr>
        <a:prstGeom prst="ellipse">
          <a:avLst/>
        </a:prstGeom>
      </dgm:spPr>
    </dgm:pt>
  </dgm:ptLst>
  <dgm:cxnLst>
    <dgm:cxn modelId="{34C9DF3F-A4BD-4A1C-A859-441E3CABC049}" srcId="{A6446DB6-F396-442E-9F0B-B670A3C34412}" destId="{6AA5899C-820D-4C95-AC70-331AEEEE3FA8}" srcOrd="0" destOrd="0" parTransId="{0892763E-CF51-4934-A403-C78906CC4ED5}" sibTransId="{8BA35C8A-29BC-4726-BBA9-7FEB1CD6BCF5}"/>
    <dgm:cxn modelId="{96848647-140E-41EB-AD68-05FD1284062D}" type="presOf" srcId="{A6446DB6-F396-442E-9F0B-B670A3C34412}" destId="{183AE76A-6BC4-45B7-A578-67188A29BF57}" srcOrd="0" destOrd="0" presId="urn:microsoft.com/office/officeart/2005/8/layout/hProcess9"/>
    <dgm:cxn modelId="{2878BB97-6828-464E-9C40-DBAF5B121058}" type="presOf" srcId="{6AA5899C-820D-4C95-AC70-331AEEEE3FA8}" destId="{152B8A83-4855-4078-A71A-6B3FF177CBAB}" srcOrd="0" destOrd="0" presId="urn:microsoft.com/office/officeart/2005/8/layout/hProcess9"/>
    <dgm:cxn modelId="{0D75E1CC-2D98-4B12-AAD3-7A7A946AA764}" srcId="{A6446DB6-F396-442E-9F0B-B670A3C34412}" destId="{BD29F86C-288A-49CE-AC4D-8FEDAAC49BB7}" srcOrd="1" destOrd="0" parTransId="{0E2E9DA3-517C-4105-929E-72D783205267}" sibTransId="{15D8988A-E27B-49AA-A7B6-A7136060C481}"/>
    <dgm:cxn modelId="{C89420D4-9C4A-45B9-8E4E-99F3D246A467}" type="presOf" srcId="{BD29F86C-288A-49CE-AC4D-8FEDAAC49BB7}" destId="{94C5115D-34D4-4075-9489-89F7C8A1177C}" srcOrd="0" destOrd="0" presId="urn:microsoft.com/office/officeart/2005/8/layout/hProcess9"/>
    <dgm:cxn modelId="{39792C69-16DE-4112-BEC0-182DD18D4155}" type="presParOf" srcId="{183AE76A-6BC4-45B7-A578-67188A29BF57}" destId="{71318EDB-9A13-48FA-847E-0B082D9525FB}" srcOrd="0" destOrd="0" presId="urn:microsoft.com/office/officeart/2005/8/layout/hProcess9"/>
    <dgm:cxn modelId="{97AA1716-7375-489E-8B17-4B69EC2347F4}" type="presParOf" srcId="{183AE76A-6BC4-45B7-A578-67188A29BF57}" destId="{A72B1ADC-5B95-4967-9543-128AB0951E9F}" srcOrd="1" destOrd="0" presId="urn:microsoft.com/office/officeart/2005/8/layout/hProcess9"/>
    <dgm:cxn modelId="{4CEDA39A-CF65-4BBE-B197-2BED2BE56EB1}" type="presParOf" srcId="{A72B1ADC-5B95-4967-9543-128AB0951E9F}" destId="{152B8A83-4855-4078-A71A-6B3FF177CBAB}" srcOrd="0" destOrd="0" presId="urn:microsoft.com/office/officeart/2005/8/layout/hProcess9"/>
    <dgm:cxn modelId="{5B35DB02-0B32-4D31-A5DF-63A7101E06A4}" type="presParOf" srcId="{A72B1ADC-5B95-4967-9543-128AB0951E9F}" destId="{5A2AA2F0-6F21-4332-A97D-3B1ACD76EFC9}" srcOrd="1" destOrd="0" presId="urn:microsoft.com/office/officeart/2005/8/layout/hProcess9"/>
    <dgm:cxn modelId="{C4862955-A774-4E9F-9045-66DAD232D41F}" type="presParOf" srcId="{A72B1ADC-5B95-4967-9543-128AB0951E9F}" destId="{94C5115D-34D4-4075-9489-89F7C8A1177C}"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dgm:spPr/>
      <dgm:t>
        <a:bodyPr/>
        <a:lstStyle/>
        <a:p>
          <a:r>
            <a:rPr lang="nl-NL" dirty="0"/>
            <a:t>25 November</a:t>
          </a:r>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custT="1"/>
      <dgm:spPr/>
      <dgm:t>
        <a:bodyPr/>
        <a:lstStyle/>
        <a:p>
          <a:r>
            <a:rPr lang="nl-NL" sz="2000" b="1" i="1" dirty="0"/>
            <a:t>Norway</a:t>
          </a:r>
          <a:endParaRPr lang="nl-NL" sz="15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nl-NL" dirty="0"/>
            <a:t>13 November</a:t>
          </a:r>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01A78B00-AC1D-44CE-A6D6-27EDE205F2A8}" type="presOf" srcId="{A6446DB6-F396-442E-9F0B-B670A3C34412}" destId="{183AE76A-6BC4-45B7-A578-67188A29BF57}" srcOrd="0" destOrd="0" presId="urn:microsoft.com/office/officeart/2005/8/layout/hProcess9"/>
    <dgm:cxn modelId="{34C9DF3F-A4BD-4A1C-A859-441E3CABC049}" srcId="{A6446DB6-F396-442E-9F0B-B670A3C34412}" destId="{6AA5899C-820D-4C95-AC70-331AEEEE3FA8}" srcOrd="1" destOrd="0" parTransId="{0892763E-CF51-4934-A403-C78906CC4ED5}" sibTransId="{8BA35C8A-29BC-4726-BBA9-7FEB1CD6BCF5}"/>
    <dgm:cxn modelId="{6C3D5298-6A54-481E-B1D7-D201FAA75B3F}" type="presOf" srcId="{BD29F86C-288A-49CE-AC4D-8FEDAAC49BB7}" destId="{94C5115D-34D4-4075-9489-89F7C8A1177C}" srcOrd="0" destOrd="0" presId="urn:microsoft.com/office/officeart/2005/8/layout/hProcess9"/>
    <dgm:cxn modelId="{5AB9389F-2DE8-47DC-8CD5-C75E33BB1781}" type="presOf" srcId="{6AA5899C-820D-4C95-AC70-331AEEEE3FA8}" destId="{152B8A83-4855-4078-A71A-6B3FF177CBAB}" srcOrd="0" destOrd="0" presId="urn:microsoft.com/office/officeart/2005/8/layout/hProcess9"/>
    <dgm:cxn modelId="{121AB2A4-5093-4CA0-833A-2966D7B85740}" type="presOf" srcId="{E249C257-D107-4C18-9DC1-138AC568188B}" destId="{BF94D11B-C0FF-469F-B2EB-EC146E163857}"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0D75E1CC-2D98-4B12-AAD3-7A7A946AA764}" srcId="{A6446DB6-F396-442E-9F0B-B670A3C34412}" destId="{BD29F86C-288A-49CE-AC4D-8FEDAAC49BB7}" srcOrd="2" destOrd="0" parTransId="{0E2E9DA3-517C-4105-929E-72D783205267}" sibTransId="{15D8988A-E27B-49AA-A7B6-A7136060C481}"/>
    <dgm:cxn modelId="{E500EAE6-F76A-4898-8F1B-7821433B807E}" type="presParOf" srcId="{183AE76A-6BC4-45B7-A578-67188A29BF57}" destId="{71318EDB-9A13-48FA-847E-0B082D9525FB}" srcOrd="0" destOrd="0" presId="urn:microsoft.com/office/officeart/2005/8/layout/hProcess9"/>
    <dgm:cxn modelId="{EE499F4E-F80A-4568-86E9-2663A1255965}" type="presParOf" srcId="{183AE76A-6BC4-45B7-A578-67188A29BF57}" destId="{A72B1ADC-5B95-4967-9543-128AB0951E9F}" srcOrd="1" destOrd="0" presId="urn:microsoft.com/office/officeart/2005/8/layout/hProcess9"/>
    <dgm:cxn modelId="{66DC9DA5-36A4-46E3-8C01-0BB3D4040C12}" type="presParOf" srcId="{A72B1ADC-5B95-4967-9543-128AB0951E9F}" destId="{BF94D11B-C0FF-469F-B2EB-EC146E163857}" srcOrd="0" destOrd="0" presId="urn:microsoft.com/office/officeart/2005/8/layout/hProcess9"/>
    <dgm:cxn modelId="{F2810285-1621-4B4F-B60E-0C9FF76D29AD}" type="presParOf" srcId="{A72B1ADC-5B95-4967-9543-128AB0951E9F}" destId="{B5A486C3-E7FD-4A1E-B2F5-9D5FF3524534}" srcOrd="1" destOrd="0" presId="urn:microsoft.com/office/officeart/2005/8/layout/hProcess9"/>
    <dgm:cxn modelId="{53B072FB-0520-4FFD-9421-22F7D427F418}" type="presParOf" srcId="{A72B1ADC-5B95-4967-9543-128AB0951E9F}" destId="{152B8A83-4855-4078-A71A-6B3FF177CBAB}" srcOrd="2" destOrd="0" presId="urn:microsoft.com/office/officeart/2005/8/layout/hProcess9"/>
    <dgm:cxn modelId="{F250D5F5-2308-420B-9EAE-5FD1F2B28C2E}" type="presParOf" srcId="{A72B1ADC-5B95-4967-9543-128AB0951E9F}" destId="{5A2AA2F0-6F21-4332-A97D-3B1ACD76EFC9}" srcOrd="3" destOrd="0" presId="urn:microsoft.com/office/officeart/2005/8/layout/hProcess9"/>
    <dgm:cxn modelId="{1F0D2E51-5584-4170-8544-D2129299BB95}"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custT="1"/>
      <dgm:spPr/>
      <dgm:t>
        <a:bodyPr/>
        <a:lstStyle/>
        <a:p>
          <a:r>
            <a:rPr lang="nl-NL" sz="1800" dirty="0"/>
            <a:t>2011</a:t>
          </a:r>
          <a:endParaRPr lang="nl-NL" sz="1500" dirty="0"/>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dgm:spPr/>
      <dgm:t>
        <a:bodyPr/>
        <a:lstStyle/>
        <a:p>
          <a:r>
            <a:rPr lang="en-GB" dirty="0"/>
            <a:t>‘Franco-Italian affair’ </a:t>
          </a:r>
          <a:endParaRPr lang="nl-NL"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custT="1"/>
      <dgm:spPr/>
      <dgm:t>
        <a:bodyPr/>
        <a:lstStyle/>
        <a:p>
          <a:r>
            <a:rPr lang="nl-NL" sz="1800" dirty="0"/>
            <a:t>2015</a:t>
          </a:r>
          <a:endParaRPr lang="nl-NL" sz="1500"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0FAC4130-1455-4D6B-935F-F0406BB68E00}" type="presOf" srcId="{6AA5899C-820D-4C95-AC70-331AEEEE3FA8}" destId="{152B8A83-4855-4078-A71A-6B3FF177CBAB}" srcOrd="0" destOrd="0" presId="urn:microsoft.com/office/officeart/2005/8/layout/hProcess9"/>
    <dgm:cxn modelId="{E11D0038-37B7-408C-A43F-8547B74E0D9D}" type="presOf" srcId="{A6446DB6-F396-442E-9F0B-B670A3C34412}" destId="{183AE76A-6BC4-45B7-A578-67188A29BF57}" srcOrd="0" destOrd="0" presId="urn:microsoft.com/office/officeart/2005/8/layout/hProcess9"/>
    <dgm:cxn modelId="{34C9DF3F-A4BD-4A1C-A859-441E3CABC049}" srcId="{A6446DB6-F396-442E-9F0B-B670A3C34412}" destId="{6AA5899C-820D-4C95-AC70-331AEEEE3FA8}" srcOrd="1" destOrd="0" parTransId="{0892763E-CF51-4934-A403-C78906CC4ED5}" sibTransId="{8BA35C8A-29BC-4726-BBA9-7FEB1CD6BCF5}"/>
    <dgm:cxn modelId="{CECE5764-E053-43FA-A8C9-E53F310EC305}" type="presOf" srcId="{E249C257-D107-4C18-9DC1-138AC568188B}" destId="{BF94D11B-C0FF-469F-B2EB-EC146E163857}"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6B017EC9-0607-4F27-8E9D-52C7C038C43C}" type="presOf" srcId="{BD29F86C-288A-49CE-AC4D-8FEDAAC49BB7}" destId="{94C5115D-34D4-4075-9489-89F7C8A1177C}" srcOrd="0" destOrd="0" presId="urn:microsoft.com/office/officeart/2005/8/layout/hProcess9"/>
    <dgm:cxn modelId="{0D75E1CC-2D98-4B12-AAD3-7A7A946AA764}" srcId="{A6446DB6-F396-442E-9F0B-B670A3C34412}" destId="{BD29F86C-288A-49CE-AC4D-8FEDAAC49BB7}" srcOrd="2" destOrd="0" parTransId="{0E2E9DA3-517C-4105-929E-72D783205267}" sibTransId="{15D8988A-E27B-49AA-A7B6-A7136060C481}"/>
    <dgm:cxn modelId="{56A8D4FF-C237-4090-90B3-ACFFB923E7DF}" type="presParOf" srcId="{183AE76A-6BC4-45B7-A578-67188A29BF57}" destId="{71318EDB-9A13-48FA-847E-0B082D9525FB}" srcOrd="0" destOrd="0" presId="urn:microsoft.com/office/officeart/2005/8/layout/hProcess9"/>
    <dgm:cxn modelId="{4FD6C45D-A784-46FF-A2EB-F1EA2F2E3219}" type="presParOf" srcId="{183AE76A-6BC4-45B7-A578-67188A29BF57}" destId="{A72B1ADC-5B95-4967-9543-128AB0951E9F}" srcOrd="1" destOrd="0" presId="urn:microsoft.com/office/officeart/2005/8/layout/hProcess9"/>
    <dgm:cxn modelId="{64AB3066-0542-42D3-9AAF-73AB3D32E57E}" type="presParOf" srcId="{A72B1ADC-5B95-4967-9543-128AB0951E9F}" destId="{BF94D11B-C0FF-469F-B2EB-EC146E163857}" srcOrd="0" destOrd="0" presId="urn:microsoft.com/office/officeart/2005/8/layout/hProcess9"/>
    <dgm:cxn modelId="{2C920A88-0CCB-4DA9-8B3E-46E2EF4E23CD}" type="presParOf" srcId="{A72B1ADC-5B95-4967-9543-128AB0951E9F}" destId="{B5A486C3-E7FD-4A1E-B2F5-9D5FF3524534}" srcOrd="1" destOrd="0" presId="urn:microsoft.com/office/officeart/2005/8/layout/hProcess9"/>
    <dgm:cxn modelId="{AAEEFB0D-FEE4-474C-A578-03526A7CB102}" type="presParOf" srcId="{A72B1ADC-5B95-4967-9543-128AB0951E9F}" destId="{152B8A83-4855-4078-A71A-6B3FF177CBAB}" srcOrd="2" destOrd="0" presId="urn:microsoft.com/office/officeart/2005/8/layout/hProcess9"/>
    <dgm:cxn modelId="{C4AC32EC-8AAA-4E65-B85F-7A039E149F4A}" type="presParOf" srcId="{A72B1ADC-5B95-4967-9543-128AB0951E9F}" destId="{5A2AA2F0-6F21-4332-A97D-3B1ACD76EFC9}" srcOrd="3" destOrd="0" presId="urn:microsoft.com/office/officeart/2005/8/layout/hProcess9"/>
    <dgm:cxn modelId="{43FC8BFC-72C5-41BE-839E-8B72EC00274F}"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6AA5899C-820D-4C95-AC70-331AEEEE3FA8}">
      <dgm:prSet phldrT="[Tekst]" custT="1"/>
      <dgm:spPr/>
      <dgm:t>
        <a:bodyPr/>
        <a:lstStyle/>
        <a:p>
          <a:r>
            <a:rPr lang="en-GB" sz="2000" b="1" i="1" dirty="0"/>
            <a:t>Germany</a:t>
          </a:r>
          <a:endParaRPr lang="nl-NL" sz="20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nl-NL" dirty="0"/>
            <a:t>1997</a:t>
          </a:r>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E249C257-D107-4C18-9DC1-138AC568188B}">
      <dgm:prSet phldrT="[Tekst]"/>
      <dgm:spPr/>
      <dgm:t>
        <a:bodyPr/>
        <a:lstStyle/>
        <a:p>
          <a:r>
            <a:rPr lang="en-GB" dirty="0"/>
            <a:t>13 September 2015</a:t>
          </a:r>
          <a:endParaRPr lang="nl-NL" dirty="0"/>
        </a:p>
      </dgm:t>
    </dgm:pt>
    <dgm:pt modelId="{1E29819D-C587-4070-A9C3-7BE660812042}" type="sibTrans" cxnId="{7E40D9C4-561E-44FD-863C-02379A3CED0F}">
      <dgm:prSet/>
      <dgm:spPr/>
      <dgm:t>
        <a:bodyPr/>
        <a:lstStyle/>
        <a:p>
          <a:endParaRPr lang="nl-NL"/>
        </a:p>
      </dgm:t>
    </dgm:pt>
    <dgm:pt modelId="{0A9555F6-2C72-4398-9B96-E3BA47B3DFC9}" type="parTrans" cxnId="{7E40D9C4-561E-44FD-863C-02379A3CED0F}">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34C9DF3F-A4BD-4A1C-A859-441E3CABC049}" srcId="{A6446DB6-F396-442E-9F0B-B670A3C34412}" destId="{6AA5899C-820D-4C95-AC70-331AEEEE3FA8}" srcOrd="1" destOrd="0" parTransId="{0892763E-CF51-4934-A403-C78906CC4ED5}" sibTransId="{8BA35C8A-29BC-4726-BBA9-7FEB1CD6BCF5}"/>
    <dgm:cxn modelId="{6577F95E-A87D-4370-8414-D720AF4D3092}" type="presOf" srcId="{BD29F86C-288A-49CE-AC4D-8FEDAAC49BB7}" destId="{94C5115D-34D4-4075-9489-89F7C8A1177C}" srcOrd="0" destOrd="0" presId="urn:microsoft.com/office/officeart/2005/8/layout/hProcess9"/>
    <dgm:cxn modelId="{48916760-480D-4DD0-AB54-C29F391AEB61}" type="presOf" srcId="{E249C257-D107-4C18-9DC1-138AC568188B}" destId="{BF94D11B-C0FF-469F-B2EB-EC146E163857}" srcOrd="0" destOrd="0" presId="urn:microsoft.com/office/officeart/2005/8/layout/hProcess9"/>
    <dgm:cxn modelId="{B4625D56-D7B4-48E6-BC2B-B0794340A383}" type="presOf" srcId="{A6446DB6-F396-442E-9F0B-B670A3C34412}" destId="{183AE76A-6BC4-45B7-A578-67188A29BF57}" srcOrd="0" destOrd="0" presId="urn:microsoft.com/office/officeart/2005/8/layout/hProcess9"/>
    <dgm:cxn modelId="{5D29DEBE-CBEE-4195-A12A-7C5DEC9476D3}" type="presOf" srcId="{6AA5899C-820D-4C95-AC70-331AEEEE3FA8}" destId="{152B8A83-4855-4078-A71A-6B3FF177CBAB}"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0D75E1CC-2D98-4B12-AAD3-7A7A946AA764}" srcId="{A6446DB6-F396-442E-9F0B-B670A3C34412}" destId="{BD29F86C-288A-49CE-AC4D-8FEDAAC49BB7}" srcOrd="2" destOrd="0" parTransId="{0E2E9DA3-517C-4105-929E-72D783205267}" sibTransId="{15D8988A-E27B-49AA-A7B6-A7136060C481}"/>
    <dgm:cxn modelId="{6FFF49FD-011C-4CE6-ABA5-A805EC779623}" type="presParOf" srcId="{183AE76A-6BC4-45B7-A578-67188A29BF57}" destId="{71318EDB-9A13-48FA-847E-0B082D9525FB}" srcOrd="0" destOrd="0" presId="urn:microsoft.com/office/officeart/2005/8/layout/hProcess9"/>
    <dgm:cxn modelId="{DC264DE7-6768-47FE-B15C-6CF1BB151464}" type="presParOf" srcId="{183AE76A-6BC4-45B7-A578-67188A29BF57}" destId="{A72B1ADC-5B95-4967-9543-128AB0951E9F}" srcOrd="1" destOrd="0" presId="urn:microsoft.com/office/officeart/2005/8/layout/hProcess9"/>
    <dgm:cxn modelId="{D171F281-B0AA-481E-8855-DDADE2A44F74}" type="presParOf" srcId="{A72B1ADC-5B95-4967-9543-128AB0951E9F}" destId="{BF94D11B-C0FF-469F-B2EB-EC146E163857}" srcOrd="0" destOrd="0" presId="urn:microsoft.com/office/officeart/2005/8/layout/hProcess9"/>
    <dgm:cxn modelId="{ECFEEA27-F097-43B6-8FF1-5A4CA973D854}" type="presParOf" srcId="{A72B1ADC-5B95-4967-9543-128AB0951E9F}" destId="{B5A486C3-E7FD-4A1E-B2F5-9D5FF3524534}" srcOrd="1" destOrd="0" presId="urn:microsoft.com/office/officeart/2005/8/layout/hProcess9"/>
    <dgm:cxn modelId="{B63A3E47-A4C4-494F-BAD3-50D111F221A3}" type="presParOf" srcId="{A72B1ADC-5B95-4967-9543-128AB0951E9F}" destId="{152B8A83-4855-4078-A71A-6B3FF177CBAB}" srcOrd="2" destOrd="0" presId="urn:microsoft.com/office/officeart/2005/8/layout/hProcess9"/>
    <dgm:cxn modelId="{7F8CD3E1-B9F9-49F5-9E89-71DDA3EAC282}" type="presParOf" srcId="{A72B1ADC-5B95-4967-9543-128AB0951E9F}" destId="{5A2AA2F0-6F21-4332-A97D-3B1ACD76EFC9}" srcOrd="3" destOrd="0" presId="urn:microsoft.com/office/officeart/2005/8/layout/hProcess9"/>
    <dgm:cxn modelId="{8333411C-4CAF-4BA6-8B8F-D00357440CA8}"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6AA5899C-820D-4C95-AC70-331AEEEE3FA8}">
      <dgm:prSet phldrT="[Tekst]" custT="1"/>
      <dgm:spPr/>
      <dgm:t>
        <a:bodyPr/>
        <a:lstStyle/>
        <a:p>
          <a:r>
            <a:rPr lang="nl-NL" sz="2000" b="1" i="1" dirty="0"/>
            <a:t>Austria</a:t>
          </a:r>
          <a:endParaRPr lang="nl-NL" sz="24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custT="1"/>
      <dgm:spPr/>
      <dgm:t>
        <a:bodyPr/>
        <a:lstStyle/>
        <a:p>
          <a:r>
            <a:rPr lang="en-GB" sz="1400" b="0" u="none" dirty="0"/>
            <a:t>16 September</a:t>
          </a:r>
          <a:endParaRPr lang="nl-NL" sz="1400" b="0" u="none"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ScaleX="109913" custLinFactNeighborX="-5258" custLinFactNeighborY="-4167"/>
      <dgm:spPr/>
    </dgm:pt>
    <dgm:pt modelId="{A72B1ADC-5B95-4967-9543-128AB0951E9F}" type="pres">
      <dgm:prSet presAssocID="{A6446DB6-F396-442E-9F0B-B670A3C34412}" presName="linearProcess" presStyleCnt="0"/>
      <dgm:spPr/>
    </dgm:pt>
    <dgm:pt modelId="{152B8A83-4855-4078-A71A-6B3FF177CBAB}" type="pres">
      <dgm:prSet presAssocID="{6AA5899C-820D-4C95-AC70-331AEEEE3FA8}" presName="textNode" presStyleLbl="node1" presStyleIdx="0" presStyleCnt="2" custLinFactNeighborX="47887">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1" presStyleCnt="2" custScaleX="113380">
        <dgm:presLayoutVars>
          <dgm:bulletEnabled val="1"/>
        </dgm:presLayoutVars>
      </dgm:prSet>
      <dgm:spPr>
        <a:prstGeom prst="ellipse">
          <a:avLst/>
        </a:prstGeom>
      </dgm:spPr>
    </dgm:pt>
  </dgm:ptLst>
  <dgm:cxnLst>
    <dgm:cxn modelId="{34C9DF3F-A4BD-4A1C-A859-441E3CABC049}" srcId="{A6446DB6-F396-442E-9F0B-B670A3C34412}" destId="{6AA5899C-820D-4C95-AC70-331AEEEE3FA8}" srcOrd="0" destOrd="0" parTransId="{0892763E-CF51-4934-A403-C78906CC4ED5}" sibTransId="{8BA35C8A-29BC-4726-BBA9-7FEB1CD6BCF5}"/>
    <dgm:cxn modelId="{1E69E563-0496-42E2-A29C-89A79F848515}" type="presOf" srcId="{BD29F86C-288A-49CE-AC4D-8FEDAAC49BB7}" destId="{94C5115D-34D4-4075-9489-89F7C8A1177C}" srcOrd="0" destOrd="0" presId="urn:microsoft.com/office/officeart/2005/8/layout/hProcess9"/>
    <dgm:cxn modelId="{1CABD567-1B92-43AD-A301-737A39AB654E}" type="presOf" srcId="{6AA5899C-820D-4C95-AC70-331AEEEE3FA8}" destId="{152B8A83-4855-4078-A71A-6B3FF177CBAB}" srcOrd="0" destOrd="0" presId="urn:microsoft.com/office/officeart/2005/8/layout/hProcess9"/>
    <dgm:cxn modelId="{0D75E1CC-2D98-4B12-AAD3-7A7A946AA764}" srcId="{A6446DB6-F396-442E-9F0B-B670A3C34412}" destId="{BD29F86C-288A-49CE-AC4D-8FEDAAC49BB7}" srcOrd="1" destOrd="0" parTransId="{0E2E9DA3-517C-4105-929E-72D783205267}" sibTransId="{15D8988A-E27B-49AA-A7B6-A7136060C481}"/>
    <dgm:cxn modelId="{C317E5DF-6342-48BC-A1E9-07ED952EB7F6}" type="presOf" srcId="{A6446DB6-F396-442E-9F0B-B670A3C34412}" destId="{183AE76A-6BC4-45B7-A578-67188A29BF57}" srcOrd="0" destOrd="0" presId="urn:microsoft.com/office/officeart/2005/8/layout/hProcess9"/>
    <dgm:cxn modelId="{6A52C032-E447-4133-B08A-4004958FA785}" type="presParOf" srcId="{183AE76A-6BC4-45B7-A578-67188A29BF57}" destId="{71318EDB-9A13-48FA-847E-0B082D9525FB}" srcOrd="0" destOrd="0" presId="urn:microsoft.com/office/officeart/2005/8/layout/hProcess9"/>
    <dgm:cxn modelId="{B43C8521-5CF7-44DE-AED0-A02431906489}" type="presParOf" srcId="{183AE76A-6BC4-45B7-A578-67188A29BF57}" destId="{A72B1ADC-5B95-4967-9543-128AB0951E9F}" srcOrd="1" destOrd="0" presId="urn:microsoft.com/office/officeart/2005/8/layout/hProcess9"/>
    <dgm:cxn modelId="{A4DAB6B5-4BC6-44A8-982A-8557B8151975}" type="presParOf" srcId="{A72B1ADC-5B95-4967-9543-128AB0951E9F}" destId="{152B8A83-4855-4078-A71A-6B3FF177CBAB}" srcOrd="0" destOrd="0" presId="urn:microsoft.com/office/officeart/2005/8/layout/hProcess9"/>
    <dgm:cxn modelId="{EB04CB22-F1E5-4F04-B9E5-A5F32DDB2DCE}" type="presParOf" srcId="{A72B1ADC-5B95-4967-9543-128AB0951E9F}" destId="{5A2AA2F0-6F21-4332-A97D-3B1ACD76EFC9}" srcOrd="1" destOrd="0" presId="urn:microsoft.com/office/officeart/2005/8/layout/hProcess9"/>
    <dgm:cxn modelId="{BF13494F-0FA1-42B4-ABF3-9CFC68AECB4B}" type="presParOf" srcId="{A72B1ADC-5B95-4967-9543-128AB0951E9F}" destId="{94C5115D-34D4-4075-9489-89F7C8A1177C}"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6AA5899C-820D-4C95-AC70-331AEEEE3FA8}">
      <dgm:prSet phldrT="[Tekst]" custT="1"/>
      <dgm:spPr/>
      <dgm:t>
        <a:bodyPr/>
        <a:lstStyle/>
        <a:p>
          <a:r>
            <a:rPr lang="en-GB" sz="2000" b="1" i="1" dirty="0"/>
            <a:t>Germany</a:t>
          </a:r>
          <a:endParaRPr lang="nl-NL" sz="20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en-GB" dirty="0"/>
            <a:t>15 September</a:t>
          </a:r>
          <a:endParaRPr lang="nl-NL"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E249C257-D107-4C18-9DC1-138AC568188B}">
      <dgm:prSet phldrT="[Tekst]"/>
      <dgm:spPr/>
      <dgm:t>
        <a:bodyPr/>
        <a:lstStyle/>
        <a:p>
          <a:r>
            <a:rPr lang="en-GB" dirty="0"/>
            <a:t>13 September</a:t>
          </a:r>
          <a:endParaRPr lang="nl-NL" dirty="0"/>
        </a:p>
      </dgm:t>
    </dgm:pt>
    <dgm:pt modelId="{1E29819D-C587-4070-A9C3-7BE660812042}" type="sibTrans" cxnId="{7E40D9C4-561E-44FD-863C-02379A3CED0F}">
      <dgm:prSet/>
      <dgm:spPr/>
      <dgm:t>
        <a:bodyPr/>
        <a:lstStyle/>
        <a:p>
          <a:endParaRPr lang="nl-NL"/>
        </a:p>
      </dgm:t>
    </dgm:pt>
    <dgm:pt modelId="{0A9555F6-2C72-4398-9B96-E3BA47B3DFC9}" type="parTrans" cxnId="{7E40D9C4-561E-44FD-863C-02379A3CED0F}">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34C9DF3F-A4BD-4A1C-A859-441E3CABC049}" srcId="{A6446DB6-F396-442E-9F0B-B670A3C34412}" destId="{6AA5899C-820D-4C95-AC70-331AEEEE3FA8}" srcOrd="1" destOrd="0" parTransId="{0892763E-CF51-4934-A403-C78906CC4ED5}" sibTransId="{8BA35C8A-29BC-4726-BBA9-7FEB1CD6BCF5}"/>
    <dgm:cxn modelId="{2230B57F-1237-4B36-A772-59C400B3598C}" type="presOf" srcId="{E249C257-D107-4C18-9DC1-138AC568188B}" destId="{BF94D11B-C0FF-469F-B2EB-EC146E163857}" srcOrd="0" destOrd="0" presId="urn:microsoft.com/office/officeart/2005/8/layout/hProcess9"/>
    <dgm:cxn modelId="{20513F98-B783-40AD-AA79-D94BFB858436}" type="presOf" srcId="{A6446DB6-F396-442E-9F0B-B670A3C34412}" destId="{183AE76A-6BC4-45B7-A578-67188A29BF57}" srcOrd="0" destOrd="0" presId="urn:microsoft.com/office/officeart/2005/8/layout/hProcess9"/>
    <dgm:cxn modelId="{6997FDB3-F8D2-4A7E-9845-7B9B6C707970}" type="presOf" srcId="{6AA5899C-820D-4C95-AC70-331AEEEE3FA8}" destId="{152B8A83-4855-4078-A71A-6B3FF177CBAB}"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0D75E1CC-2D98-4B12-AAD3-7A7A946AA764}" srcId="{A6446DB6-F396-442E-9F0B-B670A3C34412}" destId="{BD29F86C-288A-49CE-AC4D-8FEDAAC49BB7}" srcOrd="2" destOrd="0" parTransId="{0E2E9DA3-517C-4105-929E-72D783205267}" sibTransId="{15D8988A-E27B-49AA-A7B6-A7136060C481}"/>
    <dgm:cxn modelId="{F7D249E3-383C-4246-BF2C-DF68DD5D00A5}" type="presOf" srcId="{BD29F86C-288A-49CE-AC4D-8FEDAAC49BB7}" destId="{94C5115D-34D4-4075-9489-89F7C8A1177C}" srcOrd="0" destOrd="0" presId="urn:microsoft.com/office/officeart/2005/8/layout/hProcess9"/>
    <dgm:cxn modelId="{17ED0B2D-2476-439F-9611-D73A9AEF6FCE}" type="presParOf" srcId="{183AE76A-6BC4-45B7-A578-67188A29BF57}" destId="{71318EDB-9A13-48FA-847E-0B082D9525FB}" srcOrd="0" destOrd="0" presId="urn:microsoft.com/office/officeart/2005/8/layout/hProcess9"/>
    <dgm:cxn modelId="{F28293BC-023C-41BD-A553-51A53B40ED11}" type="presParOf" srcId="{183AE76A-6BC4-45B7-A578-67188A29BF57}" destId="{A72B1ADC-5B95-4967-9543-128AB0951E9F}" srcOrd="1" destOrd="0" presId="urn:microsoft.com/office/officeart/2005/8/layout/hProcess9"/>
    <dgm:cxn modelId="{0D6C4B51-B71C-44A4-9E0A-1FC24D41274F}" type="presParOf" srcId="{A72B1ADC-5B95-4967-9543-128AB0951E9F}" destId="{BF94D11B-C0FF-469F-B2EB-EC146E163857}" srcOrd="0" destOrd="0" presId="urn:microsoft.com/office/officeart/2005/8/layout/hProcess9"/>
    <dgm:cxn modelId="{4833E953-F793-47A0-9357-395557610F47}" type="presParOf" srcId="{A72B1ADC-5B95-4967-9543-128AB0951E9F}" destId="{B5A486C3-E7FD-4A1E-B2F5-9D5FF3524534}" srcOrd="1" destOrd="0" presId="urn:microsoft.com/office/officeart/2005/8/layout/hProcess9"/>
    <dgm:cxn modelId="{10FF93A0-01D6-44D7-8CE1-B6CC7805E07A}" type="presParOf" srcId="{A72B1ADC-5B95-4967-9543-128AB0951E9F}" destId="{152B8A83-4855-4078-A71A-6B3FF177CBAB}" srcOrd="2" destOrd="0" presId="urn:microsoft.com/office/officeart/2005/8/layout/hProcess9"/>
    <dgm:cxn modelId="{8AEF9DBD-55A0-4619-B03F-7BDF1492943B}" type="presParOf" srcId="{A72B1ADC-5B95-4967-9543-128AB0951E9F}" destId="{5A2AA2F0-6F21-4332-A97D-3B1ACD76EFC9}" srcOrd="3" destOrd="0" presId="urn:microsoft.com/office/officeart/2005/8/layout/hProcess9"/>
    <dgm:cxn modelId="{C4CF3351-B716-40CF-9038-AB9A1396299A}"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dgm:spPr/>
      <dgm:t>
        <a:bodyPr/>
        <a:lstStyle/>
        <a:p>
          <a:r>
            <a:rPr lang="en-GB" b="0" u="none" dirty="0"/>
            <a:t>16 September</a:t>
          </a:r>
          <a:endParaRPr lang="nl-NL" dirty="0"/>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custT="1"/>
      <dgm:spPr/>
      <dgm:t>
        <a:bodyPr/>
        <a:lstStyle/>
        <a:p>
          <a:r>
            <a:rPr lang="nl-NL" sz="2000" b="1" i="1" dirty="0"/>
            <a:t>Slovenia</a:t>
          </a:r>
          <a:endParaRPr lang="nl-NL" sz="14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en-GB" dirty="0"/>
            <a:t>12 November </a:t>
          </a:r>
          <a:endParaRPr lang="nl-NL"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34C9DF3F-A4BD-4A1C-A859-441E3CABC049}" srcId="{A6446DB6-F396-442E-9F0B-B670A3C34412}" destId="{6AA5899C-820D-4C95-AC70-331AEEEE3FA8}" srcOrd="1" destOrd="0" parTransId="{0892763E-CF51-4934-A403-C78906CC4ED5}" sibTransId="{8BA35C8A-29BC-4726-BBA9-7FEB1CD6BCF5}"/>
    <dgm:cxn modelId="{13146C97-1E17-4028-BDF2-36BFD3576331}" type="presOf" srcId="{A6446DB6-F396-442E-9F0B-B670A3C34412}" destId="{183AE76A-6BC4-45B7-A578-67188A29BF57}" srcOrd="0" destOrd="0" presId="urn:microsoft.com/office/officeart/2005/8/layout/hProcess9"/>
    <dgm:cxn modelId="{CD1D3BBA-4A74-45EC-8E15-90134DF71A51}" type="presOf" srcId="{BD29F86C-288A-49CE-AC4D-8FEDAAC49BB7}" destId="{94C5115D-34D4-4075-9489-89F7C8A1177C}"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E5B750C9-FF5E-4971-B792-22AABD3503A2}" type="presOf" srcId="{E249C257-D107-4C18-9DC1-138AC568188B}" destId="{BF94D11B-C0FF-469F-B2EB-EC146E163857}" srcOrd="0" destOrd="0" presId="urn:microsoft.com/office/officeart/2005/8/layout/hProcess9"/>
    <dgm:cxn modelId="{0D75E1CC-2D98-4B12-AAD3-7A7A946AA764}" srcId="{A6446DB6-F396-442E-9F0B-B670A3C34412}" destId="{BD29F86C-288A-49CE-AC4D-8FEDAAC49BB7}" srcOrd="2" destOrd="0" parTransId="{0E2E9DA3-517C-4105-929E-72D783205267}" sibTransId="{15D8988A-E27B-49AA-A7B6-A7136060C481}"/>
    <dgm:cxn modelId="{369919DB-5AC9-461B-A322-123A7A9C0C0A}" type="presOf" srcId="{6AA5899C-820D-4C95-AC70-331AEEEE3FA8}" destId="{152B8A83-4855-4078-A71A-6B3FF177CBAB}" srcOrd="0" destOrd="0" presId="urn:microsoft.com/office/officeart/2005/8/layout/hProcess9"/>
    <dgm:cxn modelId="{D521673F-EBD7-4481-AEC0-5B2511F8EE4B}" type="presParOf" srcId="{183AE76A-6BC4-45B7-A578-67188A29BF57}" destId="{71318EDB-9A13-48FA-847E-0B082D9525FB}" srcOrd="0" destOrd="0" presId="urn:microsoft.com/office/officeart/2005/8/layout/hProcess9"/>
    <dgm:cxn modelId="{DCBCD05A-1CBB-4021-B8FD-079111F1C5A7}" type="presParOf" srcId="{183AE76A-6BC4-45B7-A578-67188A29BF57}" destId="{A72B1ADC-5B95-4967-9543-128AB0951E9F}" srcOrd="1" destOrd="0" presId="urn:microsoft.com/office/officeart/2005/8/layout/hProcess9"/>
    <dgm:cxn modelId="{7DE917CB-7A88-46A0-BC4E-5B6229B275F0}" type="presParOf" srcId="{A72B1ADC-5B95-4967-9543-128AB0951E9F}" destId="{BF94D11B-C0FF-469F-B2EB-EC146E163857}" srcOrd="0" destOrd="0" presId="urn:microsoft.com/office/officeart/2005/8/layout/hProcess9"/>
    <dgm:cxn modelId="{843BF66A-866A-491E-B901-90AB8F8D6074}" type="presParOf" srcId="{A72B1ADC-5B95-4967-9543-128AB0951E9F}" destId="{B5A486C3-E7FD-4A1E-B2F5-9D5FF3524534}" srcOrd="1" destOrd="0" presId="urn:microsoft.com/office/officeart/2005/8/layout/hProcess9"/>
    <dgm:cxn modelId="{68D68DAB-E299-44B1-9DF9-3C7E7F8BA0CB}" type="presParOf" srcId="{A72B1ADC-5B95-4967-9543-128AB0951E9F}" destId="{152B8A83-4855-4078-A71A-6B3FF177CBAB}" srcOrd="2" destOrd="0" presId="urn:microsoft.com/office/officeart/2005/8/layout/hProcess9"/>
    <dgm:cxn modelId="{21F2B5C0-58F6-4245-B206-07D5E9E6994D}" type="presParOf" srcId="{A72B1ADC-5B95-4967-9543-128AB0951E9F}" destId="{5A2AA2F0-6F21-4332-A97D-3B1ACD76EFC9}" srcOrd="3" destOrd="0" presId="urn:microsoft.com/office/officeart/2005/8/layout/hProcess9"/>
    <dgm:cxn modelId="{E519EA38-F989-4A72-AF4C-26B863AEADD1}"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6AA5899C-820D-4C95-AC70-331AEEEE3FA8}">
      <dgm:prSet phldrT="[Tekst]" custT="1"/>
      <dgm:spPr/>
      <dgm:t>
        <a:bodyPr/>
        <a:lstStyle/>
        <a:p>
          <a:r>
            <a:rPr lang="nl-NL" sz="2000" b="1" i="1" dirty="0"/>
            <a:t>Sweden</a:t>
          </a:r>
          <a:endParaRPr lang="nl-NL" sz="25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custT="1"/>
      <dgm:spPr/>
      <dgm:t>
        <a:bodyPr/>
        <a:lstStyle/>
        <a:p>
          <a:r>
            <a:rPr lang="en-GB" sz="1400" dirty="0"/>
            <a:t>25 November </a:t>
          </a:r>
          <a:endParaRPr lang="nl-NL" sz="1400"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4167"/>
      <dgm:spPr/>
    </dgm:pt>
    <dgm:pt modelId="{A72B1ADC-5B95-4967-9543-128AB0951E9F}" type="pres">
      <dgm:prSet presAssocID="{A6446DB6-F396-442E-9F0B-B670A3C34412}" presName="linearProcess" presStyleCnt="0"/>
      <dgm:spPr/>
    </dgm:pt>
    <dgm:pt modelId="{152B8A83-4855-4078-A71A-6B3FF177CBAB}" type="pres">
      <dgm:prSet presAssocID="{6AA5899C-820D-4C95-AC70-331AEEEE3FA8}" presName="textNode" presStyleLbl="node1" presStyleIdx="0" presStyleCnt="2">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1" presStyleCnt="2">
        <dgm:presLayoutVars>
          <dgm:bulletEnabled val="1"/>
        </dgm:presLayoutVars>
      </dgm:prSet>
      <dgm:spPr>
        <a:prstGeom prst="ellipse">
          <a:avLst/>
        </a:prstGeom>
      </dgm:spPr>
    </dgm:pt>
  </dgm:ptLst>
  <dgm:cxnLst>
    <dgm:cxn modelId="{D889D514-FF85-4005-991C-516D40A05202}" type="presOf" srcId="{A6446DB6-F396-442E-9F0B-B670A3C34412}" destId="{183AE76A-6BC4-45B7-A578-67188A29BF57}" srcOrd="0" destOrd="0" presId="urn:microsoft.com/office/officeart/2005/8/layout/hProcess9"/>
    <dgm:cxn modelId="{34C9DF3F-A4BD-4A1C-A859-441E3CABC049}" srcId="{A6446DB6-F396-442E-9F0B-B670A3C34412}" destId="{6AA5899C-820D-4C95-AC70-331AEEEE3FA8}" srcOrd="0" destOrd="0" parTransId="{0892763E-CF51-4934-A403-C78906CC4ED5}" sibTransId="{8BA35C8A-29BC-4726-BBA9-7FEB1CD6BCF5}"/>
    <dgm:cxn modelId="{8F54CE4E-EE2F-4312-A22C-290D557F4783}" type="presOf" srcId="{6AA5899C-820D-4C95-AC70-331AEEEE3FA8}" destId="{152B8A83-4855-4078-A71A-6B3FF177CBAB}" srcOrd="0" destOrd="0" presId="urn:microsoft.com/office/officeart/2005/8/layout/hProcess9"/>
    <dgm:cxn modelId="{D8DCC1B1-5DD9-4CAF-AB2C-6638101B700E}" type="presOf" srcId="{BD29F86C-288A-49CE-AC4D-8FEDAAC49BB7}" destId="{94C5115D-34D4-4075-9489-89F7C8A1177C}" srcOrd="0" destOrd="0" presId="urn:microsoft.com/office/officeart/2005/8/layout/hProcess9"/>
    <dgm:cxn modelId="{0D75E1CC-2D98-4B12-AAD3-7A7A946AA764}" srcId="{A6446DB6-F396-442E-9F0B-B670A3C34412}" destId="{BD29F86C-288A-49CE-AC4D-8FEDAAC49BB7}" srcOrd="1" destOrd="0" parTransId="{0E2E9DA3-517C-4105-929E-72D783205267}" sibTransId="{15D8988A-E27B-49AA-A7B6-A7136060C481}"/>
    <dgm:cxn modelId="{05EAA4DB-D211-4232-AA11-7CE44910BA89}" type="presParOf" srcId="{183AE76A-6BC4-45B7-A578-67188A29BF57}" destId="{71318EDB-9A13-48FA-847E-0B082D9525FB}" srcOrd="0" destOrd="0" presId="urn:microsoft.com/office/officeart/2005/8/layout/hProcess9"/>
    <dgm:cxn modelId="{6E4A98A2-2DE8-40A5-91D7-7118D44E51F1}" type="presParOf" srcId="{183AE76A-6BC4-45B7-A578-67188A29BF57}" destId="{A72B1ADC-5B95-4967-9543-128AB0951E9F}" srcOrd="1" destOrd="0" presId="urn:microsoft.com/office/officeart/2005/8/layout/hProcess9"/>
    <dgm:cxn modelId="{2533911B-74CF-4C28-9877-8E6954515CDF}" type="presParOf" srcId="{A72B1ADC-5B95-4967-9543-128AB0951E9F}" destId="{152B8A83-4855-4078-A71A-6B3FF177CBAB}" srcOrd="0" destOrd="0" presId="urn:microsoft.com/office/officeart/2005/8/layout/hProcess9"/>
    <dgm:cxn modelId="{FAE0D324-D3D6-4548-A8E5-4601B4152506}" type="presParOf" srcId="{A72B1ADC-5B95-4967-9543-128AB0951E9F}" destId="{5A2AA2F0-6F21-4332-A97D-3B1ACD76EFC9}" srcOrd="1" destOrd="0" presId="urn:microsoft.com/office/officeart/2005/8/layout/hProcess9"/>
    <dgm:cxn modelId="{8A9C7DE7-C8B9-426B-8E10-B5E6C8E740E0}" type="presParOf" srcId="{A72B1ADC-5B95-4967-9543-128AB0951E9F}" destId="{94C5115D-34D4-4075-9489-89F7C8A1177C}"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dgm:spPr/>
      <dgm:t>
        <a:bodyPr/>
        <a:lstStyle/>
        <a:p>
          <a:r>
            <a:rPr lang="en-GB" b="0" u="none" dirty="0"/>
            <a:t>16 September</a:t>
          </a:r>
          <a:endParaRPr lang="nl-NL" dirty="0"/>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custT="1"/>
      <dgm:spPr/>
      <dgm:t>
        <a:bodyPr/>
        <a:lstStyle/>
        <a:p>
          <a:r>
            <a:rPr lang="nl-NL" sz="2000" b="1" i="1" dirty="0"/>
            <a:t>Slovenia</a:t>
          </a:r>
          <a:endParaRPr lang="nl-NL" sz="14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en-GB" dirty="0"/>
            <a:t>12 November </a:t>
          </a:r>
          <a:endParaRPr lang="nl-NL" dirty="0"/>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A3829E2B-AAEE-4F3C-B912-250CD5DC9A81}" type="presOf" srcId="{BD29F86C-288A-49CE-AC4D-8FEDAAC49BB7}" destId="{94C5115D-34D4-4075-9489-89F7C8A1177C}" srcOrd="0" destOrd="0" presId="urn:microsoft.com/office/officeart/2005/8/layout/hProcess9"/>
    <dgm:cxn modelId="{34C9DF3F-A4BD-4A1C-A859-441E3CABC049}" srcId="{A6446DB6-F396-442E-9F0B-B670A3C34412}" destId="{6AA5899C-820D-4C95-AC70-331AEEEE3FA8}" srcOrd="1" destOrd="0" parTransId="{0892763E-CF51-4934-A403-C78906CC4ED5}" sibTransId="{8BA35C8A-29BC-4726-BBA9-7FEB1CD6BCF5}"/>
    <dgm:cxn modelId="{708F8F5C-F8DB-4DBB-987A-197E30341ADB}" type="presOf" srcId="{6AA5899C-820D-4C95-AC70-331AEEEE3FA8}" destId="{152B8A83-4855-4078-A71A-6B3FF177CBAB}" srcOrd="0" destOrd="0" presId="urn:microsoft.com/office/officeart/2005/8/layout/hProcess9"/>
    <dgm:cxn modelId="{D7800A98-BD32-4791-965B-C1325F40367B}" type="presOf" srcId="{A6446DB6-F396-442E-9F0B-B670A3C34412}" destId="{183AE76A-6BC4-45B7-A578-67188A29BF57}"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76E52EC5-B3B7-49AB-892B-B20AD018AD42}" type="presOf" srcId="{E249C257-D107-4C18-9DC1-138AC568188B}" destId="{BF94D11B-C0FF-469F-B2EB-EC146E163857}" srcOrd="0" destOrd="0" presId="urn:microsoft.com/office/officeart/2005/8/layout/hProcess9"/>
    <dgm:cxn modelId="{0D75E1CC-2D98-4B12-AAD3-7A7A946AA764}" srcId="{A6446DB6-F396-442E-9F0B-B670A3C34412}" destId="{BD29F86C-288A-49CE-AC4D-8FEDAAC49BB7}" srcOrd="2" destOrd="0" parTransId="{0E2E9DA3-517C-4105-929E-72D783205267}" sibTransId="{15D8988A-E27B-49AA-A7B6-A7136060C481}"/>
    <dgm:cxn modelId="{72FD1148-12FE-409F-9F61-BBC18E35E7A1}" type="presParOf" srcId="{183AE76A-6BC4-45B7-A578-67188A29BF57}" destId="{71318EDB-9A13-48FA-847E-0B082D9525FB}" srcOrd="0" destOrd="0" presId="urn:microsoft.com/office/officeart/2005/8/layout/hProcess9"/>
    <dgm:cxn modelId="{0C65E3FD-3285-4C85-8B68-CFF7494EEF6F}" type="presParOf" srcId="{183AE76A-6BC4-45B7-A578-67188A29BF57}" destId="{A72B1ADC-5B95-4967-9543-128AB0951E9F}" srcOrd="1" destOrd="0" presId="urn:microsoft.com/office/officeart/2005/8/layout/hProcess9"/>
    <dgm:cxn modelId="{45F0BCC2-565E-4A25-A3B6-FD083F88070A}" type="presParOf" srcId="{A72B1ADC-5B95-4967-9543-128AB0951E9F}" destId="{BF94D11B-C0FF-469F-B2EB-EC146E163857}" srcOrd="0" destOrd="0" presId="urn:microsoft.com/office/officeart/2005/8/layout/hProcess9"/>
    <dgm:cxn modelId="{1241B290-DF4D-419C-81AC-ECF82110D742}" type="presParOf" srcId="{A72B1ADC-5B95-4967-9543-128AB0951E9F}" destId="{B5A486C3-E7FD-4A1E-B2F5-9D5FF3524534}" srcOrd="1" destOrd="0" presId="urn:microsoft.com/office/officeart/2005/8/layout/hProcess9"/>
    <dgm:cxn modelId="{46B0720C-8FC7-4035-B410-21ABD62EDABB}" type="presParOf" srcId="{A72B1ADC-5B95-4967-9543-128AB0951E9F}" destId="{152B8A83-4855-4078-A71A-6B3FF177CBAB}" srcOrd="2" destOrd="0" presId="urn:microsoft.com/office/officeart/2005/8/layout/hProcess9"/>
    <dgm:cxn modelId="{CBE2036E-6DDA-492B-A9BF-C555F248A304}" type="presParOf" srcId="{A72B1ADC-5B95-4967-9543-128AB0951E9F}" destId="{5A2AA2F0-6F21-4332-A97D-3B1ACD76EFC9}" srcOrd="3" destOrd="0" presId="urn:microsoft.com/office/officeart/2005/8/layout/hProcess9"/>
    <dgm:cxn modelId="{E9875B0C-9B99-4FFF-91A7-50CC263BEEAB}"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446DB6-F396-442E-9F0B-B670A3C34412}" type="doc">
      <dgm:prSet loTypeId="urn:microsoft.com/office/officeart/2005/8/layout/hProcess9" loCatId="process" qsTypeId="urn:microsoft.com/office/officeart/2005/8/quickstyle/simple1" qsCatId="simple" csTypeId="urn:microsoft.com/office/officeart/2005/8/colors/accent1_2" csCatId="accent1" phldr="1"/>
      <dgm:spPr/>
    </dgm:pt>
    <dgm:pt modelId="{E249C257-D107-4C18-9DC1-138AC568188B}">
      <dgm:prSet phldrT="[Tekst]"/>
      <dgm:spPr/>
      <dgm:t>
        <a:bodyPr/>
        <a:lstStyle/>
        <a:p>
          <a:r>
            <a:rPr lang="nl-NL" dirty="0"/>
            <a:t>25 November</a:t>
          </a:r>
        </a:p>
      </dgm:t>
    </dgm:pt>
    <dgm:pt modelId="{0A9555F6-2C72-4398-9B96-E3BA47B3DFC9}" type="parTrans" cxnId="{7E40D9C4-561E-44FD-863C-02379A3CED0F}">
      <dgm:prSet/>
      <dgm:spPr/>
      <dgm:t>
        <a:bodyPr/>
        <a:lstStyle/>
        <a:p>
          <a:endParaRPr lang="nl-NL"/>
        </a:p>
      </dgm:t>
    </dgm:pt>
    <dgm:pt modelId="{1E29819D-C587-4070-A9C3-7BE660812042}" type="sibTrans" cxnId="{7E40D9C4-561E-44FD-863C-02379A3CED0F}">
      <dgm:prSet/>
      <dgm:spPr/>
      <dgm:t>
        <a:bodyPr/>
        <a:lstStyle/>
        <a:p>
          <a:endParaRPr lang="nl-NL"/>
        </a:p>
      </dgm:t>
    </dgm:pt>
    <dgm:pt modelId="{6AA5899C-820D-4C95-AC70-331AEEEE3FA8}">
      <dgm:prSet phldrT="[Tekst]" custT="1"/>
      <dgm:spPr/>
      <dgm:t>
        <a:bodyPr/>
        <a:lstStyle/>
        <a:p>
          <a:r>
            <a:rPr lang="nl-NL" sz="2000" b="1" i="1" dirty="0"/>
            <a:t>Norway</a:t>
          </a:r>
          <a:endParaRPr lang="nl-NL" sz="1500" b="1" i="1" dirty="0"/>
        </a:p>
      </dgm:t>
    </dgm:pt>
    <dgm:pt modelId="{0892763E-CF51-4934-A403-C78906CC4ED5}" type="parTrans" cxnId="{34C9DF3F-A4BD-4A1C-A859-441E3CABC049}">
      <dgm:prSet/>
      <dgm:spPr/>
      <dgm:t>
        <a:bodyPr/>
        <a:lstStyle/>
        <a:p>
          <a:endParaRPr lang="nl-NL"/>
        </a:p>
      </dgm:t>
    </dgm:pt>
    <dgm:pt modelId="{8BA35C8A-29BC-4726-BBA9-7FEB1CD6BCF5}" type="sibTrans" cxnId="{34C9DF3F-A4BD-4A1C-A859-441E3CABC049}">
      <dgm:prSet/>
      <dgm:spPr/>
      <dgm:t>
        <a:bodyPr/>
        <a:lstStyle/>
        <a:p>
          <a:endParaRPr lang="nl-NL"/>
        </a:p>
      </dgm:t>
    </dgm:pt>
    <dgm:pt modelId="{BD29F86C-288A-49CE-AC4D-8FEDAAC49BB7}">
      <dgm:prSet phldrT="[Tekst]"/>
      <dgm:spPr/>
      <dgm:t>
        <a:bodyPr/>
        <a:lstStyle/>
        <a:p>
          <a:r>
            <a:rPr lang="nl-NL" dirty="0"/>
            <a:t>13 November</a:t>
          </a:r>
        </a:p>
      </dgm:t>
    </dgm:pt>
    <dgm:pt modelId="{0E2E9DA3-517C-4105-929E-72D783205267}" type="parTrans" cxnId="{0D75E1CC-2D98-4B12-AAD3-7A7A946AA764}">
      <dgm:prSet/>
      <dgm:spPr/>
      <dgm:t>
        <a:bodyPr/>
        <a:lstStyle/>
        <a:p>
          <a:endParaRPr lang="nl-NL"/>
        </a:p>
      </dgm:t>
    </dgm:pt>
    <dgm:pt modelId="{15D8988A-E27B-49AA-A7B6-A7136060C481}" type="sibTrans" cxnId="{0D75E1CC-2D98-4B12-AAD3-7A7A946AA764}">
      <dgm:prSet/>
      <dgm:spPr/>
      <dgm:t>
        <a:bodyPr/>
        <a:lstStyle/>
        <a:p>
          <a:endParaRPr lang="nl-NL"/>
        </a:p>
      </dgm:t>
    </dgm:pt>
    <dgm:pt modelId="{183AE76A-6BC4-45B7-A578-67188A29BF57}" type="pres">
      <dgm:prSet presAssocID="{A6446DB6-F396-442E-9F0B-B670A3C34412}" presName="CompostProcess" presStyleCnt="0">
        <dgm:presLayoutVars>
          <dgm:dir/>
          <dgm:resizeHandles val="exact"/>
        </dgm:presLayoutVars>
      </dgm:prSet>
      <dgm:spPr/>
    </dgm:pt>
    <dgm:pt modelId="{71318EDB-9A13-48FA-847E-0B082D9525FB}" type="pres">
      <dgm:prSet presAssocID="{A6446DB6-F396-442E-9F0B-B670A3C34412}" presName="arrow" presStyleLbl="bgShp" presStyleIdx="0" presStyleCnt="1" custLinFactNeighborX="-5258" custLinFactNeighborY="-5882"/>
      <dgm:spPr/>
    </dgm:pt>
    <dgm:pt modelId="{A72B1ADC-5B95-4967-9543-128AB0951E9F}" type="pres">
      <dgm:prSet presAssocID="{A6446DB6-F396-442E-9F0B-B670A3C34412}" presName="linearProcess" presStyleCnt="0"/>
      <dgm:spPr/>
    </dgm:pt>
    <dgm:pt modelId="{BF94D11B-C0FF-469F-B2EB-EC146E163857}" type="pres">
      <dgm:prSet presAssocID="{E249C257-D107-4C18-9DC1-138AC568188B}" presName="textNode" presStyleLbl="node1" presStyleIdx="0" presStyleCnt="3">
        <dgm:presLayoutVars>
          <dgm:bulletEnabled val="1"/>
        </dgm:presLayoutVars>
      </dgm:prSet>
      <dgm:spPr>
        <a:prstGeom prst="ellipse">
          <a:avLst/>
        </a:prstGeom>
      </dgm:spPr>
    </dgm:pt>
    <dgm:pt modelId="{B5A486C3-E7FD-4A1E-B2F5-9D5FF3524534}" type="pres">
      <dgm:prSet presAssocID="{1E29819D-C587-4070-A9C3-7BE660812042}" presName="sibTrans" presStyleCnt="0"/>
      <dgm:spPr/>
    </dgm:pt>
    <dgm:pt modelId="{152B8A83-4855-4078-A71A-6B3FF177CBAB}" type="pres">
      <dgm:prSet presAssocID="{6AA5899C-820D-4C95-AC70-331AEEEE3FA8}" presName="textNode" presStyleLbl="node1" presStyleIdx="1" presStyleCnt="3">
        <dgm:presLayoutVars>
          <dgm:bulletEnabled val="1"/>
        </dgm:presLayoutVars>
      </dgm:prSet>
      <dgm:spPr/>
    </dgm:pt>
    <dgm:pt modelId="{5A2AA2F0-6F21-4332-A97D-3B1ACD76EFC9}" type="pres">
      <dgm:prSet presAssocID="{8BA35C8A-29BC-4726-BBA9-7FEB1CD6BCF5}" presName="sibTrans" presStyleCnt="0"/>
      <dgm:spPr/>
    </dgm:pt>
    <dgm:pt modelId="{94C5115D-34D4-4075-9489-89F7C8A1177C}" type="pres">
      <dgm:prSet presAssocID="{BD29F86C-288A-49CE-AC4D-8FEDAAC49BB7}" presName="textNode" presStyleLbl="node1" presStyleIdx="2" presStyleCnt="3">
        <dgm:presLayoutVars>
          <dgm:bulletEnabled val="1"/>
        </dgm:presLayoutVars>
      </dgm:prSet>
      <dgm:spPr>
        <a:prstGeom prst="ellipse">
          <a:avLst/>
        </a:prstGeom>
      </dgm:spPr>
    </dgm:pt>
  </dgm:ptLst>
  <dgm:cxnLst>
    <dgm:cxn modelId="{685AA108-A933-44C1-AB9A-6735794A9957}" type="presOf" srcId="{6AA5899C-820D-4C95-AC70-331AEEEE3FA8}" destId="{152B8A83-4855-4078-A71A-6B3FF177CBAB}" srcOrd="0" destOrd="0" presId="urn:microsoft.com/office/officeart/2005/8/layout/hProcess9"/>
    <dgm:cxn modelId="{34C9DF3F-A4BD-4A1C-A859-441E3CABC049}" srcId="{A6446DB6-F396-442E-9F0B-B670A3C34412}" destId="{6AA5899C-820D-4C95-AC70-331AEEEE3FA8}" srcOrd="1" destOrd="0" parTransId="{0892763E-CF51-4934-A403-C78906CC4ED5}" sibTransId="{8BA35C8A-29BC-4726-BBA9-7FEB1CD6BCF5}"/>
    <dgm:cxn modelId="{60634153-AC47-4B03-B3EB-1796CE890FEE}" type="presOf" srcId="{E249C257-D107-4C18-9DC1-138AC568188B}" destId="{BF94D11B-C0FF-469F-B2EB-EC146E163857}" srcOrd="0" destOrd="0" presId="urn:microsoft.com/office/officeart/2005/8/layout/hProcess9"/>
    <dgm:cxn modelId="{BB7E3A9E-341F-4081-9D9A-C6982B44F6B4}" type="presOf" srcId="{BD29F86C-288A-49CE-AC4D-8FEDAAC49BB7}" destId="{94C5115D-34D4-4075-9489-89F7C8A1177C}" srcOrd="0" destOrd="0" presId="urn:microsoft.com/office/officeart/2005/8/layout/hProcess9"/>
    <dgm:cxn modelId="{3AD622A4-E564-4EFC-B062-5424AEE9FB48}" type="presOf" srcId="{A6446DB6-F396-442E-9F0B-B670A3C34412}" destId="{183AE76A-6BC4-45B7-A578-67188A29BF57}" srcOrd="0" destOrd="0" presId="urn:microsoft.com/office/officeart/2005/8/layout/hProcess9"/>
    <dgm:cxn modelId="{7E40D9C4-561E-44FD-863C-02379A3CED0F}" srcId="{A6446DB6-F396-442E-9F0B-B670A3C34412}" destId="{E249C257-D107-4C18-9DC1-138AC568188B}" srcOrd="0" destOrd="0" parTransId="{0A9555F6-2C72-4398-9B96-E3BA47B3DFC9}" sibTransId="{1E29819D-C587-4070-A9C3-7BE660812042}"/>
    <dgm:cxn modelId="{0D75E1CC-2D98-4B12-AAD3-7A7A946AA764}" srcId="{A6446DB6-F396-442E-9F0B-B670A3C34412}" destId="{BD29F86C-288A-49CE-AC4D-8FEDAAC49BB7}" srcOrd="2" destOrd="0" parTransId="{0E2E9DA3-517C-4105-929E-72D783205267}" sibTransId="{15D8988A-E27B-49AA-A7B6-A7136060C481}"/>
    <dgm:cxn modelId="{02A52FBF-C4BB-4D7A-8DBB-2FA999936A36}" type="presParOf" srcId="{183AE76A-6BC4-45B7-A578-67188A29BF57}" destId="{71318EDB-9A13-48FA-847E-0B082D9525FB}" srcOrd="0" destOrd="0" presId="urn:microsoft.com/office/officeart/2005/8/layout/hProcess9"/>
    <dgm:cxn modelId="{0CA0F42B-FD35-495A-BDA3-F1D0A5131975}" type="presParOf" srcId="{183AE76A-6BC4-45B7-A578-67188A29BF57}" destId="{A72B1ADC-5B95-4967-9543-128AB0951E9F}" srcOrd="1" destOrd="0" presId="urn:microsoft.com/office/officeart/2005/8/layout/hProcess9"/>
    <dgm:cxn modelId="{DCE9CDE3-0747-47B8-9CAD-669C4A984435}" type="presParOf" srcId="{A72B1ADC-5B95-4967-9543-128AB0951E9F}" destId="{BF94D11B-C0FF-469F-B2EB-EC146E163857}" srcOrd="0" destOrd="0" presId="urn:microsoft.com/office/officeart/2005/8/layout/hProcess9"/>
    <dgm:cxn modelId="{F269868B-D06A-4682-AF7E-10D769E32ECE}" type="presParOf" srcId="{A72B1ADC-5B95-4967-9543-128AB0951E9F}" destId="{B5A486C3-E7FD-4A1E-B2F5-9D5FF3524534}" srcOrd="1" destOrd="0" presId="urn:microsoft.com/office/officeart/2005/8/layout/hProcess9"/>
    <dgm:cxn modelId="{27C4306B-5397-4CEF-ADF2-836A0461ABFA}" type="presParOf" srcId="{A72B1ADC-5B95-4967-9543-128AB0951E9F}" destId="{152B8A83-4855-4078-A71A-6B3FF177CBAB}" srcOrd="2" destOrd="0" presId="urn:microsoft.com/office/officeart/2005/8/layout/hProcess9"/>
    <dgm:cxn modelId="{7A61D20F-0E78-4DBD-BA36-6F4D13A2544D}" type="presParOf" srcId="{A72B1ADC-5B95-4967-9543-128AB0951E9F}" destId="{5A2AA2F0-6F21-4332-A97D-3B1ACD76EFC9}" srcOrd="3" destOrd="0" presId="urn:microsoft.com/office/officeart/2005/8/layout/hProcess9"/>
    <dgm:cxn modelId="{669D6E93-5384-4BD1-87F6-8FD30CD8657E}" type="presParOf" srcId="{A72B1ADC-5B95-4967-9543-128AB0951E9F}" destId="{94C5115D-34D4-4075-9489-89F7C8A1177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8204" y="0"/>
          <a:ext cx="4437061" cy="17281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176891"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2011</a:t>
          </a:r>
          <a:endParaRPr lang="nl-NL" sz="1500" kern="1200" dirty="0"/>
        </a:p>
      </dsp:txBody>
      <dsp:txXfrm>
        <a:off x="406229" y="619692"/>
        <a:ext cx="1107345" cy="488806"/>
      </dsp:txXfrm>
    </dsp:sp>
    <dsp:sp modelId="{152B8A83-4855-4078-A71A-6B3FF177CBAB}">
      <dsp:nvSpPr>
        <dsp:cNvPr id="0" name=""/>
        <dsp:cNvSpPr/>
      </dsp:nvSpPr>
      <dsp:spPr>
        <a:xfrm>
          <a:off x="1827025" y="518457"/>
          <a:ext cx="1566021"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‘Franco-Italian affair’ </a:t>
          </a:r>
          <a:endParaRPr lang="nl-NL" sz="1700" kern="1200" dirty="0"/>
        </a:p>
      </dsp:txBody>
      <dsp:txXfrm>
        <a:off x="1860770" y="552202"/>
        <a:ext cx="1498531" cy="623786"/>
      </dsp:txXfrm>
    </dsp:sp>
    <dsp:sp modelId="{94C5115D-34D4-4075-9489-89F7C8A1177C}">
      <dsp:nvSpPr>
        <dsp:cNvPr id="0" name=""/>
        <dsp:cNvSpPr/>
      </dsp:nvSpPr>
      <dsp:spPr>
        <a:xfrm>
          <a:off x="3477159"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2015</a:t>
          </a:r>
          <a:endParaRPr lang="nl-NL" sz="1500" kern="1200" dirty="0"/>
        </a:p>
      </dsp:txBody>
      <dsp:txXfrm>
        <a:off x="3706497" y="619692"/>
        <a:ext cx="1107345" cy="4888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3840" y="0"/>
          <a:ext cx="4314647" cy="191683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2B8A83-4855-4078-A71A-6B3FF177CBAB}">
      <dsp:nvSpPr>
        <dsp:cNvPr id="0" name=""/>
        <dsp:cNvSpPr/>
      </dsp:nvSpPr>
      <dsp:spPr>
        <a:xfrm>
          <a:off x="914706" y="575049"/>
          <a:ext cx="1522816" cy="766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France</a:t>
          </a:r>
          <a:endParaRPr lang="nl-NL" sz="2500" b="1" i="1" kern="1200" dirty="0"/>
        </a:p>
      </dsp:txBody>
      <dsp:txXfrm>
        <a:off x="952135" y="612478"/>
        <a:ext cx="1447958" cy="691874"/>
      </dsp:txXfrm>
    </dsp:sp>
    <dsp:sp modelId="{94C5115D-34D4-4075-9489-89F7C8A1177C}">
      <dsp:nvSpPr>
        <dsp:cNvPr id="0" name=""/>
        <dsp:cNvSpPr/>
      </dsp:nvSpPr>
      <dsp:spPr>
        <a:xfrm>
          <a:off x="2638532" y="575049"/>
          <a:ext cx="1522816" cy="7667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2010</a:t>
          </a:r>
        </a:p>
      </dsp:txBody>
      <dsp:txXfrm>
        <a:off x="2861543" y="687334"/>
        <a:ext cx="1076794" cy="5421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6022" y="0"/>
          <a:ext cx="4375854" cy="1844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5530" y="553447"/>
          <a:ext cx="1657033"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25 November</a:t>
          </a:r>
        </a:p>
      </dsp:txBody>
      <dsp:txXfrm>
        <a:off x="248197" y="661514"/>
        <a:ext cx="1171699" cy="521795"/>
      </dsp:txXfrm>
    </dsp:sp>
    <dsp:sp modelId="{152B8A83-4855-4078-A71A-6B3FF177CBAB}">
      <dsp:nvSpPr>
        <dsp:cNvPr id="0" name=""/>
        <dsp:cNvSpPr/>
      </dsp:nvSpPr>
      <dsp:spPr>
        <a:xfrm>
          <a:off x="1745515" y="553447"/>
          <a:ext cx="1657033" cy="73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Norway</a:t>
          </a:r>
          <a:endParaRPr lang="nl-NL" sz="1500" b="1" i="1" kern="1200" dirty="0"/>
        </a:p>
      </dsp:txBody>
      <dsp:txXfrm>
        <a:off x="1781538" y="589470"/>
        <a:ext cx="1584987" cy="665883"/>
      </dsp:txXfrm>
    </dsp:sp>
    <dsp:sp modelId="{94C5115D-34D4-4075-9489-89F7C8A1177C}">
      <dsp:nvSpPr>
        <dsp:cNvPr id="0" name=""/>
        <dsp:cNvSpPr/>
      </dsp:nvSpPr>
      <dsp:spPr>
        <a:xfrm>
          <a:off x="3485500" y="553447"/>
          <a:ext cx="1657033"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13 November</a:t>
          </a:r>
        </a:p>
      </dsp:txBody>
      <dsp:txXfrm>
        <a:off x="3728167" y="661514"/>
        <a:ext cx="1171699" cy="5217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8204" y="0"/>
          <a:ext cx="4437061" cy="17281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176891"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2011</a:t>
          </a:r>
          <a:endParaRPr lang="nl-NL" sz="1500" kern="1200" dirty="0"/>
        </a:p>
      </dsp:txBody>
      <dsp:txXfrm>
        <a:off x="406229" y="619692"/>
        <a:ext cx="1107345" cy="488806"/>
      </dsp:txXfrm>
    </dsp:sp>
    <dsp:sp modelId="{152B8A83-4855-4078-A71A-6B3FF177CBAB}">
      <dsp:nvSpPr>
        <dsp:cNvPr id="0" name=""/>
        <dsp:cNvSpPr/>
      </dsp:nvSpPr>
      <dsp:spPr>
        <a:xfrm>
          <a:off x="1827025" y="518457"/>
          <a:ext cx="1566021"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‘Franco-Italian affair’ </a:t>
          </a:r>
          <a:endParaRPr lang="nl-NL" sz="1700" kern="1200" dirty="0"/>
        </a:p>
      </dsp:txBody>
      <dsp:txXfrm>
        <a:off x="1860770" y="552202"/>
        <a:ext cx="1498531" cy="623786"/>
      </dsp:txXfrm>
    </dsp:sp>
    <dsp:sp modelId="{94C5115D-34D4-4075-9489-89F7C8A1177C}">
      <dsp:nvSpPr>
        <dsp:cNvPr id="0" name=""/>
        <dsp:cNvSpPr/>
      </dsp:nvSpPr>
      <dsp:spPr>
        <a:xfrm>
          <a:off x="3477159"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2015</a:t>
          </a:r>
          <a:endParaRPr lang="nl-NL" sz="1500" kern="1200" dirty="0"/>
        </a:p>
      </dsp:txBody>
      <dsp:txXfrm>
        <a:off x="3706497" y="619692"/>
        <a:ext cx="1107345" cy="488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8204" y="0"/>
          <a:ext cx="4437061" cy="17281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176891"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13 September 2015</a:t>
          </a:r>
          <a:endParaRPr lang="nl-NL" sz="1300" kern="1200" dirty="0"/>
        </a:p>
      </dsp:txBody>
      <dsp:txXfrm>
        <a:off x="406229" y="619692"/>
        <a:ext cx="1107345" cy="488806"/>
      </dsp:txXfrm>
    </dsp:sp>
    <dsp:sp modelId="{152B8A83-4855-4078-A71A-6B3FF177CBAB}">
      <dsp:nvSpPr>
        <dsp:cNvPr id="0" name=""/>
        <dsp:cNvSpPr/>
      </dsp:nvSpPr>
      <dsp:spPr>
        <a:xfrm>
          <a:off x="1827025" y="518457"/>
          <a:ext cx="1566021"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1" kern="1200" dirty="0"/>
            <a:t>Germany</a:t>
          </a:r>
          <a:endParaRPr lang="nl-NL" sz="2000" b="1" i="1" kern="1200" dirty="0"/>
        </a:p>
      </dsp:txBody>
      <dsp:txXfrm>
        <a:off x="1860770" y="552202"/>
        <a:ext cx="1498531" cy="623786"/>
      </dsp:txXfrm>
    </dsp:sp>
    <dsp:sp modelId="{94C5115D-34D4-4075-9489-89F7C8A1177C}">
      <dsp:nvSpPr>
        <dsp:cNvPr id="0" name=""/>
        <dsp:cNvSpPr/>
      </dsp:nvSpPr>
      <dsp:spPr>
        <a:xfrm>
          <a:off x="3477159" y="518457"/>
          <a:ext cx="1566021"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dirty="0"/>
            <a:t>1997</a:t>
          </a:r>
        </a:p>
      </dsp:txBody>
      <dsp:txXfrm>
        <a:off x="3706497" y="619692"/>
        <a:ext cx="1107345" cy="488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0" y="0"/>
          <a:ext cx="4776470" cy="1844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2B8A83-4855-4078-A71A-6B3FF177CBAB}">
      <dsp:nvSpPr>
        <dsp:cNvPr id="0" name=""/>
        <dsp:cNvSpPr/>
      </dsp:nvSpPr>
      <dsp:spPr>
        <a:xfrm>
          <a:off x="914502" y="553447"/>
          <a:ext cx="1533770" cy="73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Austria</a:t>
          </a:r>
          <a:endParaRPr lang="nl-NL" sz="2400" b="1" i="1" kern="1200" dirty="0"/>
        </a:p>
      </dsp:txBody>
      <dsp:txXfrm>
        <a:off x="950525" y="589470"/>
        <a:ext cx="1461724" cy="665883"/>
      </dsp:txXfrm>
    </dsp:sp>
    <dsp:sp modelId="{94C5115D-34D4-4075-9489-89F7C8A1177C}">
      <dsp:nvSpPr>
        <dsp:cNvPr id="0" name=""/>
        <dsp:cNvSpPr/>
      </dsp:nvSpPr>
      <dsp:spPr>
        <a:xfrm>
          <a:off x="2581488" y="553447"/>
          <a:ext cx="1738988"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u="none" kern="1200" dirty="0"/>
            <a:t>16 September</a:t>
          </a:r>
          <a:endParaRPr lang="nl-NL" sz="1400" b="0" u="none" kern="1200" dirty="0"/>
        </a:p>
      </dsp:txBody>
      <dsp:txXfrm>
        <a:off x="2836157" y="661514"/>
        <a:ext cx="1229650" cy="5217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8204" y="0"/>
          <a:ext cx="4437061" cy="17281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5607" y="518457"/>
          <a:ext cx="1680210"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13 September</a:t>
          </a:r>
          <a:endParaRPr lang="nl-NL" sz="1400" kern="1200" dirty="0"/>
        </a:p>
      </dsp:txBody>
      <dsp:txXfrm>
        <a:off x="251668" y="619692"/>
        <a:ext cx="1188088" cy="488806"/>
      </dsp:txXfrm>
    </dsp:sp>
    <dsp:sp modelId="{152B8A83-4855-4078-A71A-6B3FF177CBAB}">
      <dsp:nvSpPr>
        <dsp:cNvPr id="0" name=""/>
        <dsp:cNvSpPr/>
      </dsp:nvSpPr>
      <dsp:spPr>
        <a:xfrm>
          <a:off x="1769930" y="518457"/>
          <a:ext cx="1680210"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1" kern="1200" dirty="0"/>
            <a:t>Germany</a:t>
          </a:r>
          <a:endParaRPr lang="nl-NL" sz="2000" b="1" i="1" kern="1200" dirty="0"/>
        </a:p>
      </dsp:txBody>
      <dsp:txXfrm>
        <a:off x="1803675" y="552202"/>
        <a:ext cx="1612720" cy="623786"/>
      </dsp:txXfrm>
    </dsp:sp>
    <dsp:sp modelId="{94C5115D-34D4-4075-9489-89F7C8A1177C}">
      <dsp:nvSpPr>
        <dsp:cNvPr id="0" name=""/>
        <dsp:cNvSpPr/>
      </dsp:nvSpPr>
      <dsp:spPr>
        <a:xfrm>
          <a:off x="3534253" y="518457"/>
          <a:ext cx="1680210" cy="6912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15 September</a:t>
          </a:r>
          <a:endParaRPr lang="nl-NL" sz="1400" kern="1200" dirty="0"/>
        </a:p>
      </dsp:txBody>
      <dsp:txXfrm>
        <a:off x="3780314" y="619692"/>
        <a:ext cx="1188088" cy="4888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3840" y="0"/>
          <a:ext cx="4314647" cy="1844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172010" y="553447"/>
          <a:ext cx="1522816"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u="none" kern="1200" dirty="0"/>
            <a:t>16 September</a:t>
          </a:r>
          <a:endParaRPr lang="nl-NL" sz="1400" kern="1200" dirty="0"/>
        </a:p>
      </dsp:txBody>
      <dsp:txXfrm>
        <a:off x="395021" y="661514"/>
        <a:ext cx="1076794" cy="521795"/>
      </dsp:txXfrm>
    </dsp:sp>
    <dsp:sp modelId="{152B8A83-4855-4078-A71A-6B3FF177CBAB}">
      <dsp:nvSpPr>
        <dsp:cNvPr id="0" name=""/>
        <dsp:cNvSpPr/>
      </dsp:nvSpPr>
      <dsp:spPr>
        <a:xfrm>
          <a:off x="1776619" y="553447"/>
          <a:ext cx="1522816" cy="73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Slovenia</a:t>
          </a:r>
          <a:endParaRPr lang="nl-NL" sz="1400" b="1" i="1" kern="1200" dirty="0"/>
        </a:p>
      </dsp:txBody>
      <dsp:txXfrm>
        <a:off x="1812642" y="589470"/>
        <a:ext cx="1450770" cy="665883"/>
      </dsp:txXfrm>
    </dsp:sp>
    <dsp:sp modelId="{94C5115D-34D4-4075-9489-89F7C8A1177C}">
      <dsp:nvSpPr>
        <dsp:cNvPr id="0" name=""/>
        <dsp:cNvSpPr/>
      </dsp:nvSpPr>
      <dsp:spPr>
        <a:xfrm>
          <a:off x="3381228" y="553447"/>
          <a:ext cx="1522816"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12 November </a:t>
          </a:r>
          <a:endParaRPr lang="nl-NL" sz="1400" kern="1200" dirty="0"/>
        </a:p>
      </dsp:txBody>
      <dsp:txXfrm>
        <a:off x="3604239" y="661514"/>
        <a:ext cx="1076794" cy="5217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6022" y="0"/>
          <a:ext cx="4375854" cy="191683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2B8A83-4855-4078-A71A-6B3FF177CBAB}">
      <dsp:nvSpPr>
        <dsp:cNvPr id="0" name=""/>
        <dsp:cNvSpPr/>
      </dsp:nvSpPr>
      <dsp:spPr>
        <a:xfrm>
          <a:off x="900911" y="575049"/>
          <a:ext cx="1544419" cy="766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Sweden</a:t>
          </a:r>
          <a:endParaRPr lang="nl-NL" sz="2500" b="1" i="1" kern="1200" dirty="0"/>
        </a:p>
      </dsp:txBody>
      <dsp:txXfrm>
        <a:off x="938340" y="612478"/>
        <a:ext cx="1469561" cy="691874"/>
      </dsp:txXfrm>
    </dsp:sp>
    <dsp:sp modelId="{94C5115D-34D4-4075-9489-89F7C8A1177C}">
      <dsp:nvSpPr>
        <dsp:cNvPr id="0" name=""/>
        <dsp:cNvSpPr/>
      </dsp:nvSpPr>
      <dsp:spPr>
        <a:xfrm>
          <a:off x="2702733" y="575049"/>
          <a:ext cx="1544419" cy="7667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25 November </a:t>
          </a:r>
          <a:endParaRPr lang="nl-NL" sz="1400" kern="1200" dirty="0"/>
        </a:p>
      </dsp:txBody>
      <dsp:txXfrm>
        <a:off x="2928908" y="687334"/>
        <a:ext cx="1092069" cy="5421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3840" y="0"/>
          <a:ext cx="4314647" cy="1844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172010" y="553447"/>
          <a:ext cx="1522816"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u="none" kern="1200" dirty="0"/>
            <a:t>16 September</a:t>
          </a:r>
          <a:endParaRPr lang="nl-NL" sz="1400" kern="1200" dirty="0"/>
        </a:p>
      </dsp:txBody>
      <dsp:txXfrm>
        <a:off x="395021" y="661514"/>
        <a:ext cx="1076794" cy="521795"/>
      </dsp:txXfrm>
    </dsp:sp>
    <dsp:sp modelId="{152B8A83-4855-4078-A71A-6B3FF177CBAB}">
      <dsp:nvSpPr>
        <dsp:cNvPr id="0" name=""/>
        <dsp:cNvSpPr/>
      </dsp:nvSpPr>
      <dsp:spPr>
        <a:xfrm>
          <a:off x="1776619" y="553447"/>
          <a:ext cx="1522816" cy="73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Slovenia</a:t>
          </a:r>
          <a:endParaRPr lang="nl-NL" sz="1400" b="1" i="1" kern="1200" dirty="0"/>
        </a:p>
      </dsp:txBody>
      <dsp:txXfrm>
        <a:off x="1812642" y="589470"/>
        <a:ext cx="1450770" cy="665883"/>
      </dsp:txXfrm>
    </dsp:sp>
    <dsp:sp modelId="{94C5115D-34D4-4075-9489-89F7C8A1177C}">
      <dsp:nvSpPr>
        <dsp:cNvPr id="0" name=""/>
        <dsp:cNvSpPr/>
      </dsp:nvSpPr>
      <dsp:spPr>
        <a:xfrm>
          <a:off x="3381228" y="553447"/>
          <a:ext cx="1522816"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12 November </a:t>
          </a:r>
          <a:endParaRPr lang="nl-NL" sz="1400" kern="1200" dirty="0"/>
        </a:p>
      </dsp:txBody>
      <dsp:txXfrm>
        <a:off x="3604239" y="661514"/>
        <a:ext cx="1076794" cy="52179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18EDB-9A13-48FA-847E-0B082D9525FB}">
      <dsp:nvSpPr>
        <dsp:cNvPr id="0" name=""/>
        <dsp:cNvSpPr/>
      </dsp:nvSpPr>
      <dsp:spPr>
        <a:xfrm>
          <a:off x="156022" y="0"/>
          <a:ext cx="4375854" cy="1844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4D11B-C0FF-469F-B2EB-EC146E163857}">
      <dsp:nvSpPr>
        <dsp:cNvPr id="0" name=""/>
        <dsp:cNvSpPr/>
      </dsp:nvSpPr>
      <dsp:spPr>
        <a:xfrm>
          <a:off x="5530" y="553447"/>
          <a:ext cx="1657033"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25 November</a:t>
          </a:r>
        </a:p>
      </dsp:txBody>
      <dsp:txXfrm>
        <a:off x="248197" y="661514"/>
        <a:ext cx="1171699" cy="521795"/>
      </dsp:txXfrm>
    </dsp:sp>
    <dsp:sp modelId="{152B8A83-4855-4078-A71A-6B3FF177CBAB}">
      <dsp:nvSpPr>
        <dsp:cNvPr id="0" name=""/>
        <dsp:cNvSpPr/>
      </dsp:nvSpPr>
      <dsp:spPr>
        <a:xfrm>
          <a:off x="1745515" y="553447"/>
          <a:ext cx="1657033" cy="73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1" i="1" kern="1200" dirty="0"/>
            <a:t>Norway</a:t>
          </a:r>
          <a:endParaRPr lang="nl-NL" sz="1500" b="1" i="1" kern="1200" dirty="0"/>
        </a:p>
      </dsp:txBody>
      <dsp:txXfrm>
        <a:off x="1781538" y="589470"/>
        <a:ext cx="1584987" cy="665883"/>
      </dsp:txXfrm>
    </dsp:sp>
    <dsp:sp modelId="{94C5115D-34D4-4075-9489-89F7C8A1177C}">
      <dsp:nvSpPr>
        <dsp:cNvPr id="0" name=""/>
        <dsp:cNvSpPr/>
      </dsp:nvSpPr>
      <dsp:spPr>
        <a:xfrm>
          <a:off x="3485500" y="553447"/>
          <a:ext cx="1657033" cy="737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l-NL" sz="1500" kern="1200" dirty="0"/>
            <a:t>13 November</a:t>
          </a:r>
        </a:p>
      </dsp:txBody>
      <dsp:txXfrm>
        <a:off x="3728167" y="661514"/>
        <a:ext cx="1171699" cy="52179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3DBDB-D3E4-4323-A103-6B67CAE0481B}" type="datetimeFigureOut">
              <a:rPr lang="nl-NL" smtClean="0"/>
              <a:t>4-5-2023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7B7D21-610E-4D4E-909B-99C3642C4B73}" type="slidenum">
              <a:rPr lang="nl-NL" smtClean="0"/>
              <a:t>‹#›</a:t>
            </a:fld>
            <a:endParaRPr lang="nl-NL"/>
          </a:p>
        </p:txBody>
      </p:sp>
    </p:spTree>
    <p:extLst>
      <p:ext uri="{BB962C8B-B14F-4D97-AF65-F5344CB8AC3E}">
        <p14:creationId xmlns:p14="http://schemas.microsoft.com/office/powerpoint/2010/main" val="3857805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5" name="Slide Image Placeholder 4"/>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5" name="Slide Image Placeholder 4"/>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10"/>
          </p:nvPr>
        </p:nvSpPr>
        <p:spPr/>
        <p:txBody>
          <a:bodyPr/>
          <a:lstStyle/>
          <a:p>
            <a:fld id="{74D64B13-F637-48F7-A6A9-3E448B13556F}" type="slidenum">
              <a:rPr lang="en-US" smtClean="0"/>
              <a:t>18</a:t>
            </a:fld>
            <a:endParaRPr lang="en-US"/>
          </a:p>
        </p:txBody>
      </p:sp>
    </p:spTree>
    <p:extLst>
      <p:ext uri="{BB962C8B-B14F-4D97-AF65-F5344CB8AC3E}">
        <p14:creationId xmlns:p14="http://schemas.microsoft.com/office/powerpoint/2010/main" val="1903729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180506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1071063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3013961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a:t>Klik om de stijl te bewerken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37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1828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9949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6111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89037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7780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491134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240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3957564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6886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06597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27554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a:t>Klik om de stijl te bewerken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273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49761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28B2560-9FE6-4C11-A38F-3EEA13F99618}" type="datetimeFigureOut">
              <a:rPr lang="nl-NL" smtClean="0"/>
              <a:t>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4030417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28B2560-9FE6-4C11-A38F-3EEA13F99618}" type="datetimeFigureOut">
              <a:rPr lang="nl-NL" smtClean="0"/>
              <a:t>4-5-2023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429340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28B2560-9FE6-4C11-A38F-3EEA13F99618}" type="datetimeFigureOut">
              <a:rPr lang="nl-NL" smtClean="0"/>
              <a:t>4-5-2023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1982776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28B2560-9FE6-4C11-A38F-3EEA13F99618}" type="datetimeFigureOut">
              <a:rPr lang="nl-NL" smtClean="0"/>
              <a:t>4-5-2023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111198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28B2560-9FE6-4C11-A38F-3EEA13F99618}" type="datetimeFigureOut">
              <a:rPr lang="nl-NL" smtClean="0"/>
              <a:t>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213617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28B2560-9FE6-4C11-A38F-3EEA13F99618}" type="datetimeFigureOut">
              <a:rPr lang="nl-NL" smtClean="0"/>
              <a:t>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1B6131-E64D-4105-9331-4816AEAF8BD3}" type="slidenum">
              <a:rPr lang="nl-NL" smtClean="0"/>
              <a:t>‹#›</a:t>
            </a:fld>
            <a:endParaRPr lang="nl-NL"/>
          </a:p>
        </p:txBody>
      </p:sp>
    </p:spTree>
    <p:extLst>
      <p:ext uri="{BB962C8B-B14F-4D97-AF65-F5344CB8AC3E}">
        <p14:creationId xmlns:p14="http://schemas.microsoft.com/office/powerpoint/2010/main" val="2947260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l="-11000" r="-11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8B2560-9FE6-4C11-A38F-3EEA13F99618}" type="datetimeFigureOut">
              <a:rPr lang="nl-NL" smtClean="0"/>
              <a:t>4-5-2023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B6131-E64D-4105-9331-4816AEAF8BD3}" type="slidenum">
              <a:rPr lang="nl-NL" smtClean="0"/>
              <a:t>‹#›</a:t>
            </a:fld>
            <a:endParaRPr lang="nl-NL"/>
          </a:p>
        </p:txBody>
      </p:sp>
    </p:spTree>
    <p:extLst>
      <p:ext uri="{BB962C8B-B14F-4D97-AF65-F5344CB8AC3E}">
        <p14:creationId xmlns:p14="http://schemas.microsoft.com/office/powerpoint/2010/main" val="335383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C7614-15A9-43A8-9E98-106A33ED6C41}"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D3CB9-049B-4F4F-82D1-8A95299C975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7365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5/4/2023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691894"/>
      </p:ext>
    </p:extLst>
  </p:cSld>
  <p:clrMap bg1="lt1" tx1="dk1" bg2="lt2" tx2="dk2" accent1="accent1" accent2="accent2" accent3="accent3" accent4="accent4" accent5="accent5" accent6="accent6" hlink="hlink" folHlink="folHlink"/>
  <p:sldLayoutIdLst>
    <p:sldLayoutId id="214748367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40000"/>
                <a:satMod val="350000"/>
              </a:schemeClr>
            </a:gs>
            <a:gs pos="40000">
              <a:schemeClr val="bg1">
                <a:tint val="45000"/>
                <a:shade val="99000"/>
                <a:satMod val="350000"/>
              </a:schemeClr>
            </a:gs>
            <a:gs pos="100000">
              <a:srgbClr val="E8E3D8"/>
            </a:gs>
          </a:gsLst>
          <a:path path="circle">
            <a:fillToRect l="50000" t="-80000" r="50000" b="180000"/>
          </a:path>
        </a:gradFill>
        <a:effectLst/>
      </p:bgPr>
    </p:bg>
    <p:spTree>
      <p:nvGrpSpPr>
        <p:cNvPr id="1" name=""/>
        <p:cNvGrpSpPr/>
        <p:nvPr/>
      </p:nvGrpSpPr>
      <p:grpSpPr>
        <a:xfrm>
          <a:off x="0" y="0"/>
          <a:ext cx="0" cy="0"/>
          <a:chOff x="0" y="0"/>
          <a:chExt cx="0" cy="0"/>
        </a:xfrm>
      </p:grpSpPr>
      <p:pic>
        <p:nvPicPr>
          <p:cNvPr id="28" name="Picture 27" descr="2691115301_f3b8699d5a_b.jpg"/>
          <p:cNvPicPr>
            <a:picLocks noChangeAspect="1"/>
          </p:cNvPicPr>
          <p:nvPr/>
        </p:nvPicPr>
        <p:blipFill>
          <a:blip r:embed="rId3" cstate="print">
            <a:lum bright="70000" contrast="-70000"/>
          </a:blip>
          <a:srcRect b="-1457"/>
          <a:stretch>
            <a:fillRect/>
          </a:stretch>
        </p:blipFill>
        <p:spPr>
          <a:xfrm>
            <a:off x="914400" y="4645742"/>
            <a:ext cx="2386584" cy="2235094"/>
          </a:xfrm>
          <a:prstGeom prst="rect">
            <a:avLst/>
          </a:prstGeom>
          <a:ln>
            <a:noFill/>
          </a:ln>
          <a:effectLst/>
        </p:spPr>
      </p:pic>
      <p:sp>
        <p:nvSpPr>
          <p:cNvPr id="24" name="TextBox 23"/>
          <p:cNvSpPr txBox="1"/>
          <p:nvPr/>
        </p:nvSpPr>
        <p:spPr>
          <a:xfrm>
            <a:off x="4107394" y="1066799"/>
            <a:ext cx="4876800" cy="584775"/>
          </a:xfrm>
          <a:prstGeom prst="rect">
            <a:avLst/>
          </a:prstGeom>
          <a:noFill/>
        </p:spPr>
        <p:txBody>
          <a:bodyPr wrap="square" lIns="0" tIns="0" rIns="0" bIns="0" rtlCol="0">
            <a:spAutoFit/>
          </a:bodyPr>
          <a:lstStyle/>
          <a:p>
            <a:r>
              <a:rPr lang="nl-NL" sz="3800" b="1" dirty="0" err="1">
                <a:solidFill>
                  <a:srgbClr val="F79646">
                    <a:lumMod val="75000"/>
                  </a:srgbClr>
                </a:solidFill>
                <a:cs typeface="Arial" pitchFamily="34" charset="0"/>
              </a:rPr>
              <a:t>Justice</a:t>
            </a:r>
            <a:r>
              <a:rPr lang="nl-NL" sz="3800" b="1" dirty="0">
                <a:solidFill>
                  <a:srgbClr val="F79646">
                    <a:lumMod val="75000"/>
                  </a:srgbClr>
                </a:solidFill>
                <a:cs typeface="Arial" pitchFamily="34" charset="0"/>
              </a:rPr>
              <a:t> &amp; Home </a:t>
            </a:r>
            <a:r>
              <a:rPr lang="nl-NL" sz="3800" b="1" dirty="0" err="1">
                <a:solidFill>
                  <a:srgbClr val="F79646">
                    <a:lumMod val="75000"/>
                  </a:srgbClr>
                </a:solidFill>
                <a:cs typeface="Arial" pitchFamily="34" charset="0"/>
              </a:rPr>
              <a:t>Affairs</a:t>
            </a:r>
            <a:r>
              <a:rPr lang="nl-NL" sz="3800" b="1" dirty="0">
                <a:solidFill>
                  <a:srgbClr val="F79646">
                    <a:lumMod val="75000"/>
                  </a:srgbClr>
                </a:solidFill>
                <a:cs typeface="Arial" pitchFamily="34" charset="0"/>
              </a:rPr>
              <a:t> </a:t>
            </a:r>
          </a:p>
        </p:txBody>
      </p:sp>
      <p:sp>
        <p:nvSpPr>
          <p:cNvPr id="17" name="Rectangle 16"/>
          <p:cNvSpPr/>
          <p:nvPr/>
        </p:nvSpPr>
        <p:spPr>
          <a:xfrm>
            <a:off x="0" y="1512125"/>
            <a:ext cx="8686800" cy="2895600"/>
          </a:xfrm>
          <a:prstGeom prst="rect">
            <a:avLst/>
          </a:prstGeom>
          <a:gradFill flip="none" rotWithShape="1">
            <a:gsLst>
              <a:gs pos="0">
                <a:schemeClr val="accent6">
                  <a:lumMod val="5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5" name="TextBox 24"/>
          <p:cNvSpPr txBox="1"/>
          <p:nvPr/>
        </p:nvSpPr>
        <p:spPr>
          <a:xfrm>
            <a:off x="4371424" y="2159706"/>
            <a:ext cx="4038600" cy="861774"/>
          </a:xfrm>
          <a:prstGeom prst="rect">
            <a:avLst/>
          </a:prstGeom>
          <a:noFill/>
        </p:spPr>
        <p:txBody>
          <a:bodyPr wrap="square" lIns="0" tIns="0" rIns="0" bIns="0" rtlCol="0">
            <a:spAutoFit/>
          </a:bodyPr>
          <a:lstStyle/>
          <a:p>
            <a:pPr>
              <a:spcAft>
                <a:spcPts val="1200"/>
              </a:spcAft>
            </a:pPr>
            <a:r>
              <a:rPr lang="nl-NL" sz="2800" i="1" dirty="0">
                <a:solidFill>
                  <a:prstClr val="white"/>
                </a:solidFill>
                <a:cs typeface="Arial" pitchFamily="34" charset="0"/>
              </a:rPr>
              <a:t>‘</a:t>
            </a:r>
            <a:r>
              <a:rPr lang="nl-NL" sz="2800" i="1" dirty="0" err="1">
                <a:solidFill>
                  <a:prstClr val="white"/>
                </a:solidFill>
                <a:cs typeface="Arial" pitchFamily="34" charset="0"/>
              </a:rPr>
              <a:t>Reintroduction</a:t>
            </a:r>
            <a:r>
              <a:rPr lang="nl-NL" sz="2800" i="1" dirty="0">
                <a:solidFill>
                  <a:prstClr val="white"/>
                </a:solidFill>
                <a:cs typeface="Arial" pitchFamily="34" charset="0"/>
              </a:rPr>
              <a:t> of </a:t>
            </a:r>
            <a:r>
              <a:rPr lang="nl-NL" sz="2800" i="1" dirty="0" err="1">
                <a:solidFill>
                  <a:prstClr val="white"/>
                </a:solidFill>
                <a:cs typeface="Arial" pitchFamily="34" charset="0"/>
              </a:rPr>
              <a:t>internal</a:t>
            </a:r>
            <a:r>
              <a:rPr lang="nl-NL" sz="2800" i="1" dirty="0">
                <a:solidFill>
                  <a:prstClr val="white"/>
                </a:solidFill>
                <a:cs typeface="Arial" pitchFamily="34" charset="0"/>
              </a:rPr>
              <a:t> border checks</a:t>
            </a:r>
          </a:p>
        </p:txBody>
      </p:sp>
      <p:sp>
        <p:nvSpPr>
          <p:cNvPr id="2" name="Tekstvak 1"/>
          <p:cNvSpPr txBox="1"/>
          <p:nvPr/>
        </p:nvSpPr>
        <p:spPr>
          <a:xfrm rot="19830711">
            <a:off x="2497619" y="4842444"/>
            <a:ext cx="1816968" cy="646331"/>
          </a:xfrm>
          <a:prstGeom prst="rect">
            <a:avLst/>
          </a:prstGeom>
          <a:solidFill>
            <a:schemeClr val="accent3">
              <a:lumMod val="60000"/>
              <a:lumOff val="40000"/>
            </a:schemeClr>
          </a:solidFill>
        </p:spPr>
        <p:txBody>
          <a:bodyPr wrap="square" rtlCol="0">
            <a:spAutoFit/>
          </a:bodyPr>
          <a:lstStyle/>
          <a:p>
            <a:pPr algn="ctr"/>
            <a:r>
              <a:rPr lang="nl-NL" dirty="0">
                <a:solidFill>
                  <a:prstClr val="white"/>
                </a:solidFill>
              </a:rPr>
              <a:t>visa, </a:t>
            </a:r>
            <a:r>
              <a:rPr lang="nl-NL" dirty="0" err="1">
                <a:solidFill>
                  <a:prstClr val="white"/>
                </a:solidFill>
              </a:rPr>
              <a:t>asylum</a:t>
            </a:r>
            <a:r>
              <a:rPr lang="nl-NL" dirty="0">
                <a:solidFill>
                  <a:prstClr val="white"/>
                </a:solidFill>
              </a:rPr>
              <a:t>  &amp;  </a:t>
            </a:r>
            <a:r>
              <a:rPr lang="nl-NL" dirty="0" err="1">
                <a:solidFill>
                  <a:prstClr val="white"/>
                </a:solidFill>
              </a:rPr>
              <a:t>immigration</a:t>
            </a:r>
            <a:endParaRPr lang="nl-NL" dirty="0">
              <a:solidFill>
                <a:prstClr val="white"/>
              </a:solidFill>
            </a:endParaRPr>
          </a:p>
        </p:txBody>
      </p:sp>
      <p:sp>
        <p:nvSpPr>
          <p:cNvPr id="8" name="Tekstvak 7"/>
          <p:cNvSpPr txBox="1"/>
          <p:nvPr/>
        </p:nvSpPr>
        <p:spPr>
          <a:xfrm rot="1192957">
            <a:off x="6800581" y="4818176"/>
            <a:ext cx="1816968" cy="923330"/>
          </a:xfrm>
          <a:prstGeom prst="rect">
            <a:avLst/>
          </a:prstGeom>
          <a:solidFill>
            <a:srgbClr val="D6A300"/>
          </a:solidFill>
        </p:spPr>
        <p:txBody>
          <a:bodyPr wrap="square" rtlCol="0">
            <a:spAutoFit/>
          </a:bodyPr>
          <a:lstStyle/>
          <a:p>
            <a:pPr algn="ctr"/>
            <a:r>
              <a:rPr lang="nl-NL" dirty="0" err="1">
                <a:solidFill>
                  <a:prstClr val="white"/>
                </a:solidFill>
              </a:rPr>
              <a:t>Justice</a:t>
            </a:r>
            <a:r>
              <a:rPr lang="nl-NL" dirty="0">
                <a:solidFill>
                  <a:prstClr val="white"/>
                </a:solidFill>
              </a:rPr>
              <a:t> Cooperation in </a:t>
            </a:r>
            <a:r>
              <a:rPr lang="nl-NL" dirty="0" err="1">
                <a:solidFill>
                  <a:prstClr val="white"/>
                </a:solidFill>
              </a:rPr>
              <a:t>criminal</a:t>
            </a:r>
            <a:r>
              <a:rPr lang="nl-NL" dirty="0">
                <a:solidFill>
                  <a:prstClr val="white"/>
                </a:solidFill>
              </a:rPr>
              <a:t> </a:t>
            </a:r>
            <a:r>
              <a:rPr lang="nl-NL" dirty="0" err="1">
                <a:solidFill>
                  <a:prstClr val="white"/>
                </a:solidFill>
              </a:rPr>
              <a:t>matters</a:t>
            </a:r>
            <a:endParaRPr lang="nl-NL" dirty="0">
              <a:solidFill>
                <a:prstClr val="white"/>
              </a:solidFill>
            </a:endParaRPr>
          </a:p>
        </p:txBody>
      </p:sp>
      <p:sp>
        <p:nvSpPr>
          <p:cNvPr id="9" name="Tekstvak 8"/>
          <p:cNvSpPr txBox="1"/>
          <p:nvPr/>
        </p:nvSpPr>
        <p:spPr>
          <a:xfrm>
            <a:off x="4515147" y="5085184"/>
            <a:ext cx="1929061" cy="923330"/>
          </a:xfrm>
          <a:prstGeom prst="rect">
            <a:avLst/>
          </a:prstGeom>
          <a:solidFill>
            <a:schemeClr val="bg2">
              <a:lumMod val="50000"/>
            </a:schemeClr>
          </a:solidFill>
        </p:spPr>
        <p:txBody>
          <a:bodyPr wrap="square" rtlCol="0">
            <a:spAutoFit/>
          </a:bodyPr>
          <a:lstStyle/>
          <a:p>
            <a:pPr algn="ctr"/>
            <a:r>
              <a:rPr lang="nl-NL" dirty="0" err="1">
                <a:solidFill>
                  <a:prstClr val="white"/>
                </a:solidFill>
              </a:rPr>
              <a:t>Police</a:t>
            </a:r>
            <a:r>
              <a:rPr lang="nl-NL" dirty="0">
                <a:solidFill>
                  <a:prstClr val="white"/>
                </a:solidFill>
              </a:rPr>
              <a:t> cooperation &amp; </a:t>
            </a:r>
          </a:p>
          <a:p>
            <a:pPr algn="ctr"/>
            <a:r>
              <a:rPr lang="nl-NL" dirty="0">
                <a:solidFill>
                  <a:prstClr val="white"/>
                </a:solidFill>
              </a:rPr>
              <a:t>Europol</a:t>
            </a:r>
          </a:p>
        </p:txBody>
      </p:sp>
      <p:sp>
        <p:nvSpPr>
          <p:cNvPr id="10" name="Tekstvak 9"/>
          <p:cNvSpPr txBox="1"/>
          <p:nvPr/>
        </p:nvSpPr>
        <p:spPr>
          <a:xfrm rot="1192957">
            <a:off x="2386341" y="6031219"/>
            <a:ext cx="1816968" cy="369332"/>
          </a:xfrm>
          <a:prstGeom prst="rect">
            <a:avLst/>
          </a:prstGeom>
          <a:solidFill>
            <a:srgbClr val="D6A300"/>
          </a:solidFill>
        </p:spPr>
        <p:txBody>
          <a:bodyPr wrap="square" rtlCol="0">
            <a:spAutoFit/>
          </a:bodyPr>
          <a:lstStyle/>
          <a:p>
            <a:pPr algn="ctr"/>
            <a:r>
              <a:rPr lang="nl-NL" dirty="0">
                <a:solidFill>
                  <a:prstClr val="white"/>
                </a:solidFill>
              </a:rPr>
              <a:t>Frontex</a:t>
            </a:r>
          </a:p>
        </p:txBody>
      </p:sp>
      <p:sp>
        <p:nvSpPr>
          <p:cNvPr id="11" name="Tekstvak 10"/>
          <p:cNvSpPr txBox="1"/>
          <p:nvPr/>
        </p:nvSpPr>
        <p:spPr>
          <a:xfrm>
            <a:off x="288556" y="4839959"/>
            <a:ext cx="1816968" cy="369332"/>
          </a:xfrm>
          <a:prstGeom prst="rect">
            <a:avLst/>
          </a:prstGeom>
          <a:solidFill>
            <a:srgbClr val="98303E"/>
          </a:solidFill>
        </p:spPr>
        <p:txBody>
          <a:bodyPr wrap="square" rtlCol="0">
            <a:spAutoFit/>
          </a:bodyPr>
          <a:lstStyle/>
          <a:p>
            <a:pPr algn="ctr"/>
            <a:r>
              <a:rPr lang="nl-NL" dirty="0">
                <a:solidFill>
                  <a:prstClr val="white"/>
                </a:solidFill>
              </a:rPr>
              <a:t>Eurojust</a:t>
            </a:r>
          </a:p>
        </p:txBody>
      </p:sp>
      <p:sp>
        <p:nvSpPr>
          <p:cNvPr id="12" name="Tekstvak 11"/>
          <p:cNvSpPr txBox="1"/>
          <p:nvPr/>
        </p:nvSpPr>
        <p:spPr>
          <a:xfrm>
            <a:off x="6663092" y="6093296"/>
            <a:ext cx="1816968" cy="646331"/>
          </a:xfrm>
          <a:prstGeom prst="rect">
            <a:avLst/>
          </a:prstGeom>
          <a:solidFill>
            <a:srgbClr val="98303E"/>
          </a:solidFill>
        </p:spPr>
        <p:txBody>
          <a:bodyPr wrap="square" rtlCol="0">
            <a:spAutoFit/>
          </a:bodyPr>
          <a:lstStyle/>
          <a:p>
            <a:pPr algn="ctr"/>
            <a:r>
              <a:rPr lang="nl-NL" dirty="0">
                <a:solidFill>
                  <a:prstClr val="white"/>
                </a:solidFill>
              </a:rPr>
              <a:t>Dublin </a:t>
            </a:r>
            <a:r>
              <a:rPr lang="nl-NL" dirty="0" err="1">
                <a:solidFill>
                  <a:prstClr val="white"/>
                </a:solidFill>
              </a:rPr>
              <a:t>Regulation</a:t>
            </a:r>
            <a:endParaRPr lang="nl-NL" dirty="0">
              <a:solidFill>
                <a:prstClr val="white"/>
              </a:solidFill>
            </a:endParaRPr>
          </a:p>
        </p:txBody>
      </p:sp>
      <p:sp>
        <p:nvSpPr>
          <p:cNvPr id="13" name="Tekstvak 12"/>
          <p:cNvSpPr txBox="1"/>
          <p:nvPr/>
        </p:nvSpPr>
        <p:spPr>
          <a:xfrm rot="19830711">
            <a:off x="362984" y="5654695"/>
            <a:ext cx="1816968" cy="646331"/>
          </a:xfrm>
          <a:prstGeom prst="rect">
            <a:avLst/>
          </a:prstGeom>
          <a:solidFill>
            <a:schemeClr val="accent3">
              <a:lumMod val="60000"/>
              <a:lumOff val="40000"/>
            </a:schemeClr>
          </a:solidFill>
        </p:spPr>
        <p:txBody>
          <a:bodyPr wrap="square" rtlCol="0">
            <a:spAutoFit/>
          </a:bodyPr>
          <a:lstStyle/>
          <a:p>
            <a:pPr algn="ctr"/>
            <a:r>
              <a:rPr lang="nl-NL" dirty="0">
                <a:solidFill>
                  <a:prstClr val="white"/>
                </a:solidFill>
              </a:rPr>
              <a:t>European Arrest Warrant</a:t>
            </a:r>
          </a:p>
        </p:txBody>
      </p:sp>
      <p:pic>
        <p:nvPicPr>
          <p:cNvPr id="14" name="Picture 22"/>
          <p:cNvPicPr>
            <a:picLocks noChangeAspect="1"/>
          </p:cNvPicPr>
          <p:nvPr/>
        </p:nvPicPr>
        <p:blipFill rotWithShape="1">
          <a:blip r:embed="rId4">
            <a:extLst>
              <a:ext uri="{28A0092B-C50C-407E-A947-70E740481C1C}">
                <a14:useLocalDpi xmlns:a14="http://schemas.microsoft.com/office/drawing/2010/main" val="0"/>
              </a:ext>
            </a:extLst>
          </a:blip>
          <a:srcRect l="32306" r="32306"/>
          <a:stretch/>
        </p:blipFill>
        <p:spPr>
          <a:xfrm>
            <a:off x="914400" y="-1"/>
            <a:ext cx="2380424" cy="4645743"/>
          </a:xfrm>
          <a:prstGeom prst="rect">
            <a:avLst/>
          </a:prstGeom>
          <a:effectLst>
            <a:glow rad="101600">
              <a:schemeClr val="bg1">
                <a:alpha val="40000"/>
              </a:schemeClr>
            </a:glow>
          </a:effectLst>
        </p:spPr>
      </p:pic>
      <p:sp>
        <p:nvSpPr>
          <p:cNvPr id="15" name="Rectangle 16"/>
          <p:cNvSpPr/>
          <p:nvPr/>
        </p:nvSpPr>
        <p:spPr>
          <a:xfrm>
            <a:off x="951813" y="4790010"/>
            <a:ext cx="7510584" cy="1846421"/>
          </a:xfrm>
          <a:prstGeom prst="rect">
            <a:avLst/>
          </a:prstGeom>
          <a:gradFill flip="none" rotWithShape="1">
            <a:gsLst>
              <a:gs pos="0">
                <a:schemeClr val="accent6">
                  <a:lumMod val="5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5" indent="-1665288"/>
            <a:endParaRPr lang="en-GB" b="1" i="1" dirty="0">
              <a:solidFill>
                <a:prstClr val="white"/>
              </a:solidFill>
            </a:endParaRPr>
          </a:p>
          <a:p>
            <a:pPr lvl="5" indent="-1665288"/>
            <a:r>
              <a:rPr lang="en-GB" b="1" i="1" dirty="0">
                <a:solidFill>
                  <a:prstClr val="white"/>
                </a:solidFill>
              </a:rPr>
              <a:t>Assigned readings for this session:</a:t>
            </a:r>
          </a:p>
          <a:p>
            <a:pPr marL="1241425" lvl="5" indent="-342900">
              <a:buFont typeface="Arial" panose="020B0604020202020204" pitchFamily="34" charset="0"/>
              <a:buChar char="•"/>
            </a:pPr>
            <a:r>
              <a:rPr lang="sv-SE" b="1" i="1" dirty="0">
                <a:solidFill>
                  <a:prstClr val="white"/>
                </a:solidFill>
              </a:rPr>
              <a:t>Guild, Brouwer et al. (2015), 1-24</a:t>
            </a:r>
            <a:r>
              <a:rPr lang="fr-FR" b="1" i="1" dirty="0">
                <a:solidFill>
                  <a:prstClr val="white"/>
                </a:solidFill>
              </a:rPr>
              <a:t>-	Brière, Chloé (2020)</a:t>
            </a:r>
          </a:p>
          <a:p>
            <a:pPr marL="1241425" lvl="5" indent="-342900">
              <a:buFont typeface="Arial" panose="020B0604020202020204" pitchFamily="34" charset="0"/>
              <a:buChar char="•"/>
            </a:pPr>
            <a:r>
              <a:rPr lang="fr-FR" b="1" i="1" dirty="0" err="1">
                <a:solidFill>
                  <a:prstClr val="white"/>
                </a:solidFill>
              </a:rPr>
              <a:t>Cornelisse</a:t>
            </a:r>
            <a:r>
              <a:rPr lang="fr-FR" b="1" i="1" dirty="0">
                <a:solidFill>
                  <a:prstClr val="white"/>
                </a:solidFill>
              </a:rPr>
              <a:t>, Galina (2020)</a:t>
            </a:r>
            <a:endParaRPr lang="sv-SE" b="1" i="1" dirty="0">
              <a:solidFill>
                <a:prstClr val="white"/>
              </a:solidFill>
            </a:endParaRPr>
          </a:p>
          <a:p>
            <a:pPr marL="1241425" lvl="5" indent="-342900">
              <a:buFont typeface="Arial" panose="020B0604020202020204" pitchFamily="34" charset="0"/>
              <a:buChar char="•"/>
            </a:pPr>
            <a:endParaRPr lang="sv-SE" sz="2000" b="1" i="1" dirty="0">
              <a:solidFill>
                <a:prstClr val="white"/>
              </a:solidFill>
            </a:endParaRPr>
          </a:p>
        </p:txBody>
      </p:sp>
    </p:spTree>
    <p:extLst>
      <p:ext uri="{BB962C8B-B14F-4D97-AF65-F5344CB8AC3E}">
        <p14:creationId xmlns:p14="http://schemas.microsoft.com/office/powerpoint/2010/main" val="962913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childTnLst>
                                </p:cTn>
                              </p:par>
                              <p:par>
                                <p:cTn id="8" presetID="35" presetClass="path" presetSubtype="0" accel="50000" decel="50000" fill="hold" grpId="0" nodeType="withEffect">
                                  <p:stCondLst>
                                    <p:cond delay="0"/>
                                  </p:stCondLst>
                                  <p:childTnLst>
                                    <p:animMotion origin="layout" path="M -3.33333E-6 3.78353E-6 L -0.86666 3.78353E-6 " pathEditMode="relative" rAng="0" ptsTypes="AA">
                                      <p:cBhvr>
                                        <p:cTn id="9" dur="2000" spd="-100000" fill="hold"/>
                                        <p:tgtEl>
                                          <p:spTgt spid="24"/>
                                        </p:tgtEl>
                                        <p:attrNameLst>
                                          <p:attrName>ppt_x</p:attrName>
                                          <p:attrName>ppt_y</p:attrName>
                                        </p:attrNameLst>
                                      </p:cBhvr>
                                      <p:rCtr x="-433" y="0"/>
                                    </p:animMotion>
                                  </p:childTnLst>
                                </p:cTn>
                              </p:par>
                            </p:childTnLst>
                          </p:cTn>
                        </p:par>
                        <p:par>
                          <p:cTn id="10" fill="hold">
                            <p:stCondLst>
                              <p:cond delay="2000"/>
                            </p:stCondLst>
                            <p:childTnLst>
                              <p:par>
                                <p:cTn id="11" presetID="10" presetClass="entr" presetSubtype="0" fill="hold" grpId="0" nodeType="afterEffect">
                                  <p:stCondLst>
                                    <p:cond delay="0"/>
                                  </p:stCondLst>
                                  <p:iterate type="lt">
                                    <p:tmPct val="5000"/>
                                  </p:iterate>
                                  <p:childTnLst>
                                    <p:set>
                                      <p:cBhvr>
                                        <p:cTn id="12" dur="1" fill="hold">
                                          <p:stCondLst>
                                            <p:cond delay="0"/>
                                          </p:stCondLst>
                                        </p:cTn>
                                        <p:tgtEl>
                                          <p:spTgt spid="25">
                                            <p:txEl>
                                              <p:pRg st="0" end="0"/>
                                            </p:txEl>
                                          </p:spTgt>
                                        </p:tgtEl>
                                        <p:attrNameLst>
                                          <p:attrName>style.visibility</p:attrName>
                                        </p:attrNameLst>
                                      </p:cBhvr>
                                      <p:to>
                                        <p:strVal val="visible"/>
                                      </p:to>
                                    </p:set>
                                    <p:animEffect transition="in" filter="fade">
                                      <p:cBhvr>
                                        <p:cTn id="13" dur="500"/>
                                        <p:tgtEl>
                                          <p:spTgt spid="25">
                                            <p:txEl>
                                              <p:pRg st="0" end="0"/>
                                            </p:txEl>
                                          </p:spTgt>
                                        </p:tgtEl>
                                      </p:cBhvr>
                                    </p:animEffect>
                                  </p:childTnLst>
                                </p:cTn>
                              </p:par>
                            </p:childTnLst>
                          </p:cTn>
                        </p:par>
                        <p:par>
                          <p:cTn id="14" fill="hold">
                            <p:stCondLst>
                              <p:cond delay="34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3900"/>
                            </p:stCondLst>
                            <p:childTnLst>
                              <p:par>
                                <p:cTn id="20" presetID="2" presetClass="entr" presetSubtype="4" fill="hold" grpId="0" nodeType="afterEffect">
                                  <p:stCondLst>
                                    <p:cond delay="25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4650"/>
                            </p:stCondLst>
                            <p:childTnLst>
                              <p:par>
                                <p:cTn id="25" presetID="2" presetClass="entr" presetSubtype="4" fill="hold" grpId="0" nodeType="afterEffect">
                                  <p:stCondLst>
                                    <p:cond delay="25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5400"/>
                            </p:stCondLst>
                            <p:childTnLst>
                              <p:par>
                                <p:cTn id="30" presetID="2" presetClass="entr" presetSubtype="4" fill="hold" grpId="0" nodeType="afterEffect">
                                  <p:stCondLst>
                                    <p:cond delay="25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6150"/>
                            </p:stCondLst>
                            <p:childTnLst>
                              <p:par>
                                <p:cTn id="35" presetID="2" presetClass="entr" presetSubtype="4"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6650"/>
                            </p:stCondLst>
                            <p:childTnLst>
                              <p:par>
                                <p:cTn id="40" presetID="2" presetClass="entr" presetSubtype="4"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par>
                          <p:cTn id="44" fill="hold">
                            <p:stCondLst>
                              <p:cond delay="7150"/>
                            </p:stCondLst>
                            <p:childTnLst>
                              <p:par>
                                <p:cTn id="45" presetID="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xit" presetSubtype="3" fill="hold" grpId="1" nodeType="clickEffect">
                                  <p:stCondLst>
                                    <p:cond delay="0"/>
                                  </p:stCondLst>
                                  <p:childTnLst>
                                    <p:anim calcmode="lin" valueType="num">
                                      <p:cBhvr additive="base">
                                        <p:cTn id="52" dur="500"/>
                                        <p:tgtEl>
                                          <p:spTgt spid="11"/>
                                        </p:tgtEl>
                                        <p:attrNameLst>
                                          <p:attrName>ppt_x</p:attrName>
                                        </p:attrNameLst>
                                      </p:cBhvr>
                                      <p:tavLst>
                                        <p:tav tm="0">
                                          <p:val>
                                            <p:strVal val="ppt_x"/>
                                          </p:val>
                                        </p:tav>
                                        <p:tav tm="100000">
                                          <p:val>
                                            <p:strVal val="1+ppt_w/2"/>
                                          </p:val>
                                        </p:tav>
                                      </p:tavLst>
                                    </p:anim>
                                    <p:anim calcmode="lin" valueType="num">
                                      <p:cBhvr additive="base">
                                        <p:cTn id="53" dur="500"/>
                                        <p:tgtEl>
                                          <p:spTgt spid="11"/>
                                        </p:tgtEl>
                                        <p:attrNameLst>
                                          <p:attrName>ppt_y</p:attrName>
                                        </p:attrNameLst>
                                      </p:cBhvr>
                                      <p:tavLst>
                                        <p:tav tm="0">
                                          <p:val>
                                            <p:strVal val="ppt_y"/>
                                          </p:val>
                                        </p:tav>
                                        <p:tav tm="100000">
                                          <p:val>
                                            <p:strVal val="0-ppt_h/2"/>
                                          </p:val>
                                        </p:tav>
                                      </p:tavLst>
                                    </p:anim>
                                    <p:set>
                                      <p:cBhvr>
                                        <p:cTn id="54" dur="1" fill="hold">
                                          <p:stCondLst>
                                            <p:cond delay="499"/>
                                          </p:stCondLst>
                                        </p:cTn>
                                        <p:tgtEl>
                                          <p:spTgt spid="11"/>
                                        </p:tgtEl>
                                        <p:attrNameLst>
                                          <p:attrName>style.visibility</p:attrName>
                                        </p:attrNameLst>
                                      </p:cBhvr>
                                      <p:to>
                                        <p:strVal val="hidden"/>
                                      </p:to>
                                    </p:set>
                                  </p:childTnLst>
                                </p:cTn>
                              </p:par>
                              <p:par>
                                <p:cTn id="55" presetID="2" presetClass="exit" presetSubtype="2" fill="hold" grpId="1" nodeType="withEffect">
                                  <p:stCondLst>
                                    <p:cond delay="0"/>
                                  </p:stCondLst>
                                  <p:childTnLst>
                                    <p:anim calcmode="lin" valueType="num">
                                      <p:cBhvr additive="base">
                                        <p:cTn id="56" dur="500"/>
                                        <p:tgtEl>
                                          <p:spTgt spid="13"/>
                                        </p:tgtEl>
                                        <p:attrNameLst>
                                          <p:attrName>ppt_x</p:attrName>
                                        </p:attrNameLst>
                                      </p:cBhvr>
                                      <p:tavLst>
                                        <p:tav tm="0">
                                          <p:val>
                                            <p:strVal val="ppt_x"/>
                                          </p:val>
                                        </p:tav>
                                        <p:tav tm="100000">
                                          <p:val>
                                            <p:strVal val="1+ppt_w/2"/>
                                          </p:val>
                                        </p:tav>
                                      </p:tavLst>
                                    </p:anim>
                                    <p:anim calcmode="lin" valueType="num">
                                      <p:cBhvr additive="base">
                                        <p:cTn id="57" dur="500"/>
                                        <p:tgtEl>
                                          <p:spTgt spid="13"/>
                                        </p:tgtEl>
                                        <p:attrNameLst>
                                          <p:attrName>ppt_y</p:attrName>
                                        </p:attrNameLst>
                                      </p:cBhvr>
                                      <p:tavLst>
                                        <p:tav tm="0">
                                          <p:val>
                                            <p:strVal val="ppt_y"/>
                                          </p:val>
                                        </p:tav>
                                        <p:tav tm="100000">
                                          <p:val>
                                            <p:strVal val="ppt_y"/>
                                          </p:val>
                                        </p:tav>
                                      </p:tavLst>
                                    </p:anim>
                                    <p:set>
                                      <p:cBhvr>
                                        <p:cTn id="58" dur="1" fill="hold">
                                          <p:stCondLst>
                                            <p:cond delay="499"/>
                                          </p:stCondLst>
                                        </p:cTn>
                                        <p:tgtEl>
                                          <p:spTgt spid="13"/>
                                        </p:tgtEl>
                                        <p:attrNameLst>
                                          <p:attrName>style.visibility</p:attrName>
                                        </p:attrNameLst>
                                      </p:cBhvr>
                                      <p:to>
                                        <p:strVal val="hidden"/>
                                      </p:to>
                                    </p:set>
                                  </p:childTnLst>
                                </p:cTn>
                              </p:par>
                              <p:par>
                                <p:cTn id="59" presetID="2" presetClass="exit" presetSubtype="1" fill="hold" grpId="1" nodeType="withEffect">
                                  <p:stCondLst>
                                    <p:cond delay="0"/>
                                  </p:stCondLst>
                                  <p:childTnLst>
                                    <p:anim calcmode="lin" valueType="num">
                                      <p:cBhvr additive="base">
                                        <p:cTn id="60" dur="500"/>
                                        <p:tgtEl>
                                          <p:spTgt spid="2"/>
                                        </p:tgtEl>
                                        <p:attrNameLst>
                                          <p:attrName>ppt_x</p:attrName>
                                        </p:attrNameLst>
                                      </p:cBhvr>
                                      <p:tavLst>
                                        <p:tav tm="0">
                                          <p:val>
                                            <p:strVal val="ppt_x"/>
                                          </p:val>
                                        </p:tav>
                                        <p:tav tm="100000">
                                          <p:val>
                                            <p:strVal val="ppt_x"/>
                                          </p:val>
                                        </p:tav>
                                      </p:tavLst>
                                    </p:anim>
                                    <p:anim calcmode="lin" valueType="num">
                                      <p:cBhvr additive="base">
                                        <p:cTn id="61" dur="500"/>
                                        <p:tgtEl>
                                          <p:spTgt spid="2"/>
                                        </p:tgtEl>
                                        <p:attrNameLst>
                                          <p:attrName>ppt_y</p:attrName>
                                        </p:attrNameLst>
                                      </p:cBhvr>
                                      <p:tavLst>
                                        <p:tav tm="0">
                                          <p:val>
                                            <p:strVal val="ppt_y"/>
                                          </p:val>
                                        </p:tav>
                                        <p:tav tm="100000">
                                          <p:val>
                                            <p:strVal val="0-ppt_h/2"/>
                                          </p:val>
                                        </p:tav>
                                      </p:tavLst>
                                    </p:anim>
                                    <p:set>
                                      <p:cBhvr>
                                        <p:cTn id="62" dur="1" fill="hold">
                                          <p:stCondLst>
                                            <p:cond delay="499"/>
                                          </p:stCondLst>
                                        </p:cTn>
                                        <p:tgtEl>
                                          <p:spTgt spid="2"/>
                                        </p:tgtEl>
                                        <p:attrNameLst>
                                          <p:attrName>style.visibility</p:attrName>
                                        </p:attrNameLst>
                                      </p:cBhvr>
                                      <p:to>
                                        <p:strVal val="hidden"/>
                                      </p:to>
                                    </p:set>
                                  </p:childTnLst>
                                </p:cTn>
                              </p:par>
                              <p:par>
                                <p:cTn id="63" presetID="2" presetClass="exit" presetSubtype="2" fill="hold" grpId="1" nodeType="withEffect">
                                  <p:stCondLst>
                                    <p:cond delay="0"/>
                                  </p:stCondLst>
                                  <p:childTnLst>
                                    <p:anim calcmode="lin" valueType="num">
                                      <p:cBhvr additive="base">
                                        <p:cTn id="64" dur="500"/>
                                        <p:tgtEl>
                                          <p:spTgt spid="10"/>
                                        </p:tgtEl>
                                        <p:attrNameLst>
                                          <p:attrName>ppt_x</p:attrName>
                                        </p:attrNameLst>
                                      </p:cBhvr>
                                      <p:tavLst>
                                        <p:tav tm="0">
                                          <p:val>
                                            <p:strVal val="ppt_x"/>
                                          </p:val>
                                        </p:tav>
                                        <p:tav tm="100000">
                                          <p:val>
                                            <p:strVal val="1+ppt_w/2"/>
                                          </p:val>
                                        </p:tav>
                                      </p:tavLst>
                                    </p:anim>
                                    <p:anim calcmode="lin" valueType="num">
                                      <p:cBhvr additive="base">
                                        <p:cTn id="65" dur="500"/>
                                        <p:tgtEl>
                                          <p:spTgt spid="10"/>
                                        </p:tgtEl>
                                        <p:attrNameLst>
                                          <p:attrName>ppt_y</p:attrName>
                                        </p:attrNameLst>
                                      </p:cBhvr>
                                      <p:tavLst>
                                        <p:tav tm="0">
                                          <p:val>
                                            <p:strVal val="ppt_y"/>
                                          </p:val>
                                        </p:tav>
                                        <p:tav tm="100000">
                                          <p:val>
                                            <p:strVal val="ppt_y"/>
                                          </p:val>
                                        </p:tav>
                                      </p:tavLst>
                                    </p:anim>
                                    <p:set>
                                      <p:cBhvr>
                                        <p:cTn id="66" dur="1" fill="hold">
                                          <p:stCondLst>
                                            <p:cond delay="499"/>
                                          </p:stCondLst>
                                        </p:cTn>
                                        <p:tgtEl>
                                          <p:spTgt spid="10"/>
                                        </p:tgtEl>
                                        <p:attrNameLst>
                                          <p:attrName>style.visibility</p:attrName>
                                        </p:attrNameLst>
                                      </p:cBhvr>
                                      <p:to>
                                        <p:strVal val="hidden"/>
                                      </p:to>
                                    </p:set>
                                  </p:childTnLst>
                                </p:cTn>
                              </p:par>
                              <p:par>
                                <p:cTn id="67" presetID="2" presetClass="exit" presetSubtype="8" fill="hold" grpId="1" nodeType="withEffect">
                                  <p:stCondLst>
                                    <p:cond delay="0"/>
                                  </p:stCondLst>
                                  <p:childTnLst>
                                    <p:anim calcmode="lin" valueType="num">
                                      <p:cBhvr additive="base">
                                        <p:cTn id="68" dur="500"/>
                                        <p:tgtEl>
                                          <p:spTgt spid="9"/>
                                        </p:tgtEl>
                                        <p:attrNameLst>
                                          <p:attrName>ppt_x</p:attrName>
                                        </p:attrNameLst>
                                      </p:cBhvr>
                                      <p:tavLst>
                                        <p:tav tm="0">
                                          <p:val>
                                            <p:strVal val="ppt_x"/>
                                          </p:val>
                                        </p:tav>
                                        <p:tav tm="100000">
                                          <p:val>
                                            <p:strVal val="0-ppt_w/2"/>
                                          </p:val>
                                        </p:tav>
                                      </p:tavLst>
                                    </p:anim>
                                    <p:anim calcmode="lin" valueType="num">
                                      <p:cBhvr additive="base">
                                        <p:cTn id="69" dur="500"/>
                                        <p:tgtEl>
                                          <p:spTgt spid="9"/>
                                        </p:tgtEl>
                                        <p:attrNameLst>
                                          <p:attrName>ppt_y</p:attrName>
                                        </p:attrNameLst>
                                      </p:cBhvr>
                                      <p:tavLst>
                                        <p:tav tm="0">
                                          <p:val>
                                            <p:strVal val="ppt_y"/>
                                          </p:val>
                                        </p:tav>
                                        <p:tav tm="100000">
                                          <p:val>
                                            <p:strVal val="ppt_y"/>
                                          </p:val>
                                        </p:tav>
                                      </p:tavLst>
                                    </p:anim>
                                    <p:set>
                                      <p:cBhvr>
                                        <p:cTn id="70" dur="1" fill="hold">
                                          <p:stCondLst>
                                            <p:cond delay="499"/>
                                          </p:stCondLst>
                                        </p:cTn>
                                        <p:tgtEl>
                                          <p:spTgt spid="9"/>
                                        </p:tgtEl>
                                        <p:attrNameLst>
                                          <p:attrName>style.visibility</p:attrName>
                                        </p:attrNameLst>
                                      </p:cBhvr>
                                      <p:to>
                                        <p:strVal val="hidden"/>
                                      </p:to>
                                    </p:set>
                                  </p:childTnLst>
                                </p:cTn>
                              </p:par>
                              <p:par>
                                <p:cTn id="71" presetID="2" presetClass="exit" presetSubtype="9" fill="hold" grpId="1" nodeType="withEffect">
                                  <p:stCondLst>
                                    <p:cond delay="0"/>
                                  </p:stCondLst>
                                  <p:childTnLst>
                                    <p:anim calcmode="lin" valueType="num">
                                      <p:cBhvr additive="base">
                                        <p:cTn id="72" dur="500"/>
                                        <p:tgtEl>
                                          <p:spTgt spid="8"/>
                                        </p:tgtEl>
                                        <p:attrNameLst>
                                          <p:attrName>ppt_x</p:attrName>
                                        </p:attrNameLst>
                                      </p:cBhvr>
                                      <p:tavLst>
                                        <p:tav tm="0">
                                          <p:val>
                                            <p:strVal val="ppt_x"/>
                                          </p:val>
                                        </p:tav>
                                        <p:tav tm="100000">
                                          <p:val>
                                            <p:strVal val="0-ppt_w/2"/>
                                          </p:val>
                                        </p:tav>
                                      </p:tavLst>
                                    </p:anim>
                                    <p:anim calcmode="lin" valueType="num">
                                      <p:cBhvr additive="base">
                                        <p:cTn id="73" dur="500"/>
                                        <p:tgtEl>
                                          <p:spTgt spid="8"/>
                                        </p:tgtEl>
                                        <p:attrNameLst>
                                          <p:attrName>ppt_y</p:attrName>
                                        </p:attrNameLst>
                                      </p:cBhvr>
                                      <p:tavLst>
                                        <p:tav tm="0">
                                          <p:val>
                                            <p:strVal val="ppt_y"/>
                                          </p:val>
                                        </p:tav>
                                        <p:tav tm="100000">
                                          <p:val>
                                            <p:strVal val="0-ppt_h/2"/>
                                          </p:val>
                                        </p:tav>
                                      </p:tavLst>
                                    </p:anim>
                                    <p:set>
                                      <p:cBhvr>
                                        <p:cTn id="74" dur="1" fill="hold">
                                          <p:stCondLst>
                                            <p:cond delay="499"/>
                                          </p:stCondLst>
                                        </p:cTn>
                                        <p:tgtEl>
                                          <p:spTgt spid="8"/>
                                        </p:tgtEl>
                                        <p:attrNameLst>
                                          <p:attrName>style.visibility</p:attrName>
                                        </p:attrNameLst>
                                      </p:cBhvr>
                                      <p:to>
                                        <p:strVal val="hidden"/>
                                      </p:to>
                                    </p:set>
                                  </p:childTnLst>
                                </p:cTn>
                              </p:par>
                              <p:par>
                                <p:cTn id="75" presetID="2" presetClass="exit" presetSubtype="8" fill="hold" grpId="1" nodeType="withEffect">
                                  <p:stCondLst>
                                    <p:cond delay="0"/>
                                  </p:stCondLst>
                                  <p:childTnLst>
                                    <p:anim calcmode="lin" valueType="num">
                                      <p:cBhvr additive="base">
                                        <p:cTn id="76" dur="500"/>
                                        <p:tgtEl>
                                          <p:spTgt spid="12"/>
                                        </p:tgtEl>
                                        <p:attrNameLst>
                                          <p:attrName>ppt_x</p:attrName>
                                        </p:attrNameLst>
                                      </p:cBhvr>
                                      <p:tavLst>
                                        <p:tav tm="0">
                                          <p:val>
                                            <p:strVal val="ppt_x"/>
                                          </p:val>
                                        </p:tav>
                                        <p:tav tm="100000">
                                          <p:val>
                                            <p:strVal val="0-ppt_w/2"/>
                                          </p:val>
                                        </p:tav>
                                      </p:tavLst>
                                    </p:anim>
                                    <p:anim calcmode="lin" valueType="num">
                                      <p:cBhvr additive="base">
                                        <p:cTn id="77" dur="500"/>
                                        <p:tgtEl>
                                          <p:spTgt spid="12"/>
                                        </p:tgtEl>
                                        <p:attrNameLst>
                                          <p:attrName>ppt_y</p:attrName>
                                        </p:attrNameLst>
                                      </p:cBhvr>
                                      <p:tavLst>
                                        <p:tav tm="0">
                                          <p:val>
                                            <p:strVal val="ppt_y"/>
                                          </p:val>
                                        </p:tav>
                                        <p:tav tm="100000">
                                          <p:val>
                                            <p:strVal val="ppt_y"/>
                                          </p:val>
                                        </p:tav>
                                      </p:tavLst>
                                    </p:anim>
                                    <p:set>
                                      <p:cBhvr>
                                        <p:cTn id="78" dur="1" fill="hold">
                                          <p:stCondLst>
                                            <p:cond delay="499"/>
                                          </p:stCondLst>
                                        </p:cTn>
                                        <p:tgtEl>
                                          <p:spTgt spid="12"/>
                                        </p:tgtEl>
                                        <p:attrNameLst>
                                          <p:attrName>style.visibility</p:attrName>
                                        </p:attrNameLst>
                                      </p:cBhvr>
                                      <p:to>
                                        <p:strVal val="hidden"/>
                                      </p:to>
                                    </p:set>
                                  </p:childTnLst>
                                </p:cTn>
                              </p:par>
                            </p:childTnLst>
                          </p:cTn>
                        </p:par>
                        <p:par>
                          <p:cTn id="79" fill="hold">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10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1" nodeType="clickEffect">
                                  <p:stCondLst>
                                    <p:cond delay="0"/>
                                  </p:stCondLst>
                                  <p:childTnLst>
                                    <p:animEffect transition="out" filter="fade">
                                      <p:cBhvr>
                                        <p:cTn id="86" dur="1000"/>
                                        <p:tgtEl>
                                          <p:spTgt spid="15"/>
                                        </p:tgtEl>
                                      </p:cBhvr>
                                    </p:animEffect>
                                    <p:set>
                                      <p:cBhvr>
                                        <p:cTn id="87" dur="1" fill="hold">
                                          <p:stCondLst>
                                            <p:cond delay="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5" grpId="0" uiExpand="1" build="p"/>
      <p:bldP spid="2" grpId="0" animBg="1"/>
      <p:bldP spid="2"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5" grpId="0" animBg="1"/>
      <p:bldP spid="15"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51520" y="2071389"/>
            <a:ext cx="8640960" cy="4525963"/>
          </a:xfrm>
        </p:spPr>
        <p:txBody>
          <a:bodyPr>
            <a:normAutofit fontScale="92500" lnSpcReduction="20000"/>
          </a:bodyPr>
          <a:lstStyle/>
          <a:p>
            <a:pPr>
              <a:buClr>
                <a:srgbClr val="D6A300"/>
              </a:buClr>
              <a:buFont typeface="Calibri" panose="020F0502020204030204" pitchFamily="34" charset="0"/>
              <a:buChar char="●"/>
            </a:pPr>
            <a:r>
              <a:rPr lang="en-GB" dirty="0"/>
              <a:t>Belgium, Denmark, Finland, Luxembourg, Netherlands and Switzerland did not introduce controls at their internal borders</a:t>
            </a:r>
          </a:p>
          <a:p>
            <a:pPr lvl="1">
              <a:buClr>
                <a:srgbClr val="D6A300"/>
              </a:buClr>
              <a:buFont typeface="Calibri" panose="020F0502020204030204" pitchFamily="34" charset="0"/>
              <a:buChar char="●"/>
            </a:pPr>
            <a:r>
              <a:rPr lang="en-GB" dirty="0"/>
              <a:t>Belgium and the Netherlands intensified the (police) controls in the zones behind their internal borders </a:t>
            </a:r>
          </a:p>
          <a:p>
            <a:pPr lvl="1">
              <a:buClr>
                <a:srgbClr val="D6A300"/>
              </a:buClr>
              <a:buFont typeface="Calibri" panose="020F0502020204030204" pitchFamily="34" charset="0"/>
              <a:buChar char="●"/>
            </a:pPr>
            <a:r>
              <a:rPr lang="en-GB" dirty="0"/>
              <a:t>in most of these cases economic and practical reasons influenced the decision not to introduce border controls</a:t>
            </a:r>
          </a:p>
          <a:p>
            <a:pPr lvl="1">
              <a:buClr>
                <a:srgbClr val="D6A300"/>
              </a:buClr>
              <a:buFont typeface="Calibri" panose="020F0502020204030204" pitchFamily="34" charset="0"/>
              <a:buChar char="●"/>
            </a:pPr>
            <a:r>
              <a:rPr lang="en-GB" dirty="0"/>
              <a:t>“systematic controls at the highways between Antwerp and the Netherlands, at the borders near Basel and Geneva or at the </a:t>
            </a:r>
            <a:r>
              <a:rPr lang="en-GB" dirty="0" err="1"/>
              <a:t>Øresund</a:t>
            </a:r>
            <a:r>
              <a:rPr lang="en-GB" dirty="0"/>
              <a:t> Bridge would create massive congestion of cross-frontier workers commuting by car.” (Guild et al. 2015: 9)</a:t>
            </a:r>
          </a:p>
          <a:p>
            <a:pPr lvl="1">
              <a:buClr>
                <a:srgbClr val="D6A300"/>
              </a:buClr>
              <a:buFont typeface="Calibri" panose="020F0502020204030204" pitchFamily="34" charset="0"/>
              <a:buChar char="●"/>
            </a:pPr>
            <a:endParaRPr lang="en-GB" dirty="0"/>
          </a:p>
          <a:p>
            <a:pPr>
              <a:buClr>
                <a:srgbClr val="D6A300"/>
              </a:buClr>
              <a:buFont typeface="Calibri" panose="020F0502020204030204" pitchFamily="34" charset="0"/>
              <a:buChar char="●"/>
            </a:pPr>
            <a:endParaRPr lang="nl-NL" dirty="0"/>
          </a:p>
          <a:p>
            <a:pPr lvl="1">
              <a:buClr>
                <a:srgbClr val="D6A300"/>
              </a:buClr>
              <a:buFont typeface="Calibri" panose="020F0502020204030204" pitchFamily="34" charset="0"/>
              <a:buChar char="●"/>
            </a:pPr>
            <a:endParaRPr lang="nl-NL" dirty="0"/>
          </a:p>
          <a:p>
            <a:pPr lvl="1"/>
            <a:endParaRPr lang="nl-NL" dirty="0"/>
          </a:p>
        </p:txBody>
      </p:sp>
      <p:sp>
        <p:nvSpPr>
          <p:cNvPr id="5" name="PIJL-RECHTS 4"/>
          <p:cNvSpPr/>
          <p:nvPr/>
        </p:nvSpPr>
        <p:spPr>
          <a:xfrm>
            <a:off x="395536" y="281789"/>
            <a:ext cx="8352928" cy="1615604"/>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7" name="Groep 6"/>
          <p:cNvGrpSpPr/>
          <p:nvPr/>
        </p:nvGrpSpPr>
        <p:grpSpPr>
          <a:xfrm>
            <a:off x="1835696" y="720626"/>
            <a:ext cx="4104456" cy="737929"/>
            <a:chOff x="1745515" y="553447"/>
            <a:chExt cx="1657033" cy="737929"/>
          </a:xfrm>
        </p:grpSpPr>
        <p:sp>
          <p:nvSpPr>
            <p:cNvPr id="8" name="Afgeronde rechthoek 7"/>
            <p:cNvSpPr/>
            <p:nvPr/>
          </p:nvSpPr>
          <p:spPr>
            <a:xfrm>
              <a:off x="1745515" y="553447"/>
              <a:ext cx="1657033" cy="7379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Afgeronde rechthoek 4"/>
            <p:cNvSpPr/>
            <p:nvPr/>
          </p:nvSpPr>
          <p:spPr>
            <a:xfrm>
              <a:off x="1781538" y="589470"/>
              <a:ext cx="1584987" cy="66588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b="1" i="1" dirty="0" err="1"/>
                <a:t>t</a:t>
              </a:r>
              <a:r>
                <a:rPr lang="nl-NL" sz="2000" b="1" i="1" kern="1200" dirty="0" err="1"/>
                <a:t>hroughout</a:t>
              </a:r>
              <a:r>
                <a:rPr lang="nl-NL" sz="2000" b="1" i="1" kern="1200" dirty="0"/>
                <a:t> second half 2015</a:t>
              </a:r>
              <a:endParaRPr lang="nl-NL" sz="1500" b="1" i="1" kern="1200" dirty="0"/>
            </a:p>
          </p:txBody>
        </p:sp>
      </p:grpSp>
    </p:spTree>
    <p:extLst>
      <p:ext uri="{BB962C8B-B14F-4D97-AF65-F5344CB8AC3E}">
        <p14:creationId xmlns:p14="http://schemas.microsoft.com/office/powerpoint/2010/main" val="231933587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51520" y="2071389"/>
            <a:ext cx="8640960" cy="4525963"/>
          </a:xfrm>
        </p:spPr>
        <p:txBody>
          <a:bodyPr>
            <a:normAutofit lnSpcReduction="10000"/>
          </a:bodyPr>
          <a:lstStyle/>
          <a:p>
            <a:pPr>
              <a:buClr>
                <a:srgbClr val="D6A300"/>
              </a:buClr>
              <a:buFont typeface="Calibri" panose="020F0502020204030204" pitchFamily="34" charset="0"/>
              <a:buChar char="●"/>
            </a:pPr>
            <a:r>
              <a:rPr lang="en-US" dirty="0"/>
              <a:t>Since 2015, internal border controls have been reinstalled more than 80 times, </a:t>
            </a:r>
          </a:p>
          <a:p>
            <a:pPr>
              <a:buClr>
                <a:srgbClr val="D6A300"/>
              </a:buClr>
              <a:buFont typeface="Calibri" panose="020F0502020204030204" pitchFamily="34" charset="0"/>
              <a:buChar char="●"/>
            </a:pPr>
            <a:r>
              <a:rPr lang="en-US" dirty="0"/>
              <a:t>with Member States justifying these measures on account of </a:t>
            </a:r>
          </a:p>
          <a:p>
            <a:pPr lvl="1">
              <a:buClr>
                <a:srgbClr val="D6A300"/>
              </a:buClr>
              <a:buFont typeface="Calibri" panose="020F0502020204030204" pitchFamily="34" charset="0"/>
              <a:buChar char="●"/>
            </a:pPr>
            <a:r>
              <a:rPr lang="en-US" dirty="0"/>
              <a:t>secondary movements of migrants, </a:t>
            </a:r>
          </a:p>
          <a:p>
            <a:pPr lvl="1">
              <a:buClr>
                <a:srgbClr val="D6A300"/>
              </a:buClr>
              <a:buFont typeface="Calibri" panose="020F0502020204030204" pitchFamily="34" charset="0"/>
              <a:buChar char="●"/>
            </a:pPr>
            <a:r>
              <a:rPr lang="en-US" dirty="0"/>
              <a:t>the threat of terrorism and </a:t>
            </a:r>
          </a:p>
          <a:p>
            <a:pPr lvl="1">
              <a:buClr>
                <a:srgbClr val="D6A300"/>
              </a:buClr>
              <a:buFont typeface="Calibri" panose="020F0502020204030204" pitchFamily="34" charset="0"/>
              <a:buChar char="●"/>
            </a:pPr>
            <a:r>
              <a:rPr lang="en-US" dirty="0"/>
              <a:t>the situation at the external borders of the EU. </a:t>
            </a:r>
          </a:p>
          <a:p>
            <a:pPr>
              <a:buClr>
                <a:srgbClr val="D6A300"/>
              </a:buClr>
              <a:buFont typeface="Calibri" panose="020F0502020204030204" pitchFamily="34" charset="0"/>
              <a:buChar char="●"/>
            </a:pPr>
            <a:r>
              <a:rPr lang="en-US" dirty="0"/>
              <a:t>Then, in 2021, the Covid-19 pandemic introduced another reason: public health risk</a:t>
            </a:r>
          </a:p>
          <a:p>
            <a:pPr lvl="1">
              <a:buClr>
                <a:srgbClr val="D6A300"/>
              </a:buClr>
              <a:buFont typeface="Calibri" panose="020F0502020204030204" pitchFamily="34" charset="0"/>
              <a:buChar char="●"/>
            </a:pPr>
            <a:endParaRPr lang="en-GB" dirty="0"/>
          </a:p>
          <a:p>
            <a:pPr>
              <a:buClr>
                <a:srgbClr val="D6A300"/>
              </a:buClr>
              <a:buFont typeface="Calibri" panose="020F0502020204030204" pitchFamily="34" charset="0"/>
              <a:buChar char="●"/>
            </a:pPr>
            <a:endParaRPr lang="nl-NL" dirty="0"/>
          </a:p>
          <a:p>
            <a:pPr lvl="1">
              <a:buClr>
                <a:srgbClr val="D6A300"/>
              </a:buClr>
              <a:buFont typeface="Calibri" panose="020F0502020204030204" pitchFamily="34" charset="0"/>
              <a:buChar char="●"/>
            </a:pPr>
            <a:endParaRPr lang="nl-NL" dirty="0"/>
          </a:p>
          <a:p>
            <a:pPr lvl="1"/>
            <a:endParaRPr lang="nl-NL" dirty="0"/>
          </a:p>
        </p:txBody>
      </p:sp>
      <p:sp>
        <p:nvSpPr>
          <p:cNvPr id="5" name="PIJL-RECHTS 4"/>
          <p:cNvSpPr/>
          <p:nvPr/>
        </p:nvSpPr>
        <p:spPr>
          <a:xfrm>
            <a:off x="395536" y="281789"/>
            <a:ext cx="8352928" cy="1615604"/>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10" name="Groep 9">
            <a:extLst>
              <a:ext uri="{FF2B5EF4-FFF2-40B4-BE49-F238E27FC236}">
                <a16:creationId xmlns:a16="http://schemas.microsoft.com/office/drawing/2014/main" id="{3339772E-BDFB-4FE1-819E-ACF7D55F9FB9}"/>
              </a:ext>
            </a:extLst>
          </p:cNvPr>
          <p:cNvGrpSpPr/>
          <p:nvPr/>
        </p:nvGrpSpPr>
        <p:grpSpPr>
          <a:xfrm>
            <a:off x="7621184" y="706225"/>
            <a:ext cx="1522816" cy="766732"/>
            <a:chOff x="2638532" y="575049"/>
            <a:chExt cx="1522816" cy="766732"/>
          </a:xfrm>
        </p:grpSpPr>
        <p:sp>
          <p:nvSpPr>
            <p:cNvPr id="11" name="Ovaal 10">
              <a:extLst>
                <a:ext uri="{FF2B5EF4-FFF2-40B4-BE49-F238E27FC236}">
                  <a16:creationId xmlns:a16="http://schemas.microsoft.com/office/drawing/2014/main" id="{D9404BF9-37C7-4DDC-B914-56620586D9CC}"/>
                </a:ext>
              </a:extLst>
            </p:cNvPr>
            <p:cNvSpPr/>
            <p:nvPr/>
          </p:nvSpPr>
          <p:spPr>
            <a:xfrm>
              <a:off x="2638532" y="575049"/>
              <a:ext cx="1522816" cy="76673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Ovaal 4">
              <a:extLst>
                <a:ext uri="{FF2B5EF4-FFF2-40B4-BE49-F238E27FC236}">
                  <a16:creationId xmlns:a16="http://schemas.microsoft.com/office/drawing/2014/main" id="{374D6E23-CD40-4F50-BD1E-D2A70FAC0F05}"/>
                </a:ext>
              </a:extLst>
            </p:cNvPr>
            <p:cNvSpPr txBox="1"/>
            <p:nvPr/>
          </p:nvSpPr>
          <p:spPr>
            <a:xfrm>
              <a:off x="2861543" y="687334"/>
              <a:ext cx="1076794" cy="5421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2021</a:t>
              </a:r>
            </a:p>
          </p:txBody>
        </p:sp>
      </p:grpSp>
    </p:spTree>
    <p:extLst>
      <p:ext uri="{BB962C8B-B14F-4D97-AF65-F5344CB8AC3E}">
        <p14:creationId xmlns:p14="http://schemas.microsoft.com/office/powerpoint/2010/main" val="4241735632"/>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9BEF20-B263-4C45-93FB-D1A333957D05}"/>
              </a:ext>
            </a:extLst>
          </p:cNvPr>
          <p:cNvSpPr>
            <a:spLocks noGrp="1"/>
          </p:cNvSpPr>
          <p:nvPr>
            <p:ph type="title"/>
          </p:nvPr>
        </p:nvSpPr>
        <p:spPr>
          <a:xfrm>
            <a:off x="107504" y="-171400"/>
            <a:ext cx="8579296" cy="1143000"/>
          </a:xfrm>
        </p:spPr>
        <p:txBody>
          <a:bodyPr>
            <a:noAutofit/>
          </a:bodyPr>
          <a:lstStyle/>
          <a:p>
            <a:r>
              <a:rPr lang="en-US" sz="3600" dirty="0"/>
              <a:t>The ‘Covid Notifications’ of 2021</a:t>
            </a:r>
            <a:endParaRPr lang="nl-NL" sz="3600" dirty="0"/>
          </a:p>
        </p:txBody>
      </p:sp>
      <p:pic>
        <p:nvPicPr>
          <p:cNvPr id="5" name="Afbeelding 4">
            <a:extLst>
              <a:ext uri="{FF2B5EF4-FFF2-40B4-BE49-F238E27FC236}">
                <a16:creationId xmlns:a16="http://schemas.microsoft.com/office/drawing/2014/main" id="{418596B3-C4EF-4F8F-B7FC-9115F3C5C85A}"/>
              </a:ext>
            </a:extLst>
          </p:cNvPr>
          <p:cNvPicPr>
            <a:picLocks noChangeAspect="1"/>
          </p:cNvPicPr>
          <p:nvPr/>
        </p:nvPicPr>
        <p:blipFill>
          <a:blip r:embed="rId2"/>
          <a:stretch>
            <a:fillRect/>
          </a:stretch>
        </p:blipFill>
        <p:spPr>
          <a:xfrm>
            <a:off x="594181" y="731837"/>
            <a:ext cx="7605942" cy="5826562"/>
          </a:xfrm>
          <a:prstGeom prst="rect">
            <a:avLst/>
          </a:prstGeom>
        </p:spPr>
      </p:pic>
    </p:spTree>
    <p:extLst>
      <p:ext uri="{BB962C8B-B14F-4D97-AF65-F5344CB8AC3E}">
        <p14:creationId xmlns:p14="http://schemas.microsoft.com/office/powerpoint/2010/main" val="349416058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9BEF20-B263-4C45-93FB-D1A333957D05}"/>
              </a:ext>
            </a:extLst>
          </p:cNvPr>
          <p:cNvSpPr>
            <a:spLocks noGrp="1"/>
          </p:cNvSpPr>
          <p:nvPr>
            <p:ph type="title"/>
          </p:nvPr>
        </p:nvSpPr>
        <p:spPr>
          <a:xfrm>
            <a:off x="107504" y="-171400"/>
            <a:ext cx="8579296" cy="1143000"/>
          </a:xfrm>
        </p:spPr>
        <p:txBody>
          <a:bodyPr>
            <a:noAutofit/>
          </a:bodyPr>
          <a:lstStyle/>
          <a:p>
            <a:r>
              <a:rPr lang="en-US" sz="3600" dirty="0"/>
              <a:t>But also the ‘usual’ motivation (since 2015)</a:t>
            </a:r>
            <a:endParaRPr lang="nl-NL" sz="3600" dirty="0"/>
          </a:p>
        </p:txBody>
      </p:sp>
      <p:pic>
        <p:nvPicPr>
          <p:cNvPr id="4" name="Afbeelding 3">
            <a:extLst>
              <a:ext uri="{FF2B5EF4-FFF2-40B4-BE49-F238E27FC236}">
                <a16:creationId xmlns:a16="http://schemas.microsoft.com/office/drawing/2014/main" id="{7B5F98C6-1F12-45EF-BC3C-EFBB75EAE3F2}"/>
              </a:ext>
            </a:extLst>
          </p:cNvPr>
          <p:cNvPicPr>
            <a:picLocks noChangeAspect="1"/>
          </p:cNvPicPr>
          <p:nvPr/>
        </p:nvPicPr>
        <p:blipFill>
          <a:blip r:embed="rId2"/>
          <a:stretch>
            <a:fillRect/>
          </a:stretch>
        </p:blipFill>
        <p:spPr>
          <a:xfrm>
            <a:off x="611560" y="683242"/>
            <a:ext cx="7272808" cy="6174757"/>
          </a:xfrm>
          <a:prstGeom prst="rect">
            <a:avLst/>
          </a:prstGeom>
        </p:spPr>
      </p:pic>
    </p:spTree>
    <p:extLst>
      <p:ext uri="{BB962C8B-B14F-4D97-AF65-F5344CB8AC3E}">
        <p14:creationId xmlns:p14="http://schemas.microsoft.com/office/powerpoint/2010/main" val="116058483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689B11-F95C-EDB0-DBFB-607419204B36}"/>
              </a:ext>
            </a:extLst>
          </p:cNvPr>
          <p:cNvSpPr>
            <a:spLocks noGrp="1"/>
          </p:cNvSpPr>
          <p:nvPr>
            <p:ph idx="1"/>
          </p:nvPr>
        </p:nvSpPr>
        <p:spPr/>
        <p:txBody>
          <a:bodyPr/>
          <a:lstStyle/>
          <a:p>
            <a:endParaRPr lang="en-NL"/>
          </a:p>
        </p:txBody>
      </p:sp>
      <p:pic>
        <p:nvPicPr>
          <p:cNvPr id="5" name="Picture 4">
            <a:extLst>
              <a:ext uri="{FF2B5EF4-FFF2-40B4-BE49-F238E27FC236}">
                <a16:creationId xmlns:a16="http://schemas.microsoft.com/office/drawing/2014/main" id="{0A07D348-DC48-2A27-B112-9CD412E94854}"/>
              </a:ext>
            </a:extLst>
          </p:cNvPr>
          <p:cNvPicPr>
            <a:picLocks noChangeAspect="1"/>
          </p:cNvPicPr>
          <p:nvPr/>
        </p:nvPicPr>
        <p:blipFill>
          <a:blip r:embed="rId2"/>
          <a:stretch>
            <a:fillRect/>
          </a:stretch>
        </p:blipFill>
        <p:spPr>
          <a:xfrm>
            <a:off x="0" y="1087442"/>
            <a:ext cx="9144000" cy="4683116"/>
          </a:xfrm>
          <a:prstGeom prst="rect">
            <a:avLst/>
          </a:prstGeom>
        </p:spPr>
      </p:pic>
      <p:sp>
        <p:nvSpPr>
          <p:cNvPr id="6" name="Title 1">
            <a:extLst>
              <a:ext uri="{FF2B5EF4-FFF2-40B4-BE49-F238E27FC236}">
                <a16:creationId xmlns:a16="http://schemas.microsoft.com/office/drawing/2014/main" id="{3F4294C3-3F80-114E-0805-A1D93B10CDA1}"/>
              </a:ext>
            </a:extLst>
          </p:cNvPr>
          <p:cNvSpPr>
            <a:spLocks noGrp="1"/>
          </p:cNvSpPr>
          <p:nvPr>
            <p:ph type="title"/>
          </p:nvPr>
        </p:nvSpPr>
        <p:spPr>
          <a:xfrm>
            <a:off x="323528" y="83731"/>
            <a:ext cx="8229600" cy="1143000"/>
          </a:xfrm>
        </p:spPr>
        <p:txBody>
          <a:bodyPr>
            <a:normAutofit/>
          </a:bodyPr>
          <a:lstStyle/>
          <a:p>
            <a:r>
              <a:rPr lang="nl-NL"/>
              <a:t>It </a:t>
            </a:r>
            <a:r>
              <a:rPr lang="nl-NL" dirty="0"/>
              <a:t>has </a:t>
            </a:r>
            <a:r>
              <a:rPr lang="nl-NL" dirty="0" err="1"/>
              <a:t>become</a:t>
            </a:r>
            <a:r>
              <a:rPr lang="nl-NL" dirty="0"/>
              <a:t> ‘</a:t>
            </a:r>
            <a:r>
              <a:rPr lang="nl-NL" dirty="0" err="1"/>
              <a:t>everyday</a:t>
            </a:r>
            <a:r>
              <a:rPr lang="nl-NL" dirty="0"/>
              <a:t> </a:t>
            </a:r>
            <a:r>
              <a:rPr lang="nl-NL" dirty="0" err="1"/>
              <a:t>practice</a:t>
            </a:r>
            <a:r>
              <a:rPr lang="nl-NL" dirty="0"/>
              <a:t>’</a:t>
            </a:r>
            <a:endParaRPr lang="en-NL" dirty="0"/>
          </a:p>
        </p:txBody>
      </p:sp>
    </p:spTree>
    <p:extLst>
      <p:ext uri="{BB962C8B-B14F-4D97-AF65-F5344CB8AC3E}">
        <p14:creationId xmlns:p14="http://schemas.microsoft.com/office/powerpoint/2010/main" val="1369766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F49F-6012-F5AE-74E2-EE98D467A2B3}"/>
              </a:ext>
            </a:extLst>
          </p:cNvPr>
          <p:cNvSpPr>
            <a:spLocks noGrp="1"/>
          </p:cNvSpPr>
          <p:nvPr>
            <p:ph type="title"/>
          </p:nvPr>
        </p:nvSpPr>
        <p:spPr/>
        <p:txBody>
          <a:bodyPr>
            <a:normAutofit fontScale="90000"/>
          </a:bodyPr>
          <a:lstStyle/>
          <a:p>
            <a:r>
              <a:rPr lang="nl-NL" dirty="0" err="1"/>
              <a:t>And</a:t>
            </a:r>
            <a:r>
              <a:rPr lang="nl-NL" dirty="0"/>
              <a:t> </a:t>
            </a:r>
            <a:r>
              <a:rPr lang="nl-NL" dirty="0" err="1"/>
              <a:t>it</a:t>
            </a:r>
            <a:r>
              <a:rPr lang="nl-NL" dirty="0"/>
              <a:t> has </a:t>
            </a:r>
            <a:r>
              <a:rPr lang="nl-NL" dirty="0" err="1"/>
              <a:t>become</a:t>
            </a:r>
            <a:r>
              <a:rPr lang="nl-NL" dirty="0"/>
              <a:t> ‘</a:t>
            </a:r>
            <a:r>
              <a:rPr lang="nl-NL" dirty="0" err="1"/>
              <a:t>everyday</a:t>
            </a:r>
            <a:r>
              <a:rPr lang="nl-NL" dirty="0"/>
              <a:t> </a:t>
            </a:r>
            <a:r>
              <a:rPr lang="nl-NL" dirty="0" err="1"/>
              <a:t>practice</a:t>
            </a:r>
            <a:r>
              <a:rPr lang="nl-NL" dirty="0"/>
              <a:t>’</a:t>
            </a:r>
            <a:endParaRPr lang="en-NL" dirty="0"/>
          </a:p>
        </p:txBody>
      </p:sp>
      <p:pic>
        <p:nvPicPr>
          <p:cNvPr id="5" name="Content Placeholder 4">
            <a:extLst>
              <a:ext uri="{FF2B5EF4-FFF2-40B4-BE49-F238E27FC236}">
                <a16:creationId xmlns:a16="http://schemas.microsoft.com/office/drawing/2014/main" id="{EFB09D0E-05ED-9BA1-F8CA-1B499356397C}"/>
              </a:ext>
            </a:extLst>
          </p:cNvPr>
          <p:cNvPicPr>
            <a:picLocks noGrp="1" noChangeAspect="1"/>
          </p:cNvPicPr>
          <p:nvPr>
            <p:ph idx="1"/>
          </p:nvPr>
        </p:nvPicPr>
        <p:blipFill>
          <a:blip r:embed="rId2"/>
          <a:stretch>
            <a:fillRect/>
          </a:stretch>
        </p:blipFill>
        <p:spPr>
          <a:xfrm>
            <a:off x="323528" y="2274137"/>
            <a:ext cx="8363272" cy="3128094"/>
          </a:xfrm>
        </p:spPr>
      </p:pic>
    </p:spTree>
    <p:extLst>
      <p:ext uri="{BB962C8B-B14F-4D97-AF65-F5344CB8AC3E}">
        <p14:creationId xmlns:p14="http://schemas.microsoft.com/office/powerpoint/2010/main" val="278296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2691115301_f3b8699d5a_b.jpg"/>
          <p:cNvPicPr>
            <a:picLocks noChangeAspect="1"/>
          </p:cNvPicPr>
          <p:nvPr/>
        </p:nvPicPr>
        <p:blipFill>
          <a:blip r:embed="rId3" cstate="print">
            <a:lum bright="70000" contrast="-70000"/>
          </a:blip>
          <a:srcRect b="-1457"/>
          <a:stretch>
            <a:fillRect/>
          </a:stretch>
        </p:blipFill>
        <p:spPr>
          <a:xfrm>
            <a:off x="914400" y="4653136"/>
            <a:ext cx="2386584" cy="2235094"/>
          </a:xfrm>
          <a:prstGeom prst="rect">
            <a:avLst/>
          </a:prstGeom>
          <a:ln>
            <a:noFill/>
          </a:ln>
          <a:effectLst/>
        </p:spPr>
      </p:pic>
      <p:sp>
        <p:nvSpPr>
          <p:cNvPr id="17" name="Rectangle 16"/>
          <p:cNvSpPr/>
          <p:nvPr/>
        </p:nvSpPr>
        <p:spPr>
          <a:xfrm>
            <a:off x="0" y="836712"/>
            <a:ext cx="8686800" cy="2376264"/>
          </a:xfrm>
          <a:prstGeom prst="rect">
            <a:avLst/>
          </a:prstGeom>
          <a:gradFill flip="none" rotWithShape="1">
            <a:gsLst>
              <a:gs pos="0">
                <a:schemeClr val="accent6">
                  <a:lumMod val="5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p>
        </p:txBody>
      </p:sp>
      <p:sp>
        <p:nvSpPr>
          <p:cNvPr id="3" name="Tekstvak 2"/>
          <p:cNvSpPr txBox="1"/>
          <p:nvPr/>
        </p:nvSpPr>
        <p:spPr>
          <a:xfrm>
            <a:off x="611560" y="985952"/>
            <a:ext cx="7848872" cy="1631216"/>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chemeClr val="bg1"/>
                </a:solidFill>
              </a:rPr>
              <a:t>controls have overtly been reintroduced in accordance with EU law</a:t>
            </a:r>
          </a:p>
          <a:p>
            <a:pPr marL="285750" indent="-285750">
              <a:buFont typeface="Arial" panose="020B0604020202020204" pitchFamily="34" charset="0"/>
              <a:buChar char="•"/>
            </a:pPr>
            <a:r>
              <a:rPr lang="en-GB" sz="2000" dirty="0">
                <a:solidFill>
                  <a:schemeClr val="bg1"/>
                </a:solidFill>
              </a:rPr>
              <a:t>Commission was, as evaluator, often sympathetic to the justifications (whether in relation to the extraordinary influx, perceived threats to public order, internal security  or public health risks)</a:t>
            </a:r>
          </a:p>
          <a:p>
            <a:pPr marL="285750" indent="-285750">
              <a:buFont typeface="Arial" panose="020B0604020202020204" pitchFamily="34" charset="0"/>
              <a:buChar char="•"/>
            </a:pPr>
            <a:r>
              <a:rPr lang="en-GB" sz="2000" dirty="0">
                <a:solidFill>
                  <a:schemeClr val="bg1"/>
                </a:solidFill>
              </a:rPr>
              <a:t>there are still points requiring attention, though</a:t>
            </a:r>
            <a:endParaRPr lang="en-GB" dirty="0">
              <a:solidFill>
                <a:schemeClr val="bg1"/>
              </a:solidFill>
            </a:endParaRPr>
          </a:p>
        </p:txBody>
      </p:sp>
      <p:sp>
        <p:nvSpPr>
          <p:cNvPr id="24" name="TextBox 23"/>
          <p:cNvSpPr txBox="1"/>
          <p:nvPr/>
        </p:nvSpPr>
        <p:spPr>
          <a:xfrm>
            <a:off x="1259632" y="395953"/>
            <a:ext cx="7341128" cy="430887"/>
          </a:xfrm>
          <a:prstGeom prst="rect">
            <a:avLst/>
          </a:prstGeom>
          <a:noFill/>
        </p:spPr>
        <p:txBody>
          <a:bodyPr wrap="square" lIns="0" tIns="0" rIns="0" bIns="0" rtlCol="0">
            <a:spAutoFit/>
          </a:bodyPr>
          <a:lstStyle/>
          <a:p>
            <a:r>
              <a:rPr lang="nl-NL" sz="2800" b="1" dirty="0" err="1">
                <a:solidFill>
                  <a:srgbClr val="F79646">
                    <a:lumMod val="75000"/>
                  </a:srgbClr>
                </a:solidFill>
                <a:cs typeface="Arial" pitchFamily="34" charset="0"/>
              </a:rPr>
              <a:t>Reviewing</a:t>
            </a:r>
            <a:r>
              <a:rPr lang="nl-NL" sz="2800" b="1" dirty="0">
                <a:solidFill>
                  <a:srgbClr val="F79646">
                    <a:lumMod val="75000"/>
                  </a:srgbClr>
                </a:solidFill>
                <a:cs typeface="Arial" pitchFamily="34" charset="0"/>
              </a:rPr>
              <a:t> </a:t>
            </a:r>
            <a:r>
              <a:rPr lang="nl-NL" sz="2800" b="1" dirty="0" err="1">
                <a:solidFill>
                  <a:srgbClr val="F79646">
                    <a:lumMod val="75000"/>
                  </a:srgbClr>
                </a:solidFill>
                <a:cs typeface="Arial" pitchFamily="34" charset="0"/>
              </a:rPr>
              <a:t>the</a:t>
            </a:r>
            <a:r>
              <a:rPr lang="nl-NL" sz="2800" b="1" dirty="0">
                <a:solidFill>
                  <a:srgbClr val="F79646">
                    <a:lumMod val="75000"/>
                  </a:srgbClr>
                </a:solidFill>
                <a:cs typeface="Arial" pitchFamily="34" charset="0"/>
              </a:rPr>
              <a:t> </a:t>
            </a:r>
            <a:r>
              <a:rPr lang="nl-NL" sz="2800" b="1" dirty="0" err="1">
                <a:solidFill>
                  <a:srgbClr val="F79646">
                    <a:lumMod val="75000"/>
                  </a:srgbClr>
                </a:solidFill>
                <a:cs typeface="Arial" pitchFamily="34" charset="0"/>
              </a:rPr>
              <a:t>notifications</a:t>
            </a:r>
            <a:endParaRPr lang="nl-NL" sz="3200" b="1" dirty="0">
              <a:solidFill>
                <a:srgbClr val="F79646">
                  <a:lumMod val="75000"/>
                </a:srgbClr>
              </a:solidFill>
              <a:cs typeface="Arial" pitchFamily="34" charset="0"/>
            </a:endParaRPr>
          </a:p>
        </p:txBody>
      </p:sp>
      <p:grpSp>
        <p:nvGrpSpPr>
          <p:cNvPr id="6" name="Groep 5"/>
          <p:cNvGrpSpPr/>
          <p:nvPr/>
        </p:nvGrpSpPr>
        <p:grpSpPr>
          <a:xfrm>
            <a:off x="1610506" y="2564904"/>
            <a:ext cx="1690479" cy="646910"/>
            <a:chOff x="1610506" y="2566065"/>
            <a:chExt cx="1690479" cy="646910"/>
          </a:xfrm>
        </p:grpSpPr>
        <p:sp>
          <p:nvSpPr>
            <p:cNvPr id="19" name="TextBox 23"/>
            <p:cNvSpPr txBox="1"/>
            <p:nvPr/>
          </p:nvSpPr>
          <p:spPr>
            <a:xfrm>
              <a:off x="2107693" y="2566065"/>
              <a:ext cx="1193292" cy="430887"/>
            </a:xfrm>
            <a:prstGeom prst="rect">
              <a:avLst/>
            </a:prstGeom>
            <a:noFill/>
          </p:spPr>
          <p:txBody>
            <a:bodyPr wrap="square" lIns="0" tIns="0" rIns="0" bIns="0" rtlCol="0">
              <a:spAutoFit/>
            </a:bodyPr>
            <a:lstStyle/>
            <a:p>
              <a:pPr>
                <a:spcAft>
                  <a:spcPts val="1200"/>
                </a:spcAft>
              </a:pPr>
              <a:r>
                <a:rPr lang="en-US" sz="2800" i="1" dirty="0">
                  <a:solidFill>
                    <a:prstClr val="white"/>
                  </a:solidFill>
                  <a:cs typeface="Arial" pitchFamily="34" charset="0"/>
                </a:rPr>
                <a:t>Point 1</a:t>
              </a:r>
              <a:endParaRPr lang="nl-NL" sz="2800" i="1" dirty="0">
                <a:solidFill>
                  <a:prstClr val="white"/>
                </a:solidFill>
                <a:cs typeface="Arial" pitchFamily="34" charset="0"/>
              </a:endParaRPr>
            </a:p>
          </p:txBody>
        </p:sp>
        <p:sp>
          <p:nvSpPr>
            <p:cNvPr id="4" name="Gelijkbenige driehoek 3"/>
            <p:cNvSpPr/>
            <p:nvPr/>
          </p:nvSpPr>
          <p:spPr>
            <a:xfrm rot="10800000">
              <a:off x="1610506" y="2719709"/>
              <a:ext cx="441213" cy="493266"/>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15" name="Groep 14"/>
          <p:cNvGrpSpPr/>
          <p:nvPr/>
        </p:nvGrpSpPr>
        <p:grpSpPr>
          <a:xfrm>
            <a:off x="5420378" y="2564904"/>
            <a:ext cx="1571929" cy="625837"/>
            <a:chOff x="5420378" y="2545740"/>
            <a:chExt cx="1571929" cy="625837"/>
          </a:xfrm>
        </p:grpSpPr>
        <p:sp>
          <p:nvSpPr>
            <p:cNvPr id="7" name="Rechthoek 6"/>
            <p:cNvSpPr/>
            <p:nvPr/>
          </p:nvSpPr>
          <p:spPr>
            <a:xfrm>
              <a:off x="5797236" y="2545740"/>
              <a:ext cx="1195071" cy="523220"/>
            </a:xfrm>
            <a:prstGeom prst="rect">
              <a:avLst/>
            </a:prstGeom>
          </p:spPr>
          <p:txBody>
            <a:bodyPr wrap="none">
              <a:spAutoFit/>
            </a:bodyPr>
            <a:lstStyle/>
            <a:p>
              <a:r>
                <a:rPr lang="en-US" sz="2800" i="1" dirty="0">
                  <a:solidFill>
                    <a:prstClr val="white"/>
                  </a:solidFill>
                  <a:cs typeface="Arial" pitchFamily="34" charset="0"/>
                </a:rPr>
                <a:t>Point 2</a:t>
              </a:r>
              <a:endParaRPr lang="nl-NL" dirty="0"/>
            </a:p>
          </p:txBody>
        </p:sp>
        <p:sp>
          <p:nvSpPr>
            <p:cNvPr id="22" name="Gelijkbenige driehoek 21"/>
            <p:cNvSpPr/>
            <p:nvPr/>
          </p:nvSpPr>
          <p:spPr>
            <a:xfrm rot="10800000">
              <a:off x="5420378" y="2678311"/>
              <a:ext cx="441213" cy="493266"/>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9" name="Tekstvak 8"/>
          <p:cNvSpPr txBox="1"/>
          <p:nvPr/>
        </p:nvSpPr>
        <p:spPr>
          <a:xfrm>
            <a:off x="4205445" y="3580567"/>
            <a:ext cx="3674861" cy="1477328"/>
          </a:xfrm>
          <a:prstGeom prst="rect">
            <a:avLst/>
          </a:prstGeom>
          <a:solidFill>
            <a:schemeClr val="bg2">
              <a:lumMod val="50000"/>
            </a:schemeClr>
          </a:solidFill>
        </p:spPr>
        <p:txBody>
          <a:bodyPr wrap="square" rtlCol="0">
            <a:spAutoFit/>
          </a:bodyPr>
          <a:lstStyle/>
          <a:p>
            <a:r>
              <a:rPr lang="en-GB" b="1" i="1" dirty="0">
                <a:solidFill>
                  <a:prstClr val="white"/>
                </a:solidFill>
              </a:rPr>
              <a:t>even less  convincing are justifications referring to hard security concerns (e.g. possibility of ‘radicalised people’ hiding among refugees or illegal migrants)</a:t>
            </a:r>
            <a:endParaRPr lang="nl-NL" b="1" i="1" dirty="0">
              <a:solidFill>
                <a:prstClr val="white"/>
              </a:solidFill>
            </a:endParaRPr>
          </a:p>
        </p:txBody>
      </p:sp>
      <p:grpSp>
        <p:nvGrpSpPr>
          <p:cNvPr id="21" name="Groep 20"/>
          <p:cNvGrpSpPr/>
          <p:nvPr/>
        </p:nvGrpSpPr>
        <p:grpSpPr>
          <a:xfrm>
            <a:off x="1831113" y="2539087"/>
            <a:ext cx="1652998" cy="673889"/>
            <a:chOff x="1831113" y="2600885"/>
            <a:chExt cx="1652998" cy="673889"/>
          </a:xfrm>
        </p:grpSpPr>
        <p:sp>
          <p:nvSpPr>
            <p:cNvPr id="16" name="Tekstvak 15"/>
            <p:cNvSpPr txBox="1"/>
            <p:nvPr/>
          </p:nvSpPr>
          <p:spPr>
            <a:xfrm>
              <a:off x="2289040" y="2600885"/>
              <a:ext cx="1195071" cy="523220"/>
            </a:xfrm>
            <a:prstGeom prst="rect">
              <a:avLst/>
            </a:prstGeom>
            <a:noFill/>
          </p:spPr>
          <p:txBody>
            <a:bodyPr wrap="none" rtlCol="0">
              <a:spAutoFit/>
            </a:bodyPr>
            <a:lstStyle/>
            <a:p>
              <a:r>
                <a:rPr lang="nl-NL" sz="2800" i="1" dirty="0">
                  <a:solidFill>
                    <a:schemeClr val="bg1"/>
                  </a:solidFill>
                </a:rPr>
                <a:t>Point 3</a:t>
              </a:r>
            </a:p>
          </p:txBody>
        </p:sp>
        <p:sp>
          <p:nvSpPr>
            <p:cNvPr id="26" name="Gelijkbenige driehoek 25"/>
            <p:cNvSpPr/>
            <p:nvPr/>
          </p:nvSpPr>
          <p:spPr>
            <a:xfrm rot="10800000">
              <a:off x="1831113" y="2781508"/>
              <a:ext cx="441213" cy="493266"/>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29" name="Groep 28"/>
          <p:cNvGrpSpPr/>
          <p:nvPr/>
        </p:nvGrpSpPr>
        <p:grpSpPr>
          <a:xfrm>
            <a:off x="3707904" y="2564904"/>
            <a:ext cx="3419679" cy="625837"/>
            <a:chOff x="5420378" y="2545740"/>
            <a:chExt cx="3419679" cy="625837"/>
          </a:xfrm>
        </p:grpSpPr>
        <p:sp>
          <p:nvSpPr>
            <p:cNvPr id="30" name="Rechthoek 29"/>
            <p:cNvSpPr/>
            <p:nvPr/>
          </p:nvSpPr>
          <p:spPr>
            <a:xfrm>
              <a:off x="5797236" y="2545740"/>
              <a:ext cx="3042821" cy="523220"/>
            </a:xfrm>
            <a:prstGeom prst="rect">
              <a:avLst/>
            </a:prstGeom>
          </p:spPr>
          <p:txBody>
            <a:bodyPr wrap="none">
              <a:spAutoFit/>
            </a:bodyPr>
            <a:lstStyle/>
            <a:p>
              <a:r>
                <a:rPr lang="en-US" sz="2800" i="1" dirty="0">
                  <a:solidFill>
                    <a:prstClr val="white"/>
                  </a:solidFill>
                  <a:cs typeface="Arial" pitchFamily="34" charset="0"/>
                </a:rPr>
                <a:t>Conclusive Remarks</a:t>
              </a:r>
              <a:endParaRPr lang="nl-NL" dirty="0"/>
            </a:p>
          </p:txBody>
        </p:sp>
        <p:sp>
          <p:nvSpPr>
            <p:cNvPr id="31" name="Gelijkbenige driehoek 30"/>
            <p:cNvSpPr/>
            <p:nvPr/>
          </p:nvSpPr>
          <p:spPr>
            <a:xfrm rot="10800000">
              <a:off x="5420378" y="2678311"/>
              <a:ext cx="441213" cy="493266"/>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14" name="Tekstvak 13"/>
          <p:cNvSpPr txBox="1"/>
          <p:nvPr/>
        </p:nvSpPr>
        <p:spPr>
          <a:xfrm>
            <a:off x="467543" y="3823880"/>
            <a:ext cx="3537059" cy="1477328"/>
          </a:xfrm>
          <a:prstGeom prst="rect">
            <a:avLst/>
          </a:prstGeom>
          <a:solidFill>
            <a:srgbClr val="524484"/>
          </a:solidFill>
        </p:spPr>
        <p:txBody>
          <a:bodyPr wrap="square" rtlCol="0">
            <a:spAutoFit/>
          </a:bodyPr>
          <a:lstStyle/>
          <a:p>
            <a:r>
              <a:rPr lang="en-GB" dirty="0">
                <a:solidFill>
                  <a:prstClr val="white"/>
                </a:solidFill>
              </a:rPr>
              <a:t>deployment of police checks in border areas raised the question what the difference is between police checks in border areas and border controls</a:t>
            </a:r>
            <a:endParaRPr lang="nl-NL" dirty="0">
              <a:solidFill>
                <a:prstClr val="white"/>
              </a:solidFill>
            </a:endParaRPr>
          </a:p>
        </p:txBody>
      </p:sp>
      <p:sp>
        <p:nvSpPr>
          <p:cNvPr id="23" name="Tekstvak 22">
            <a:extLst>
              <a:ext uri="{FF2B5EF4-FFF2-40B4-BE49-F238E27FC236}">
                <a16:creationId xmlns:a16="http://schemas.microsoft.com/office/drawing/2014/main" id="{428C7802-6278-4790-9055-58770258F846}"/>
              </a:ext>
            </a:extLst>
          </p:cNvPr>
          <p:cNvSpPr txBox="1"/>
          <p:nvPr/>
        </p:nvSpPr>
        <p:spPr>
          <a:xfrm>
            <a:off x="84977" y="6028140"/>
            <a:ext cx="5826035" cy="646331"/>
          </a:xfrm>
          <a:prstGeom prst="rect">
            <a:avLst/>
          </a:prstGeom>
          <a:solidFill>
            <a:schemeClr val="bg2">
              <a:lumMod val="50000"/>
            </a:schemeClr>
          </a:solidFill>
        </p:spPr>
        <p:txBody>
          <a:bodyPr wrap="square" rtlCol="0">
            <a:spAutoFit/>
          </a:bodyPr>
          <a:lstStyle/>
          <a:p>
            <a:r>
              <a:rPr lang="en-US" b="1" i="1" dirty="0">
                <a:solidFill>
                  <a:prstClr val="white"/>
                </a:solidFill>
              </a:rPr>
              <a:t>Commission proposes a strategy on the future of Schengen, scheduled for the second quarter of 2021</a:t>
            </a:r>
            <a:endParaRPr lang="nl-NL" b="1" i="1" dirty="0">
              <a:solidFill>
                <a:prstClr val="white"/>
              </a:solidFill>
            </a:endParaRPr>
          </a:p>
        </p:txBody>
      </p:sp>
      <p:sp>
        <p:nvSpPr>
          <p:cNvPr id="27" name="Tekstvak 26"/>
          <p:cNvSpPr txBox="1"/>
          <p:nvPr/>
        </p:nvSpPr>
        <p:spPr>
          <a:xfrm>
            <a:off x="1263694" y="4850407"/>
            <a:ext cx="7628786" cy="923330"/>
          </a:xfrm>
          <a:prstGeom prst="rect">
            <a:avLst/>
          </a:prstGeom>
          <a:solidFill>
            <a:srgbClr val="98303E"/>
          </a:solidFill>
        </p:spPr>
        <p:txBody>
          <a:bodyPr wrap="square" rtlCol="0">
            <a:spAutoFit/>
          </a:bodyPr>
          <a:lstStyle/>
          <a:p>
            <a:r>
              <a:rPr lang="en-GB" b="1" i="1" dirty="0">
                <a:solidFill>
                  <a:prstClr val="white"/>
                </a:solidFill>
              </a:rPr>
              <a:t>Still, with the principled use of  the “symbolism of Schengen” the Commission and EP are often outplayed by the pragmatic cost-benefit reasoning of the member states in the discussion on internal border checks (</a:t>
            </a:r>
            <a:r>
              <a:rPr lang="en-GB" b="1" i="1" dirty="0" err="1">
                <a:solidFill>
                  <a:prstClr val="white"/>
                </a:solidFill>
              </a:rPr>
              <a:t>Cornelisse</a:t>
            </a:r>
            <a:r>
              <a:rPr lang="en-GB" b="1" i="1" dirty="0">
                <a:solidFill>
                  <a:prstClr val="white"/>
                </a:solidFill>
              </a:rPr>
              <a:t>, 2020)</a:t>
            </a:r>
            <a:endParaRPr lang="nl-NL" b="1" i="1" dirty="0">
              <a:solidFill>
                <a:prstClr val="white"/>
              </a:solidFill>
            </a:endParaRPr>
          </a:p>
        </p:txBody>
      </p:sp>
      <p:sp>
        <p:nvSpPr>
          <p:cNvPr id="11" name="Tekstvak 10"/>
          <p:cNvSpPr txBox="1"/>
          <p:nvPr/>
        </p:nvSpPr>
        <p:spPr>
          <a:xfrm>
            <a:off x="251520" y="3441774"/>
            <a:ext cx="3168352" cy="2031325"/>
          </a:xfrm>
          <a:prstGeom prst="rect">
            <a:avLst/>
          </a:prstGeom>
          <a:solidFill>
            <a:srgbClr val="98303E"/>
          </a:solidFill>
        </p:spPr>
        <p:txBody>
          <a:bodyPr wrap="square" rtlCol="0">
            <a:spAutoFit/>
          </a:bodyPr>
          <a:lstStyle/>
          <a:p>
            <a:r>
              <a:rPr lang="en-GB" dirty="0">
                <a:solidFill>
                  <a:prstClr val="white"/>
                </a:solidFill>
              </a:rPr>
              <a:t>the 2013 SBC expressly </a:t>
            </a:r>
            <a:r>
              <a:rPr lang="en-GB" dirty="0" err="1">
                <a:solidFill>
                  <a:prstClr val="white"/>
                </a:solidFill>
              </a:rPr>
              <a:t>stipula</a:t>
            </a:r>
            <a:r>
              <a:rPr lang="en-GB" dirty="0">
                <a:solidFill>
                  <a:prstClr val="white"/>
                </a:solidFill>
              </a:rPr>
              <a:t>-ted that “a large number” of refugees or secondary movements, as such, should not be considered a threat to security, even though it is widely used</a:t>
            </a:r>
            <a:endParaRPr lang="nl-NL" dirty="0">
              <a:solidFill>
                <a:prstClr val="white"/>
              </a:solidFill>
            </a:endParaRPr>
          </a:p>
        </p:txBody>
      </p:sp>
      <p:sp>
        <p:nvSpPr>
          <p:cNvPr id="10" name="Tekstvak 9"/>
          <p:cNvSpPr txBox="1"/>
          <p:nvPr/>
        </p:nvSpPr>
        <p:spPr>
          <a:xfrm>
            <a:off x="113896" y="3577897"/>
            <a:ext cx="7628786" cy="923330"/>
          </a:xfrm>
          <a:prstGeom prst="rect">
            <a:avLst/>
          </a:prstGeom>
          <a:solidFill>
            <a:srgbClr val="D6A300"/>
          </a:solidFill>
        </p:spPr>
        <p:txBody>
          <a:bodyPr wrap="square" rtlCol="0">
            <a:spAutoFit/>
          </a:bodyPr>
          <a:lstStyle/>
          <a:p>
            <a:r>
              <a:rPr lang="en-GB" b="1" i="1" dirty="0">
                <a:solidFill>
                  <a:prstClr val="white"/>
                </a:solidFill>
              </a:rPr>
              <a:t>Conclusion by  Guild et al. (2015: 17): the overarching interest is “protecting the free movement of persons as laid down in Article 20 SBC, with only limited and conditioned options for internal border checks”. </a:t>
            </a:r>
            <a:endParaRPr lang="en-US" dirty="0">
              <a:solidFill>
                <a:prstClr val="white"/>
              </a:solidFill>
            </a:endParaRPr>
          </a:p>
        </p:txBody>
      </p:sp>
    </p:spTree>
    <p:extLst>
      <p:ext uri="{BB962C8B-B14F-4D97-AF65-F5344CB8AC3E}">
        <p14:creationId xmlns:p14="http://schemas.microsoft.com/office/powerpoint/2010/main" val="41229111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childTnLst>
                                </p:cTn>
                              </p:par>
                              <p:par>
                                <p:cTn id="8" presetID="35" presetClass="path" presetSubtype="0" accel="50000" decel="50000" fill="hold" grpId="0" nodeType="withEffect">
                                  <p:stCondLst>
                                    <p:cond delay="0"/>
                                  </p:stCondLst>
                                  <p:childTnLst>
                                    <p:animMotion origin="layout" path="M -3.33333E-6 3.78353E-6 L -0.86666 3.78353E-6 " pathEditMode="relative" rAng="0" ptsTypes="AA">
                                      <p:cBhvr>
                                        <p:cTn id="9" dur="2000" spd="-100000" fill="hold"/>
                                        <p:tgtEl>
                                          <p:spTgt spid="24"/>
                                        </p:tgtEl>
                                        <p:attrNameLst>
                                          <p:attrName>ppt_x</p:attrName>
                                          <p:attrName>ppt_y</p:attrName>
                                        </p:attrNameLst>
                                      </p:cBhvr>
                                      <p:rCtr x="-433" y="0"/>
                                    </p:animMotion>
                                  </p:childTnLst>
                                </p:cTn>
                              </p:par>
                            </p:childTnLst>
                          </p:cTn>
                        </p:par>
                        <p:par>
                          <p:cTn id="10" fill="hold">
                            <p:stCondLst>
                              <p:cond delay="2000"/>
                            </p:stCondLst>
                            <p:childTnLst>
                              <p:par>
                                <p:cTn id="11" presetID="2" presetClass="entr" presetSubtype="8" fill="hold" grpId="0" nodeType="afterEffect">
                                  <p:stCondLst>
                                    <p:cond delay="25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0-#ppt_w/2"/>
                                          </p:val>
                                        </p:tav>
                                        <p:tav tm="100000">
                                          <p:val>
                                            <p:strVal val="#ppt_x"/>
                                          </p:val>
                                        </p:tav>
                                      </p:tavLst>
                                    </p:anim>
                                    <p:anim calcmode="lin" valueType="num">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8" fill="hold" grpId="1" nodeType="clickEffect">
                                  <p:stCondLst>
                                    <p:cond delay="250"/>
                                  </p:stCondLst>
                                  <p:childTnLst>
                                    <p:anim calcmode="lin" valueType="num">
                                      <p:cBhvr additive="base">
                                        <p:cTn id="18" dur="1000"/>
                                        <p:tgtEl>
                                          <p:spTgt spid="3"/>
                                        </p:tgtEl>
                                        <p:attrNameLst>
                                          <p:attrName>ppt_x</p:attrName>
                                        </p:attrNameLst>
                                      </p:cBhvr>
                                      <p:tavLst>
                                        <p:tav tm="0">
                                          <p:val>
                                            <p:strVal val="ppt_x"/>
                                          </p:val>
                                        </p:tav>
                                        <p:tav tm="100000">
                                          <p:val>
                                            <p:strVal val="0-ppt_w/2"/>
                                          </p:val>
                                        </p:tav>
                                      </p:tavLst>
                                    </p:anim>
                                    <p:anim calcmode="lin" valueType="num">
                                      <p:cBhvr additive="base">
                                        <p:cTn id="19" dur="1000"/>
                                        <p:tgtEl>
                                          <p:spTgt spid="3"/>
                                        </p:tgtEl>
                                        <p:attrNameLst>
                                          <p:attrName>ppt_y</p:attrName>
                                        </p:attrNameLst>
                                      </p:cBhvr>
                                      <p:tavLst>
                                        <p:tav tm="0">
                                          <p:val>
                                            <p:strVal val="ppt_y"/>
                                          </p:val>
                                        </p:tav>
                                        <p:tav tm="100000">
                                          <p:val>
                                            <p:strVal val="ppt_y"/>
                                          </p:val>
                                        </p:tav>
                                      </p:tavLst>
                                    </p:anim>
                                    <p:set>
                                      <p:cBhvr>
                                        <p:cTn id="20" dur="1" fill="hold">
                                          <p:stCondLst>
                                            <p:cond delay="999"/>
                                          </p:stCondLst>
                                        </p:cTn>
                                        <p:tgtEl>
                                          <p:spTgt spid="3"/>
                                        </p:tgtEl>
                                        <p:attrNameLst>
                                          <p:attrName>style.visibility</p:attrName>
                                        </p:attrNameLst>
                                      </p:cBhvr>
                                      <p:to>
                                        <p:strVal val="hidden"/>
                                      </p:to>
                                    </p:set>
                                  </p:childTnLst>
                                </p:cTn>
                              </p:par>
                            </p:childTnLst>
                          </p:cTn>
                        </p:par>
                        <p:par>
                          <p:cTn id="21" fill="hold">
                            <p:stCondLst>
                              <p:cond delay="1250"/>
                            </p:stCondLst>
                            <p:childTnLst>
                              <p:par>
                                <p:cTn id="22" presetID="2" presetClass="entr" presetSubtype="8"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0-#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childTnLst>
                          </p:cTn>
                        </p:par>
                        <p:par>
                          <p:cTn id="26" fill="hold">
                            <p:stCondLst>
                              <p:cond delay="1750"/>
                            </p:stCondLst>
                            <p:childTnLst>
                              <p:par>
                                <p:cTn id="27" presetID="2" presetClass="entr" presetSubtype="4"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xit" presetSubtype="8" fill="hold" nodeType="clickEffect">
                                  <p:stCondLst>
                                    <p:cond delay="250"/>
                                  </p:stCondLst>
                                  <p:childTnLst>
                                    <p:anim calcmode="lin" valueType="num">
                                      <p:cBhvr additive="base">
                                        <p:cTn id="34" dur="1000"/>
                                        <p:tgtEl>
                                          <p:spTgt spid="6"/>
                                        </p:tgtEl>
                                        <p:attrNameLst>
                                          <p:attrName>ppt_x</p:attrName>
                                        </p:attrNameLst>
                                      </p:cBhvr>
                                      <p:tavLst>
                                        <p:tav tm="0">
                                          <p:val>
                                            <p:strVal val="ppt_x"/>
                                          </p:val>
                                        </p:tav>
                                        <p:tav tm="100000">
                                          <p:val>
                                            <p:strVal val="0-ppt_w/2"/>
                                          </p:val>
                                        </p:tav>
                                      </p:tavLst>
                                    </p:anim>
                                    <p:anim calcmode="lin" valueType="num">
                                      <p:cBhvr additive="base">
                                        <p:cTn id="35" dur="1000"/>
                                        <p:tgtEl>
                                          <p:spTgt spid="6"/>
                                        </p:tgtEl>
                                        <p:attrNameLst>
                                          <p:attrName>ppt_y</p:attrName>
                                        </p:attrNameLst>
                                      </p:cBhvr>
                                      <p:tavLst>
                                        <p:tav tm="0">
                                          <p:val>
                                            <p:strVal val="ppt_y"/>
                                          </p:val>
                                        </p:tav>
                                        <p:tav tm="100000">
                                          <p:val>
                                            <p:strVal val="ppt_y"/>
                                          </p:val>
                                        </p:tav>
                                      </p:tavLst>
                                    </p:anim>
                                    <p:set>
                                      <p:cBhvr>
                                        <p:cTn id="36" dur="1" fill="hold">
                                          <p:stCondLst>
                                            <p:cond delay="999"/>
                                          </p:stCondLst>
                                        </p:cTn>
                                        <p:tgtEl>
                                          <p:spTgt spid="6"/>
                                        </p:tgtEl>
                                        <p:attrNameLst>
                                          <p:attrName>style.visibility</p:attrName>
                                        </p:attrNameLst>
                                      </p:cBhvr>
                                      <p:to>
                                        <p:strVal val="hidden"/>
                                      </p:to>
                                    </p:set>
                                  </p:childTnLst>
                                </p:cTn>
                              </p:par>
                              <p:par>
                                <p:cTn id="37" presetID="2" presetClass="exit" presetSubtype="4" fill="hold" grpId="1" nodeType="withEffect">
                                  <p:stCondLst>
                                    <p:cond delay="0"/>
                                  </p:stCondLst>
                                  <p:childTnLst>
                                    <p:anim calcmode="lin" valueType="num">
                                      <p:cBhvr additive="base">
                                        <p:cTn id="38" dur="500"/>
                                        <p:tgtEl>
                                          <p:spTgt spid="11"/>
                                        </p:tgtEl>
                                        <p:attrNameLst>
                                          <p:attrName>ppt_x</p:attrName>
                                        </p:attrNameLst>
                                      </p:cBhvr>
                                      <p:tavLst>
                                        <p:tav tm="0">
                                          <p:val>
                                            <p:strVal val="ppt_x"/>
                                          </p:val>
                                        </p:tav>
                                        <p:tav tm="100000">
                                          <p:val>
                                            <p:strVal val="ppt_x"/>
                                          </p:val>
                                        </p:tav>
                                      </p:tavLst>
                                    </p:anim>
                                    <p:anim calcmode="lin" valueType="num">
                                      <p:cBhvr additive="base">
                                        <p:cTn id="39" dur="500"/>
                                        <p:tgtEl>
                                          <p:spTgt spid="11"/>
                                        </p:tgtEl>
                                        <p:attrNameLst>
                                          <p:attrName>ppt_y</p:attrName>
                                        </p:attrNameLst>
                                      </p:cBhvr>
                                      <p:tavLst>
                                        <p:tav tm="0">
                                          <p:val>
                                            <p:strVal val="ppt_y"/>
                                          </p:val>
                                        </p:tav>
                                        <p:tav tm="100000">
                                          <p:val>
                                            <p:strVal val="1+ppt_h/2"/>
                                          </p:val>
                                        </p:tav>
                                      </p:tavLst>
                                    </p:anim>
                                    <p:set>
                                      <p:cBhvr>
                                        <p:cTn id="40" dur="1" fill="hold">
                                          <p:stCondLst>
                                            <p:cond delay="499"/>
                                          </p:stCondLst>
                                        </p:cTn>
                                        <p:tgtEl>
                                          <p:spTgt spid="11"/>
                                        </p:tgtEl>
                                        <p:attrNameLst>
                                          <p:attrName>style.visibility</p:attrName>
                                        </p:attrNameLst>
                                      </p:cBhvr>
                                      <p:to>
                                        <p:strVal val="hidden"/>
                                      </p:to>
                                    </p:set>
                                  </p:childTnLst>
                                </p:cTn>
                              </p:par>
                            </p:childTnLst>
                          </p:cTn>
                        </p:par>
                        <p:par>
                          <p:cTn id="41" fill="hold">
                            <p:stCondLst>
                              <p:cond delay="1250"/>
                            </p:stCondLst>
                            <p:childTnLst>
                              <p:par>
                                <p:cTn id="42" presetID="2" presetClass="entr" presetSubtype="8" fill="hold" nodeType="afterEffect">
                                  <p:stCondLst>
                                    <p:cond delay="25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1000" fill="hold"/>
                                        <p:tgtEl>
                                          <p:spTgt spid="15"/>
                                        </p:tgtEl>
                                        <p:attrNameLst>
                                          <p:attrName>ppt_x</p:attrName>
                                        </p:attrNameLst>
                                      </p:cBhvr>
                                      <p:tavLst>
                                        <p:tav tm="0">
                                          <p:val>
                                            <p:strVal val="0-#ppt_w/2"/>
                                          </p:val>
                                        </p:tav>
                                        <p:tav tm="100000">
                                          <p:val>
                                            <p:strVal val="#ppt_x"/>
                                          </p:val>
                                        </p:tav>
                                      </p:tavLst>
                                    </p:anim>
                                    <p:anim calcmode="lin" valueType="num">
                                      <p:cBhvr additive="base">
                                        <p:cTn id="45" dur="1000" fill="hold"/>
                                        <p:tgtEl>
                                          <p:spTgt spid="15"/>
                                        </p:tgtEl>
                                        <p:attrNameLst>
                                          <p:attrName>ppt_y</p:attrName>
                                        </p:attrNameLst>
                                      </p:cBhvr>
                                      <p:tavLst>
                                        <p:tav tm="0">
                                          <p:val>
                                            <p:strVal val="#ppt_y"/>
                                          </p:val>
                                        </p:tav>
                                        <p:tav tm="100000">
                                          <p:val>
                                            <p:strVal val="#ppt_y"/>
                                          </p:val>
                                        </p:tav>
                                      </p:tavLst>
                                    </p:anim>
                                  </p:childTnLst>
                                </p:cTn>
                              </p:par>
                            </p:childTnLst>
                          </p:cTn>
                        </p:par>
                        <p:par>
                          <p:cTn id="46" fill="hold">
                            <p:stCondLst>
                              <p:cond delay="2500"/>
                            </p:stCondLst>
                            <p:childTnLst>
                              <p:par>
                                <p:cTn id="47" presetID="2" presetClass="entr" presetSubtype="4"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8" fill="hold" nodeType="clickEffect">
                                  <p:stCondLst>
                                    <p:cond delay="0"/>
                                  </p:stCondLst>
                                  <p:childTnLst>
                                    <p:anim calcmode="lin" valueType="num">
                                      <p:cBhvr additive="base">
                                        <p:cTn id="54" dur="500"/>
                                        <p:tgtEl>
                                          <p:spTgt spid="15"/>
                                        </p:tgtEl>
                                        <p:attrNameLst>
                                          <p:attrName>ppt_x</p:attrName>
                                        </p:attrNameLst>
                                      </p:cBhvr>
                                      <p:tavLst>
                                        <p:tav tm="0">
                                          <p:val>
                                            <p:strVal val="ppt_x"/>
                                          </p:val>
                                        </p:tav>
                                        <p:tav tm="100000">
                                          <p:val>
                                            <p:strVal val="0-ppt_w/2"/>
                                          </p:val>
                                        </p:tav>
                                      </p:tavLst>
                                    </p:anim>
                                    <p:anim calcmode="lin" valueType="num">
                                      <p:cBhvr additive="base">
                                        <p:cTn id="55" dur="500"/>
                                        <p:tgtEl>
                                          <p:spTgt spid="15"/>
                                        </p:tgtEl>
                                        <p:attrNameLst>
                                          <p:attrName>ppt_y</p:attrName>
                                        </p:attrNameLst>
                                      </p:cBhvr>
                                      <p:tavLst>
                                        <p:tav tm="0">
                                          <p:val>
                                            <p:strVal val="ppt_y"/>
                                          </p:val>
                                        </p:tav>
                                        <p:tav tm="100000">
                                          <p:val>
                                            <p:strVal val="ppt_y"/>
                                          </p:val>
                                        </p:tav>
                                      </p:tavLst>
                                    </p:anim>
                                    <p:set>
                                      <p:cBhvr>
                                        <p:cTn id="56" dur="1" fill="hold">
                                          <p:stCondLst>
                                            <p:cond delay="499"/>
                                          </p:stCondLst>
                                        </p:cTn>
                                        <p:tgtEl>
                                          <p:spTgt spid="15"/>
                                        </p:tgtEl>
                                        <p:attrNameLst>
                                          <p:attrName>style.visibility</p:attrName>
                                        </p:attrNameLst>
                                      </p:cBhvr>
                                      <p:to>
                                        <p:strVal val="hidden"/>
                                      </p:to>
                                    </p:set>
                                  </p:childTnLst>
                                </p:cTn>
                              </p:par>
                            </p:childTnLst>
                          </p:cTn>
                        </p:par>
                        <p:par>
                          <p:cTn id="57" fill="hold">
                            <p:stCondLst>
                              <p:cond delay="1500"/>
                            </p:stCondLst>
                            <p:childTnLst>
                              <p:par>
                                <p:cTn id="58" presetID="2" presetClass="exit" presetSubtype="4" fill="hold" grpId="1" nodeType="afterEffect">
                                  <p:stCondLst>
                                    <p:cond delay="0"/>
                                  </p:stCondLst>
                                  <p:childTnLst>
                                    <p:anim calcmode="lin" valueType="num">
                                      <p:cBhvr additive="base">
                                        <p:cTn id="59" dur="500"/>
                                        <p:tgtEl>
                                          <p:spTgt spid="9"/>
                                        </p:tgtEl>
                                        <p:attrNameLst>
                                          <p:attrName>ppt_x</p:attrName>
                                        </p:attrNameLst>
                                      </p:cBhvr>
                                      <p:tavLst>
                                        <p:tav tm="0">
                                          <p:val>
                                            <p:strVal val="ppt_x"/>
                                          </p:val>
                                        </p:tav>
                                        <p:tav tm="100000">
                                          <p:val>
                                            <p:strVal val="ppt_x"/>
                                          </p:val>
                                        </p:tav>
                                      </p:tavLst>
                                    </p:anim>
                                    <p:anim calcmode="lin" valueType="num">
                                      <p:cBhvr additive="base">
                                        <p:cTn id="60" dur="500"/>
                                        <p:tgtEl>
                                          <p:spTgt spid="9"/>
                                        </p:tgtEl>
                                        <p:attrNameLst>
                                          <p:attrName>ppt_y</p:attrName>
                                        </p:attrNameLst>
                                      </p:cBhvr>
                                      <p:tavLst>
                                        <p:tav tm="0">
                                          <p:val>
                                            <p:strVal val="ppt_y"/>
                                          </p:val>
                                        </p:tav>
                                        <p:tav tm="100000">
                                          <p:val>
                                            <p:strVal val="1+ppt_h/2"/>
                                          </p:val>
                                        </p:tav>
                                      </p:tavLst>
                                    </p:anim>
                                    <p:set>
                                      <p:cBhvr>
                                        <p:cTn id="61" dur="1" fill="hold">
                                          <p:stCondLst>
                                            <p:cond delay="499"/>
                                          </p:stCondLst>
                                        </p:cTn>
                                        <p:tgtEl>
                                          <p:spTgt spid="9"/>
                                        </p:tgtEl>
                                        <p:attrNameLst>
                                          <p:attrName>style.visibility</p:attrName>
                                        </p:attrNameLst>
                                      </p:cBhvr>
                                      <p:to>
                                        <p:strVal val="hidden"/>
                                      </p:to>
                                    </p:set>
                                  </p:childTnLst>
                                </p:cTn>
                              </p:par>
                            </p:childTnLst>
                          </p:cTn>
                        </p:par>
                        <p:par>
                          <p:cTn id="62" fill="hold">
                            <p:stCondLst>
                              <p:cond delay="2000"/>
                            </p:stCondLst>
                            <p:childTnLst>
                              <p:par>
                                <p:cTn id="63" presetID="2" presetClass="entr" presetSubtype="8" fill="hold"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0-#ppt_w/2"/>
                                          </p:val>
                                        </p:tav>
                                        <p:tav tm="100000">
                                          <p:val>
                                            <p:strVal val="#ppt_x"/>
                                          </p:val>
                                        </p:tav>
                                      </p:tavLst>
                                    </p:anim>
                                    <p:anim calcmode="lin" valueType="num">
                                      <p:cBhvr additive="base">
                                        <p:cTn id="66" dur="500" fill="hold"/>
                                        <p:tgtEl>
                                          <p:spTgt spid="21"/>
                                        </p:tgtEl>
                                        <p:attrNameLst>
                                          <p:attrName>ppt_y</p:attrName>
                                        </p:attrNameLst>
                                      </p:cBhvr>
                                      <p:tavLst>
                                        <p:tav tm="0">
                                          <p:val>
                                            <p:strVal val="#ppt_y"/>
                                          </p:val>
                                        </p:tav>
                                        <p:tav tm="100000">
                                          <p:val>
                                            <p:strVal val="#ppt_y"/>
                                          </p:val>
                                        </p:tav>
                                      </p:tavLst>
                                    </p:anim>
                                  </p:childTnLst>
                                </p:cTn>
                              </p:par>
                            </p:childTnLst>
                          </p:cTn>
                        </p:par>
                        <p:par>
                          <p:cTn id="67" fill="hold">
                            <p:stCondLst>
                              <p:cond delay="2500"/>
                            </p:stCondLst>
                            <p:childTnLst>
                              <p:par>
                                <p:cTn id="68" presetID="2" presetClass="entr" presetSubtype="4"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additive="base">
                                        <p:cTn id="70" dur="500" fill="hold"/>
                                        <p:tgtEl>
                                          <p:spTgt spid="14"/>
                                        </p:tgtEl>
                                        <p:attrNameLst>
                                          <p:attrName>ppt_x</p:attrName>
                                        </p:attrNameLst>
                                      </p:cBhvr>
                                      <p:tavLst>
                                        <p:tav tm="0">
                                          <p:val>
                                            <p:strVal val="#ppt_x"/>
                                          </p:val>
                                        </p:tav>
                                        <p:tav tm="100000">
                                          <p:val>
                                            <p:strVal val="#ppt_x"/>
                                          </p:val>
                                        </p:tav>
                                      </p:tavLst>
                                    </p:anim>
                                    <p:anim calcmode="lin" valueType="num">
                                      <p:cBhvr additive="base">
                                        <p:cTn id="7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xit" presetSubtype="8" fill="hold" nodeType="clickEffect">
                                  <p:stCondLst>
                                    <p:cond delay="0"/>
                                  </p:stCondLst>
                                  <p:childTnLst>
                                    <p:anim calcmode="lin" valueType="num">
                                      <p:cBhvr additive="base">
                                        <p:cTn id="75" dur="500"/>
                                        <p:tgtEl>
                                          <p:spTgt spid="21"/>
                                        </p:tgtEl>
                                        <p:attrNameLst>
                                          <p:attrName>ppt_x</p:attrName>
                                        </p:attrNameLst>
                                      </p:cBhvr>
                                      <p:tavLst>
                                        <p:tav tm="0">
                                          <p:val>
                                            <p:strVal val="ppt_x"/>
                                          </p:val>
                                        </p:tav>
                                        <p:tav tm="100000">
                                          <p:val>
                                            <p:strVal val="0-ppt_w/2"/>
                                          </p:val>
                                        </p:tav>
                                      </p:tavLst>
                                    </p:anim>
                                    <p:anim calcmode="lin" valueType="num">
                                      <p:cBhvr additive="base">
                                        <p:cTn id="76" dur="500"/>
                                        <p:tgtEl>
                                          <p:spTgt spid="21"/>
                                        </p:tgtEl>
                                        <p:attrNameLst>
                                          <p:attrName>ppt_y</p:attrName>
                                        </p:attrNameLst>
                                      </p:cBhvr>
                                      <p:tavLst>
                                        <p:tav tm="0">
                                          <p:val>
                                            <p:strVal val="ppt_y"/>
                                          </p:val>
                                        </p:tav>
                                        <p:tav tm="100000">
                                          <p:val>
                                            <p:strVal val="ppt_y"/>
                                          </p:val>
                                        </p:tav>
                                      </p:tavLst>
                                    </p:anim>
                                    <p:set>
                                      <p:cBhvr>
                                        <p:cTn id="77" dur="1" fill="hold">
                                          <p:stCondLst>
                                            <p:cond delay="499"/>
                                          </p:stCondLst>
                                        </p:cTn>
                                        <p:tgtEl>
                                          <p:spTgt spid="21"/>
                                        </p:tgtEl>
                                        <p:attrNameLst>
                                          <p:attrName>style.visibility</p:attrName>
                                        </p:attrNameLst>
                                      </p:cBhvr>
                                      <p:to>
                                        <p:strVal val="hidden"/>
                                      </p:to>
                                    </p:set>
                                  </p:childTnLst>
                                </p:cTn>
                              </p:par>
                            </p:childTnLst>
                          </p:cTn>
                        </p:par>
                        <p:par>
                          <p:cTn id="78" fill="hold">
                            <p:stCondLst>
                              <p:cond delay="500"/>
                            </p:stCondLst>
                            <p:childTnLst>
                              <p:par>
                                <p:cTn id="79" presetID="2" presetClass="exit" presetSubtype="4" fill="hold" grpId="1" nodeType="afterEffect">
                                  <p:stCondLst>
                                    <p:cond delay="0"/>
                                  </p:stCondLst>
                                  <p:childTnLst>
                                    <p:anim calcmode="lin" valueType="num">
                                      <p:cBhvr additive="base">
                                        <p:cTn id="80" dur="500"/>
                                        <p:tgtEl>
                                          <p:spTgt spid="14"/>
                                        </p:tgtEl>
                                        <p:attrNameLst>
                                          <p:attrName>ppt_x</p:attrName>
                                        </p:attrNameLst>
                                      </p:cBhvr>
                                      <p:tavLst>
                                        <p:tav tm="0">
                                          <p:val>
                                            <p:strVal val="ppt_x"/>
                                          </p:val>
                                        </p:tav>
                                        <p:tav tm="100000">
                                          <p:val>
                                            <p:strVal val="ppt_x"/>
                                          </p:val>
                                        </p:tav>
                                      </p:tavLst>
                                    </p:anim>
                                    <p:anim calcmode="lin" valueType="num">
                                      <p:cBhvr additive="base">
                                        <p:cTn id="81" dur="500"/>
                                        <p:tgtEl>
                                          <p:spTgt spid="14"/>
                                        </p:tgtEl>
                                        <p:attrNameLst>
                                          <p:attrName>ppt_y</p:attrName>
                                        </p:attrNameLst>
                                      </p:cBhvr>
                                      <p:tavLst>
                                        <p:tav tm="0">
                                          <p:val>
                                            <p:strVal val="ppt_y"/>
                                          </p:val>
                                        </p:tav>
                                        <p:tav tm="100000">
                                          <p:val>
                                            <p:strVal val="1+ppt_h/2"/>
                                          </p:val>
                                        </p:tav>
                                      </p:tavLst>
                                    </p:anim>
                                    <p:set>
                                      <p:cBhvr>
                                        <p:cTn id="82" dur="1" fill="hold">
                                          <p:stCondLst>
                                            <p:cond delay="499"/>
                                          </p:stCondLst>
                                        </p:cTn>
                                        <p:tgtEl>
                                          <p:spTgt spid="14"/>
                                        </p:tgtEl>
                                        <p:attrNameLst>
                                          <p:attrName>style.visibility</p:attrName>
                                        </p:attrNameLst>
                                      </p:cBhvr>
                                      <p:to>
                                        <p:strVal val="hidden"/>
                                      </p:to>
                                    </p:set>
                                  </p:childTnLst>
                                </p:cTn>
                              </p:par>
                            </p:childTnLst>
                          </p:cTn>
                        </p:par>
                        <p:par>
                          <p:cTn id="83" fill="hold">
                            <p:stCondLst>
                              <p:cond delay="1000"/>
                            </p:stCondLst>
                            <p:childTnLst>
                              <p:par>
                                <p:cTn id="84" presetID="2" presetClass="entr" presetSubtype="8" fill="hold"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additive="base">
                                        <p:cTn id="86" dur="1000" fill="hold"/>
                                        <p:tgtEl>
                                          <p:spTgt spid="29"/>
                                        </p:tgtEl>
                                        <p:attrNameLst>
                                          <p:attrName>ppt_x</p:attrName>
                                        </p:attrNameLst>
                                      </p:cBhvr>
                                      <p:tavLst>
                                        <p:tav tm="0">
                                          <p:val>
                                            <p:strVal val="0-#ppt_w/2"/>
                                          </p:val>
                                        </p:tav>
                                        <p:tav tm="100000">
                                          <p:val>
                                            <p:strVal val="#ppt_x"/>
                                          </p:val>
                                        </p:tav>
                                      </p:tavLst>
                                    </p:anim>
                                    <p:anim calcmode="lin" valueType="num">
                                      <p:cBhvr additive="base">
                                        <p:cTn id="87" dur="1000" fill="hold"/>
                                        <p:tgtEl>
                                          <p:spTgt spid="29"/>
                                        </p:tgtEl>
                                        <p:attrNameLst>
                                          <p:attrName>ppt_y</p:attrName>
                                        </p:attrNameLst>
                                      </p:cBhvr>
                                      <p:tavLst>
                                        <p:tav tm="0">
                                          <p:val>
                                            <p:strVal val="#ppt_y"/>
                                          </p:val>
                                        </p:tav>
                                        <p:tav tm="100000">
                                          <p:val>
                                            <p:strVal val="#ppt_y"/>
                                          </p:val>
                                        </p:tav>
                                      </p:tavLst>
                                    </p:anim>
                                  </p:childTnLst>
                                </p:cTn>
                              </p:par>
                            </p:childTnLst>
                          </p:cTn>
                        </p:par>
                        <p:par>
                          <p:cTn id="88" fill="hold">
                            <p:stCondLst>
                              <p:cond delay="2000"/>
                            </p:stCondLst>
                            <p:childTnLst>
                              <p:par>
                                <p:cTn id="89" presetID="2" presetClass="entr" presetSubtype="4" fill="hold" grpId="0" nodeType="after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additive="base">
                                        <p:cTn id="91" dur="500" fill="hold"/>
                                        <p:tgtEl>
                                          <p:spTgt spid="10"/>
                                        </p:tgtEl>
                                        <p:attrNameLst>
                                          <p:attrName>ppt_x</p:attrName>
                                        </p:attrNameLst>
                                      </p:cBhvr>
                                      <p:tavLst>
                                        <p:tav tm="0">
                                          <p:val>
                                            <p:strVal val="#ppt_x"/>
                                          </p:val>
                                        </p:tav>
                                        <p:tav tm="100000">
                                          <p:val>
                                            <p:strVal val="#ppt_x"/>
                                          </p:val>
                                        </p:tav>
                                      </p:tavLst>
                                    </p:anim>
                                    <p:anim calcmode="lin" valueType="num">
                                      <p:cBhvr additive="base">
                                        <p:cTn id="92" dur="500" fill="hold"/>
                                        <p:tgtEl>
                                          <p:spTgt spid="10"/>
                                        </p:tgtEl>
                                        <p:attrNameLst>
                                          <p:attrName>ppt_y</p:attrName>
                                        </p:attrNameLst>
                                      </p:cBhvr>
                                      <p:tavLst>
                                        <p:tav tm="0">
                                          <p:val>
                                            <p:strVal val="1+#ppt_h/2"/>
                                          </p:val>
                                        </p:tav>
                                        <p:tav tm="100000">
                                          <p:val>
                                            <p:strVal val="#ppt_y"/>
                                          </p:val>
                                        </p:tav>
                                      </p:tavLst>
                                    </p:anim>
                                  </p:childTnLst>
                                </p:cTn>
                              </p:par>
                            </p:childTnLst>
                          </p:cTn>
                        </p:par>
                        <p:par>
                          <p:cTn id="93" fill="hold">
                            <p:stCondLst>
                              <p:cond delay="2500"/>
                            </p:stCondLst>
                            <p:childTnLst>
                              <p:par>
                                <p:cTn id="94" presetID="2" presetClass="entr" presetSubtype="4"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additive="base">
                                        <p:cTn id="96" dur="500" fill="hold"/>
                                        <p:tgtEl>
                                          <p:spTgt spid="27"/>
                                        </p:tgtEl>
                                        <p:attrNameLst>
                                          <p:attrName>ppt_x</p:attrName>
                                        </p:attrNameLst>
                                      </p:cBhvr>
                                      <p:tavLst>
                                        <p:tav tm="0">
                                          <p:val>
                                            <p:strVal val="#ppt_x"/>
                                          </p:val>
                                        </p:tav>
                                        <p:tav tm="100000">
                                          <p:val>
                                            <p:strVal val="#ppt_x"/>
                                          </p:val>
                                        </p:tav>
                                      </p:tavLst>
                                    </p:anim>
                                    <p:anim calcmode="lin" valueType="num">
                                      <p:cBhvr additive="base">
                                        <p:cTn id="97" dur="500" fill="hold"/>
                                        <p:tgtEl>
                                          <p:spTgt spid="27"/>
                                        </p:tgtEl>
                                        <p:attrNameLst>
                                          <p:attrName>ppt_y</p:attrName>
                                        </p:attrNameLst>
                                      </p:cBhvr>
                                      <p:tavLst>
                                        <p:tav tm="0">
                                          <p:val>
                                            <p:strVal val="1+#ppt_h/2"/>
                                          </p:val>
                                        </p:tav>
                                        <p:tav tm="100000">
                                          <p:val>
                                            <p:strVal val="#ppt_y"/>
                                          </p:val>
                                        </p:tav>
                                      </p:tavLst>
                                    </p:anim>
                                  </p:childTnLst>
                                </p:cTn>
                              </p:par>
                            </p:childTnLst>
                          </p:cTn>
                        </p:par>
                        <p:par>
                          <p:cTn id="98" fill="hold">
                            <p:stCondLst>
                              <p:cond delay="3000"/>
                            </p:stCondLst>
                            <p:childTnLst>
                              <p:par>
                                <p:cTn id="99" presetID="2" presetClass="entr" presetSubtype="4"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additive="base">
                                        <p:cTn id="101" dur="500" fill="hold"/>
                                        <p:tgtEl>
                                          <p:spTgt spid="23"/>
                                        </p:tgtEl>
                                        <p:attrNameLst>
                                          <p:attrName>ppt_x</p:attrName>
                                        </p:attrNameLst>
                                      </p:cBhvr>
                                      <p:tavLst>
                                        <p:tav tm="0">
                                          <p:val>
                                            <p:strVal val="#ppt_x"/>
                                          </p:val>
                                        </p:tav>
                                        <p:tav tm="100000">
                                          <p:val>
                                            <p:strVal val="#ppt_x"/>
                                          </p:val>
                                        </p:tav>
                                      </p:tavLst>
                                    </p:anim>
                                    <p:anim calcmode="lin" valueType="num">
                                      <p:cBhvr additive="base">
                                        <p:cTn id="10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xit" presetSubtype="8" fill="hold" nodeType="clickEffect">
                                  <p:stCondLst>
                                    <p:cond delay="0"/>
                                  </p:stCondLst>
                                  <p:childTnLst>
                                    <p:anim calcmode="lin" valueType="num">
                                      <p:cBhvr additive="base">
                                        <p:cTn id="106" dur="500"/>
                                        <p:tgtEl>
                                          <p:spTgt spid="29"/>
                                        </p:tgtEl>
                                        <p:attrNameLst>
                                          <p:attrName>ppt_x</p:attrName>
                                        </p:attrNameLst>
                                      </p:cBhvr>
                                      <p:tavLst>
                                        <p:tav tm="0">
                                          <p:val>
                                            <p:strVal val="ppt_x"/>
                                          </p:val>
                                        </p:tav>
                                        <p:tav tm="100000">
                                          <p:val>
                                            <p:strVal val="0-ppt_w/2"/>
                                          </p:val>
                                        </p:tav>
                                      </p:tavLst>
                                    </p:anim>
                                    <p:anim calcmode="lin" valueType="num">
                                      <p:cBhvr additive="base">
                                        <p:cTn id="107" dur="500"/>
                                        <p:tgtEl>
                                          <p:spTgt spid="29"/>
                                        </p:tgtEl>
                                        <p:attrNameLst>
                                          <p:attrName>ppt_y</p:attrName>
                                        </p:attrNameLst>
                                      </p:cBhvr>
                                      <p:tavLst>
                                        <p:tav tm="0">
                                          <p:val>
                                            <p:strVal val="ppt_y"/>
                                          </p:val>
                                        </p:tav>
                                        <p:tav tm="100000">
                                          <p:val>
                                            <p:strVal val="ppt_y"/>
                                          </p:val>
                                        </p:tav>
                                      </p:tavLst>
                                    </p:anim>
                                    <p:set>
                                      <p:cBhvr>
                                        <p:cTn id="108" dur="1" fill="hold">
                                          <p:stCondLst>
                                            <p:cond delay="499"/>
                                          </p:stCondLst>
                                        </p:cTn>
                                        <p:tgtEl>
                                          <p:spTgt spid="29"/>
                                        </p:tgtEl>
                                        <p:attrNameLst>
                                          <p:attrName>style.visibility</p:attrName>
                                        </p:attrNameLst>
                                      </p:cBhvr>
                                      <p:to>
                                        <p:strVal val="hidden"/>
                                      </p:to>
                                    </p:set>
                                  </p:childTnLst>
                                </p:cTn>
                              </p:par>
                            </p:childTnLst>
                          </p:cTn>
                        </p:par>
                        <p:par>
                          <p:cTn id="109" fill="hold">
                            <p:stCondLst>
                              <p:cond delay="500"/>
                            </p:stCondLst>
                            <p:childTnLst>
                              <p:par>
                                <p:cTn id="110" presetID="2" presetClass="exit" presetSubtype="4" fill="hold" grpId="1" nodeType="afterEffect">
                                  <p:stCondLst>
                                    <p:cond delay="0"/>
                                  </p:stCondLst>
                                  <p:childTnLst>
                                    <p:anim calcmode="lin" valueType="num">
                                      <p:cBhvr additive="base">
                                        <p:cTn id="111" dur="500"/>
                                        <p:tgtEl>
                                          <p:spTgt spid="10"/>
                                        </p:tgtEl>
                                        <p:attrNameLst>
                                          <p:attrName>ppt_x</p:attrName>
                                        </p:attrNameLst>
                                      </p:cBhvr>
                                      <p:tavLst>
                                        <p:tav tm="0">
                                          <p:val>
                                            <p:strVal val="ppt_x"/>
                                          </p:val>
                                        </p:tav>
                                        <p:tav tm="100000">
                                          <p:val>
                                            <p:strVal val="ppt_x"/>
                                          </p:val>
                                        </p:tav>
                                      </p:tavLst>
                                    </p:anim>
                                    <p:anim calcmode="lin" valueType="num">
                                      <p:cBhvr additive="base">
                                        <p:cTn id="112" dur="500"/>
                                        <p:tgtEl>
                                          <p:spTgt spid="10"/>
                                        </p:tgtEl>
                                        <p:attrNameLst>
                                          <p:attrName>ppt_y</p:attrName>
                                        </p:attrNameLst>
                                      </p:cBhvr>
                                      <p:tavLst>
                                        <p:tav tm="0">
                                          <p:val>
                                            <p:strVal val="ppt_y"/>
                                          </p:val>
                                        </p:tav>
                                        <p:tav tm="100000">
                                          <p:val>
                                            <p:strVal val="1+ppt_h/2"/>
                                          </p:val>
                                        </p:tav>
                                      </p:tavLst>
                                    </p:anim>
                                    <p:set>
                                      <p:cBhvr>
                                        <p:cTn id="113" dur="1" fill="hold">
                                          <p:stCondLst>
                                            <p:cond delay="499"/>
                                          </p:stCondLst>
                                        </p:cTn>
                                        <p:tgtEl>
                                          <p:spTgt spid="10"/>
                                        </p:tgtEl>
                                        <p:attrNameLst>
                                          <p:attrName>style.visibility</p:attrName>
                                        </p:attrNameLst>
                                      </p:cBhvr>
                                      <p:to>
                                        <p:strVal val="hidden"/>
                                      </p:to>
                                    </p:set>
                                  </p:childTnLst>
                                </p:cTn>
                              </p:par>
                            </p:childTnLst>
                          </p:cTn>
                        </p:par>
                        <p:par>
                          <p:cTn id="114" fill="hold">
                            <p:stCondLst>
                              <p:cond delay="1000"/>
                            </p:stCondLst>
                            <p:childTnLst>
                              <p:par>
                                <p:cTn id="115" presetID="2" presetClass="exit" presetSubtype="4" fill="hold" grpId="1" nodeType="afterEffect">
                                  <p:stCondLst>
                                    <p:cond delay="0"/>
                                  </p:stCondLst>
                                  <p:childTnLst>
                                    <p:anim calcmode="lin" valueType="num">
                                      <p:cBhvr additive="base">
                                        <p:cTn id="116" dur="500"/>
                                        <p:tgtEl>
                                          <p:spTgt spid="27"/>
                                        </p:tgtEl>
                                        <p:attrNameLst>
                                          <p:attrName>ppt_x</p:attrName>
                                        </p:attrNameLst>
                                      </p:cBhvr>
                                      <p:tavLst>
                                        <p:tav tm="0">
                                          <p:val>
                                            <p:strVal val="ppt_x"/>
                                          </p:val>
                                        </p:tav>
                                        <p:tav tm="100000">
                                          <p:val>
                                            <p:strVal val="ppt_x"/>
                                          </p:val>
                                        </p:tav>
                                      </p:tavLst>
                                    </p:anim>
                                    <p:anim calcmode="lin" valueType="num">
                                      <p:cBhvr additive="base">
                                        <p:cTn id="117" dur="500"/>
                                        <p:tgtEl>
                                          <p:spTgt spid="27"/>
                                        </p:tgtEl>
                                        <p:attrNameLst>
                                          <p:attrName>ppt_y</p:attrName>
                                        </p:attrNameLst>
                                      </p:cBhvr>
                                      <p:tavLst>
                                        <p:tav tm="0">
                                          <p:val>
                                            <p:strVal val="ppt_y"/>
                                          </p:val>
                                        </p:tav>
                                        <p:tav tm="100000">
                                          <p:val>
                                            <p:strVal val="1+ppt_h/2"/>
                                          </p:val>
                                        </p:tav>
                                      </p:tavLst>
                                    </p:anim>
                                    <p:set>
                                      <p:cBhvr>
                                        <p:cTn id="118" dur="1" fill="hold">
                                          <p:stCondLst>
                                            <p:cond delay="499"/>
                                          </p:stCondLst>
                                        </p:cTn>
                                        <p:tgtEl>
                                          <p:spTgt spid="27"/>
                                        </p:tgtEl>
                                        <p:attrNameLst>
                                          <p:attrName>style.visibility</p:attrName>
                                        </p:attrNameLst>
                                      </p:cBhvr>
                                      <p:to>
                                        <p:strVal val="hidden"/>
                                      </p:to>
                                    </p:set>
                                  </p:childTnLst>
                                </p:cTn>
                              </p:par>
                            </p:childTnLst>
                          </p:cTn>
                        </p:par>
                        <p:par>
                          <p:cTn id="119" fill="hold">
                            <p:stCondLst>
                              <p:cond delay="1500"/>
                            </p:stCondLst>
                            <p:childTnLst>
                              <p:par>
                                <p:cTn id="120" presetID="2" presetClass="exit" presetSubtype="4" fill="hold" grpId="1" nodeType="afterEffect">
                                  <p:stCondLst>
                                    <p:cond delay="0"/>
                                  </p:stCondLst>
                                  <p:childTnLst>
                                    <p:anim calcmode="lin" valueType="num">
                                      <p:cBhvr additive="base">
                                        <p:cTn id="121" dur="500"/>
                                        <p:tgtEl>
                                          <p:spTgt spid="23"/>
                                        </p:tgtEl>
                                        <p:attrNameLst>
                                          <p:attrName>ppt_x</p:attrName>
                                        </p:attrNameLst>
                                      </p:cBhvr>
                                      <p:tavLst>
                                        <p:tav tm="0">
                                          <p:val>
                                            <p:strVal val="ppt_x"/>
                                          </p:val>
                                        </p:tav>
                                        <p:tav tm="100000">
                                          <p:val>
                                            <p:strVal val="ppt_x"/>
                                          </p:val>
                                        </p:tav>
                                      </p:tavLst>
                                    </p:anim>
                                    <p:anim calcmode="lin" valueType="num">
                                      <p:cBhvr additive="base">
                                        <p:cTn id="122" dur="500"/>
                                        <p:tgtEl>
                                          <p:spTgt spid="23"/>
                                        </p:tgtEl>
                                        <p:attrNameLst>
                                          <p:attrName>ppt_y</p:attrName>
                                        </p:attrNameLst>
                                      </p:cBhvr>
                                      <p:tavLst>
                                        <p:tav tm="0">
                                          <p:val>
                                            <p:strVal val="ppt_y"/>
                                          </p:val>
                                        </p:tav>
                                        <p:tav tm="100000">
                                          <p:val>
                                            <p:strVal val="1+ppt_h/2"/>
                                          </p:val>
                                        </p:tav>
                                      </p:tavLst>
                                    </p:anim>
                                    <p:set>
                                      <p:cBhvr>
                                        <p:cTn id="123"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4" grpId="0"/>
      <p:bldP spid="24" grpId="1"/>
      <p:bldP spid="9" grpId="0" animBg="1"/>
      <p:bldP spid="9" grpId="1" animBg="1"/>
      <p:bldP spid="14" grpId="0" animBg="1"/>
      <p:bldP spid="14" grpId="1" animBg="1"/>
      <p:bldP spid="23" grpId="0" animBg="1"/>
      <p:bldP spid="23" grpId="1" animBg="1"/>
      <p:bldP spid="27" grpId="0" animBg="1"/>
      <p:bldP spid="27" grpId="1" animBg="1"/>
      <p:bldP spid="11" grpId="0" animBg="1"/>
      <p:bldP spid="11" grpId="1" animBg="1"/>
      <p:bldP spid="10" grpId="0" animBg="1"/>
      <p:bldP spid="1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CA3FF-B8CA-460B-8BB9-966273A79FE8}"/>
              </a:ext>
            </a:extLst>
          </p:cNvPr>
          <p:cNvSpPr>
            <a:spLocks noGrp="1"/>
          </p:cNvSpPr>
          <p:nvPr>
            <p:ph type="title"/>
          </p:nvPr>
        </p:nvSpPr>
        <p:spPr>
          <a:xfrm>
            <a:off x="457200" y="274638"/>
            <a:ext cx="8229600" cy="706090"/>
          </a:xfrm>
        </p:spPr>
        <p:txBody>
          <a:bodyPr>
            <a:normAutofit fontScale="90000"/>
          </a:bodyPr>
          <a:lstStyle/>
          <a:p>
            <a:r>
              <a:rPr lang="en-GB" sz="4400" b="1" dirty="0">
                <a:solidFill>
                  <a:schemeClr val="tx2">
                    <a:lumMod val="60000"/>
                    <a:lumOff val="40000"/>
                  </a:schemeClr>
                </a:solidFill>
                <a:effectLst/>
                <a:latin typeface="OpenSans-CondensedLight"/>
                <a:ea typeface="Calibri" panose="020F0502020204030204" pitchFamily="34" charset="0"/>
                <a:cs typeface="OpenSans-CondensedLight"/>
              </a:rPr>
              <a:t>SBC revision of 2021</a:t>
            </a:r>
            <a:endParaRPr lang="nl-NL" b="1" dirty="0">
              <a:solidFill>
                <a:schemeClr val="tx2">
                  <a:lumMod val="60000"/>
                  <a:lumOff val="40000"/>
                </a:schemeClr>
              </a:solidFill>
            </a:endParaRPr>
          </a:p>
        </p:txBody>
      </p:sp>
      <p:sp>
        <p:nvSpPr>
          <p:cNvPr id="3" name="Tijdelijke aanduiding voor inhoud 2">
            <a:extLst>
              <a:ext uri="{FF2B5EF4-FFF2-40B4-BE49-F238E27FC236}">
                <a16:creationId xmlns:a16="http://schemas.microsoft.com/office/drawing/2014/main" id="{04181E12-620C-4390-B2D8-DF219597F78F}"/>
              </a:ext>
            </a:extLst>
          </p:cNvPr>
          <p:cNvSpPr>
            <a:spLocks noGrp="1"/>
          </p:cNvSpPr>
          <p:nvPr>
            <p:ph idx="1"/>
          </p:nvPr>
        </p:nvSpPr>
        <p:spPr>
          <a:xfrm>
            <a:off x="179512" y="1268760"/>
            <a:ext cx="8784976" cy="5314602"/>
          </a:xfrm>
        </p:spPr>
        <p:txBody>
          <a:bodyPr>
            <a:normAutofit fontScale="92500" lnSpcReduction="20000"/>
          </a:bodyPr>
          <a:lstStyle/>
          <a:p>
            <a:pPr>
              <a:buClr>
                <a:schemeClr val="tx2">
                  <a:lumMod val="60000"/>
                  <a:lumOff val="40000"/>
                </a:schemeClr>
              </a:buClr>
              <a:buSzPct val="150000"/>
            </a:pPr>
            <a:r>
              <a:rPr lang="en-US" dirty="0"/>
              <a:t>14 December 2021: proposal for a regulation amending SBC</a:t>
            </a:r>
          </a:p>
          <a:p>
            <a:pPr>
              <a:buClr>
                <a:schemeClr val="tx2">
                  <a:lumMod val="60000"/>
                  <a:lumOff val="40000"/>
                </a:schemeClr>
              </a:buClr>
              <a:buSzPct val="150000"/>
            </a:pPr>
            <a:r>
              <a:rPr lang="en-US" dirty="0"/>
              <a:t>The main elements of the proposal:</a:t>
            </a:r>
          </a:p>
          <a:p>
            <a:pPr lvl="1">
              <a:buClr>
                <a:schemeClr val="tx2">
                  <a:lumMod val="60000"/>
                  <a:lumOff val="40000"/>
                </a:schemeClr>
              </a:buClr>
              <a:buFont typeface="Wingdings" panose="05000000000000000000" pitchFamily="2" charset="2"/>
              <a:buChar char="Ø"/>
            </a:pPr>
            <a:r>
              <a:rPr lang="en-US" dirty="0"/>
              <a:t>A new coordination mechanism </a:t>
            </a:r>
            <a:r>
              <a:rPr lang="en-US" b="1" i="1" dirty="0"/>
              <a:t>dealing with health threats</a:t>
            </a:r>
          </a:p>
          <a:p>
            <a:pPr lvl="1">
              <a:buClr>
                <a:schemeClr val="tx2">
                  <a:lumMod val="60000"/>
                  <a:lumOff val="40000"/>
                </a:schemeClr>
              </a:buClr>
              <a:buFont typeface="Wingdings" panose="05000000000000000000" pitchFamily="2" charset="2"/>
              <a:buChar char="Ø"/>
            </a:pPr>
            <a:r>
              <a:rPr lang="en-US" dirty="0"/>
              <a:t>A safeguard mechanism providing a common response at the internal borders in situations of threats </a:t>
            </a:r>
            <a:r>
              <a:rPr lang="en-US" b="1" i="1" dirty="0"/>
              <a:t>affecting a majority of Member States </a:t>
            </a:r>
          </a:p>
          <a:p>
            <a:pPr lvl="1">
              <a:buClr>
                <a:schemeClr val="tx2">
                  <a:lumMod val="60000"/>
                  <a:lumOff val="40000"/>
                </a:schemeClr>
              </a:buClr>
              <a:buFont typeface="Wingdings" panose="05000000000000000000" pitchFamily="2" charset="2"/>
              <a:buChar char="Ø"/>
            </a:pPr>
            <a:r>
              <a:rPr lang="en-US" b="1" i="1" dirty="0"/>
              <a:t>Updated procedural requirements </a:t>
            </a:r>
            <a:r>
              <a:rPr lang="en-US" dirty="0"/>
              <a:t>for reintroduction of internal border controls </a:t>
            </a:r>
          </a:p>
          <a:p>
            <a:pPr lvl="1">
              <a:buClr>
                <a:schemeClr val="tx2">
                  <a:lumMod val="60000"/>
                  <a:lumOff val="40000"/>
                </a:schemeClr>
              </a:buClr>
              <a:buFont typeface="Wingdings" panose="05000000000000000000" pitchFamily="2" charset="2"/>
              <a:buChar char="Ø"/>
            </a:pPr>
            <a:r>
              <a:rPr lang="en-US" dirty="0"/>
              <a:t>Promote the </a:t>
            </a:r>
            <a:r>
              <a:rPr lang="en-US" b="1" i="1" dirty="0"/>
              <a:t>use of alternative measures </a:t>
            </a:r>
            <a:r>
              <a:rPr lang="en-US" dirty="0"/>
              <a:t>(such as more </a:t>
            </a:r>
            <a:r>
              <a:rPr lang="en-US" b="1" i="1" dirty="0"/>
              <a:t>operational police checks in border regions</a:t>
            </a:r>
            <a:r>
              <a:rPr lang="en-US" dirty="0"/>
              <a:t>)</a:t>
            </a:r>
          </a:p>
          <a:p>
            <a:pPr lvl="1">
              <a:buClr>
                <a:schemeClr val="tx2">
                  <a:lumMod val="60000"/>
                  <a:lumOff val="40000"/>
                </a:schemeClr>
              </a:buClr>
              <a:buFont typeface="Wingdings" panose="05000000000000000000" pitchFamily="2" charset="2"/>
              <a:buChar char="Ø"/>
            </a:pPr>
            <a:r>
              <a:rPr lang="en-US" dirty="0"/>
              <a:t>Limiting impact of internal border checks on border regions – e.g. by establishing </a:t>
            </a:r>
            <a:r>
              <a:rPr lang="en-US" b="1" i="1" dirty="0"/>
              <a:t>‘green lanes’</a:t>
            </a:r>
          </a:p>
          <a:p>
            <a:pPr marL="0" indent="0">
              <a:buNone/>
            </a:pPr>
            <a:endParaRPr lang="nl-NL" dirty="0"/>
          </a:p>
        </p:txBody>
      </p:sp>
    </p:spTree>
    <p:extLst>
      <p:ext uri="{BB962C8B-B14F-4D97-AF65-F5344CB8AC3E}">
        <p14:creationId xmlns:p14="http://schemas.microsoft.com/office/powerpoint/2010/main" val="2101862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1412776"/>
            <a:ext cx="8640960" cy="2862322"/>
          </a:xfrm>
          <a:prstGeom prst="rect">
            <a:avLst/>
          </a:prstGeom>
          <a:noFill/>
        </p:spPr>
        <p:txBody>
          <a:bodyPr wrap="square" rtlCol="0">
            <a:spAutoFit/>
          </a:bodyPr>
          <a:lstStyle/>
          <a:p>
            <a:pPr algn="ctr"/>
            <a:r>
              <a:rPr lang="nl-NL" sz="3600" b="1" i="1" u="sng" dirty="0" err="1">
                <a:solidFill>
                  <a:srgbClr val="D6A300"/>
                </a:solidFill>
              </a:rPr>
              <a:t>Leading</a:t>
            </a:r>
            <a:r>
              <a:rPr lang="nl-NL" sz="3600" b="1" i="1" u="sng" dirty="0">
                <a:solidFill>
                  <a:srgbClr val="D6A300"/>
                </a:solidFill>
              </a:rPr>
              <a:t> question </a:t>
            </a:r>
            <a:r>
              <a:rPr lang="nl-NL" sz="3600" b="1" i="1" u="sng" dirty="0" err="1">
                <a:solidFill>
                  <a:srgbClr val="D6A300"/>
                </a:solidFill>
              </a:rPr>
              <a:t>for</a:t>
            </a:r>
            <a:r>
              <a:rPr lang="nl-NL" sz="3600" b="1" i="1" u="sng" dirty="0">
                <a:solidFill>
                  <a:srgbClr val="D6A300"/>
                </a:solidFill>
              </a:rPr>
              <a:t> </a:t>
            </a:r>
            <a:r>
              <a:rPr lang="nl-NL" sz="3600" b="1" i="1" u="sng" dirty="0" err="1">
                <a:solidFill>
                  <a:srgbClr val="D6A300"/>
                </a:solidFill>
              </a:rPr>
              <a:t>presentations</a:t>
            </a:r>
            <a:r>
              <a:rPr lang="nl-NL" sz="3600" b="1" i="1" u="sng" dirty="0">
                <a:solidFill>
                  <a:srgbClr val="D6A300"/>
                </a:solidFill>
              </a:rPr>
              <a:t> of </a:t>
            </a:r>
            <a:r>
              <a:rPr lang="nl-NL" sz="3600" b="1" i="1" u="sng" dirty="0" err="1">
                <a:solidFill>
                  <a:srgbClr val="D6A300"/>
                </a:solidFill>
              </a:rPr>
              <a:t>today’s</a:t>
            </a:r>
            <a:r>
              <a:rPr lang="nl-NL" sz="3600" b="1" i="1" u="sng" dirty="0">
                <a:solidFill>
                  <a:srgbClr val="D6A300"/>
                </a:solidFill>
              </a:rPr>
              <a:t> </a:t>
            </a:r>
            <a:r>
              <a:rPr lang="nl-NL" sz="3600" b="1" i="1" u="sng" dirty="0" err="1">
                <a:solidFill>
                  <a:srgbClr val="D6A300"/>
                </a:solidFill>
              </a:rPr>
              <a:t>lecture</a:t>
            </a:r>
            <a:r>
              <a:rPr lang="nl-NL" sz="3600" b="1" i="1" u="sng" dirty="0">
                <a:solidFill>
                  <a:srgbClr val="D6A300"/>
                </a:solidFill>
              </a:rPr>
              <a:t>:</a:t>
            </a:r>
          </a:p>
          <a:p>
            <a:pPr algn="ctr"/>
            <a:endParaRPr lang="nl-NL" sz="3600" b="1" i="1" u="sng" dirty="0">
              <a:solidFill>
                <a:srgbClr val="D6A300"/>
              </a:solidFill>
            </a:endParaRPr>
          </a:p>
          <a:p>
            <a:pPr algn="ctr"/>
            <a:r>
              <a:rPr lang="en-US" sz="3600" b="1" i="1" dirty="0">
                <a:solidFill>
                  <a:srgbClr val="D6A300"/>
                </a:solidFill>
              </a:rPr>
              <a:t>Should internal borders be reinstated </a:t>
            </a:r>
          </a:p>
          <a:p>
            <a:pPr algn="ctr"/>
            <a:r>
              <a:rPr lang="en-US" sz="3600" b="1" i="1" dirty="0">
                <a:solidFill>
                  <a:srgbClr val="D6A300"/>
                </a:solidFill>
              </a:rPr>
              <a:t>in the EU? </a:t>
            </a:r>
            <a:endParaRPr lang="nl-NL" sz="4000" b="1" i="1" dirty="0">
              <a:solidFill>
                <a:srgbClr val="D6A300"/>
              </a:solidFill>
            </a:endParaRPr>
          </a:p>
        </p:txBody>
      </p:sp>
    </p:spTree>
    <p:extLst>
      <p:ext uri="{BB962C8B-B14F-4D97-AF65-F5344CB8AC3E}">
        <p14:creationId xmlns:p14="http://schemas.microsoft.com/office/powerpoint/2010/main" val="9276501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563320" y="1340768"/>
            <a:ext cx="8280920" cy="1415772"/>
          </a:xfrm>
          <a:prstGeom prst="rect">
            <a:avLst/>
          </a:prstGeom>
          <a:noFill/>
        </p:spPr>
        <p:txBody>
          <a:bodyPr wrap="square" rtlCol="0">
            <a:spAutoFit/>
          </a:bodyPr>
          <a:lstStyle/>
          <a:p>
            <a:pPr algn="ctr"/>
            <a:r>
              <a:rPr lang="nl-NL" sz="5400" b="1" i="1" dirty="0">
                <a:solidFill>
                  <a:srgbClr val="D6A300"/>
                </a:solidFill>
              </a:rPr>
              <a:t>END</a:t>
            </a:r>
            <a:endParaRPr lang="nl-NL" sz="3200" b="1" i="1" dirty="0">
              <a:solidFill>
                <a:srgbClr val="D6A300"/>
              </a:solidFill>
            </a:endParaRPr>
          </a:p>
          <a:p>
            <a:pPr algn="ctr"/>
            <a:endParaRPr lang="nl-NL" sz="3200" b="1" i="1" dirty="0">
              <a:solidFill>
                <a:srgbClr val="D6A300"/>
              </a:solidFill>
            </a:endParaRPr>
          </a:p>
        </p:txBody>
      </p:sp>
      <p:sp>
        <p:nvSpPr>
          <p:cNvPr id="4" name="Tekstvak 3"/>
          <p:cNvSpPr txBox="1"/>
          <p:nvPr/>
        </p:nvSpPr>
        <p:spPr>
          <a:xfrm>
            <a:off x="419304" y="4509120"/>
            <a:ext cx="8568952" cy="1261884"/>
          </a:xfrm>
          <a:prstGeom prst="rect">
            <a:avLst/>
          </a:prstGeom>
          <a:noFill/>
        </p:spPr>
        <p:txBody>
          <a:bodyPr wrap="square" rtlCol="0">
            <a:spAutoFit/>
          </a:bodyPr>
          <a:lstStyle/>
          <a:p>
            <a:pPr lvl="1">
              <a:buClr>
                <a:srgbClr val="D6A300"/>
              </a:buClr>
            </a:pPr>
            <a:r>
              <a:rPr lang="en-GB" sz="2400" i="1" dirty="0">
                <a:solidFill>
                  <a:prstClr val="black"/>
                </a:solidFill>
              </a:rPr>
              <a:t>Santino Lo Bianco PhD</a:t>
            </a:r>
          </a:p>
          <a:p>
            <a:pPr lvl="1">
              <a:buClr>
                <a:srgbClr val="D6A300"/>
              </a:buClr>
            </a:pPr>
            <a:r>
              <a:rPr lang="en-GB" sz="2400" i="1" dirty="0">
                <a:solidFill>
                  <a:prstClr val="black"/>
                </a:solidFill>
              </a:rPr>
              <a:t>Email: s.lobianco@hhs.nl</a:t>
            </a:r>
          </a:p>
          <a:p>
            <a:pPr marL="285750" indent="-285750">
              <a:buFont typeface="Arial" panose="020B0604020202020204" pitchFamily="34" charset="0"/>
              <a:buChar char="•"/>
            </a:pPr>
            <a:endParaRPr lang="nl-NL" sz="2800" b="1" dirty="0">
              <a:solidFill>
                <a:prstClr val="black"/>
              </a:solidFill>
            </a:endParaRPr>
          </a:p>
        </p:txBody>
      </p:sp>
      <p:sp>
        <p:nvSpPr>
          <p:cNvPr id="5" name="Tekstvak 4"/>
          <p:cNvSpPr txBox="1"/>
          <p:nvPr/>
        </p:nvSpPr>
        <p:spPr>
          <a:xfrm>
            <a:off x="528668" y="2756540"/>
            <a:ext cx="8280920" cy="1323439"/>
          </a:xfrm>
          <a:prstGeom prst="rect">
            <a:avLst/>
          </a:prstGeom>
          <a:noFill/>
        </p:spPr>
        <p:txBody>
          <a:bodyPr wrap="square" rtlCol="0">
            <a:spAutoFit/>
          </a:bodyPr>
          <a:lstStyle/>
          <a:p>
            <a:pPr algn="ctr"/>
            <a:r>
              <a:rPr lang="nl-NL" sz="4800" b="1" i="1" dirty="0">
                <a:solidFill>
                  <a:srgbClr val="D6A300"/>
                </a:solidFill>
              </a:rPr>
              <a:t>KONEC</a:t>
            </a:r>
            <a:endParaRPr lang="nl-NL" sz="3200" b="1" i="1" dirty="0">
              <a:solidFill>
                <a:srgbClr val="D6A300"/>
              </a:solidFill>
            </a:endParaRPr>
          </a:p>
          <a:p>
            <a:pPr algn="ctr"/>
            <a:endParaRPr lang="nl-NL" sz="3200" b="1" i="1" dirty="0">
              <a:solidFill>
                <a:srgbClr val="D6A300"/>
              </a:solidFill>
            </a:endParaRPr>
          </a:p>
        </p:txBody>
      </p:sp>
    </p:spTree>
    <p:extLst>
      <p:ext uri="{BB962C8B-B14F-4D97-AF65-F5344CB8AC3E}">
        <p14:creationId xmlns:p14="http://schemas.microsoft.com/office/powerpoint/2010/main" val="1270749163"/>
      </p:ext>
    </p:extLst>
  </p:cSld>
  <p:clrMapOvr>
    <a:masterClrMapping/>
  </p:clrMapOvr>
  <p:transition advClick="0" advTm="15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276872"/>
            <a:ext cx="8229600" cy="4320480"/>
          </a:xfrm>
        </p:spPr>
        <p:txBody>
          <a:bodyPr>
            <a:normAutofit fontScale="85000" lnSpcReduction="20000"/>
          </a:bodyPr>
          <a:lstStyle/>
          <a:p>
            <a:pPr>
              <a:buClr>
                <a:srgbClr val="D6A300"/>
              </a:buClr>
              <a:buFont typeface="Calibri" panose="020F0502020204030204" pitchFamily="34" charset="0"/>
              <a:buChar char="●"/>
            </a:pPr>
            <a:r>
              <a:rPr lang="en-GB" dirty="0"/>
              <a:t>‘Franco-Italian affair’ (2011)</a:t>
            </a:r>
          </a:p>
          <a:p>
            <a:pPr lvl="1">
              <a:buClr>
                <a:srgbClr val="D6A300"/>
              </a:buClr>
              <a:buFont typeface="Calibri" panose="020F0502020204030204" pitchFamily="34" charset="0"/>
              <a:buChar char="●"/>
            </a:pPr>
            <a:r>
              <a:rPr lang="en-GB" dirty="0"/>
              <a:t>Italian government  issued Schengen visas to 25.000 Tunisians migrants following an uprising in Tunisia</a:t>
            </a:r>
          </a:p>
          <a:p>
            <a:pPr lvl="1">
              <a:buClr>
                <a:srgbClr val="D6A300"/>
              </a:buClr>
              <a:buFont typeface="Calibri" panose="020F0502020204030204" pitchFamily="34" charset="0"/>
              <a:buChar char="●"/>
            </a:pPr>
            <a:r>
              <a:rPr lang="en-GB" dirty="0"/>
              <a:t>France temporarily closed its border with Italy in April 2011.</a:t>
            </a:r>
          </a:p>
          <a:p>
            <a:pPr>
              <a:buClr>
                <a:srgbClr val="D6A300"/>
              </a:buClr>
              <a:buFont typeface="Calibri" panose="020F0502020204030204" pitchFamily="34" charset="0"/>
              <a:buChar char="●"/>
            </a:pPr>
            <a:r>
              <a:rPr lang="en-GB" dirty="0"/>
              <a:t>Consequently, Schengen Border Code was revised in 2013 (</a:t>
            </a:r>
            <a:r>
              <a:rPr lang="en-GB" dirty="0" err="1"/>
              <a:t>artt</a:t>
            </a:r>
            <a:r>
              <a:rPr lang="en-GB" dirty="0"/>
              <a:t>. 23-25): </a:t>
            </a:r>
          </a:p>
          <a:p>
            <a:pPr lvl="1">
              <a:buClr>
                <a:srgbClr val="D6A300"/>
              </a:buClr>
              <a:buFont typeface="Calibri" panose="020F0502020204030204" pitchFamily="34" charset="0"/>
              <a:buChar char="●"/>
            </a:pPr>
            <a:r>
              <a:rPr lang="en-GB" dirty="0"/>
              <a:t>providing grounds and time limits under which Schengen states are entitled to introduce intra-state border controls on persons</a:t>
            </a:r>
          </a:p>
          <a:p>
            <a:pPr lvl="1">
              <a:buClr>
                <a:srgbClr val="D6A300"/>
              </a:buClr>
              <a:buFont typeface="Calibri" panose="020F0502020204030204" pitchFamily="34" charset="0"/>
              <a:buChar char="●"/>
            </a:pPr>
            <a:r>
              <a:rPr lang="en-GB" dirty="0"/>
              <a:t>tasking the Commission with the evaluation of reasons and applications of these emergency measures</a:t>
            </a:r>
          </a:p>
          <a:p>
            <a:pPr lvl="1">
              <a:buClr>
                <a:srgbClr val="D6A300"/>
              </a:buClr>
              <a:buFont typeface="Calibri" panose="020F0502020204030204" pitchFamily="34" charset="0"/>
              <a:buChar char="●"/>
            </a:pPr>
            <a:endParaRPr lang="nl-NL" dirty="0"/>
          </a:p>
          <a:p>
            <a:pPr lvl="1"/>
            <a:endParaRPr lang="nl-NL" dirty="0"/>
          </a:p>
        </p:txBody>
      </p:sp>
      <p:graphicFrame>
        <p:nvGraphicFramePr>
          <p:cNvPr id="4" name="Diagram 3"/>
          <p:cNvGraphicFramePr/>
          <p:nvPr>
            <p:extLst>
              <p:ext uri="{D42A27DB-BD31-4B8C-83A1-F6EECF244321}">
                <p14:modId xmlns:p14="http://schemas.microsoft.com/office/powerpoint/2010/main" val="73381534"/>
              </p:ext>
            </p:extLst>
          </p:nvPr>
        </p:nvGraphicFramePr>
        <p:xfrm>
          <a:off x="0" y="476672"/>
          <a:ext cx="5220072"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vak 4"/>
          <p:cNvSpPr txBox="1"/>
          <p:nvPr/>
        </p:nvSpPr>
        <p:spPr>
          <a:xfrm>
            <a:off x="323528" y="188640"/>
            <a:ext cx="6336704" cy="461665"/>
          </a:xfrm>
          <a:prstGeom prst="rect">
            <a:avLst/>
          </a:prstGeom>
          <a:noFill/>
        </p:spPr>
        <p:txBody>
          <a:bodyPr wrap="square" rtlCol="0">
            <a:spAutoFit/>
          </a:bodyPr>
          <a:lstStyle/>
          <a:p>
            <a:r>
              <a:rPr lang="nl-NL" sz="2400" b="1" i="1" dirty="0" err="1">
                <a:solidFill>
                  <a:srgbClr val="D6A300"/>
                </a:solidFill>
              </a:rPr>
              <a:t>Reintroduction</a:t>
            </a:r>
            <a:r>
              <a:rPr lang="nl-NL" sz="2400" b="1" i="1" dirty="0">
                <a:solidFill>
                  <a:srgbClr val="D6A300"/>
                </a:solidFill>
              </a:rPr>
              <a:t> of </a:t>
            </a:r>
            <a:r>
              <a:rPr lang="nl-NL" sz="2400" b="1" i="1" dirty="0" err="1">
                <a:solidFill>
                  <a:srgbClr val="D6A300"/>
                </a:solidFill>
              </a:rPr>
              <a:t>internal</a:t>
            </a:r>
            <a:r>
              <a:rPr lang="nl-NL" sz="2400" b="1" i="1" dirty="0">
                <a:solidFill>
                  <a:srgbClr val="D6A300"/>
                </a:solidFill>
              </a:rPr>
              <a:t> border checks</a:t>
            </a:r>
          </a:p>
        </p:txBody>
      </p:sp>
    </p:spTree>
    <p:extLst>
      <p:ext uri="{BB962C8B-B14F-4D97-AF65-F5344CB8AC3E}">
        <p14:creationId xmlns:p14="http://schemas.microsoft.com/office/powerpoint/2010/main" val="376955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Right)">
                                      <p:cBhvr>
                                        <p:cTn id="7" dur="5000"/>
                                        <p:tgtEl>
                                          <p:spTgt spid="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0"/>
                                        <p:tgtEl>
                                          <p:spTgt spid="4"/>
                                        </p:tgtEl>
                                      </p:cBhvr>
                                    </p:animEffect>
                                  </p:childTnLst>
                                </p:cTn>
                              </p:par>
                            </p:childTnLst>
                          </p:cTn>
                        </p:par>
                        <p:par>
                          <p:cTn id="11" fill="hold">
                            <p:stCondLst>
                              <p:cond delay="5000"/>
                            </p:stCondLst>
                            <p:childTnLst>
                              <p:par>
                                <p:cTn id="12" presetID="42"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JL-RECHTS 5"/>
          <p:cNvSpPr/>
          <p:nvPr/>
        </p:nvSpPr>
        <p:spPr>
          <a:xfrm>
            <a:off x="4427985" y="548680"/>
            <a:ext cx="4608511" cy="1615604"/>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aphicFrame>
        <p:nvGraphicFramePr>
          <p:cNvPr id="4" name="Diagram 3"/>
          <p:cNvGraphicFramePr/>
          <p:nvPr>
            <p:extLst>
              <p:ext uri="{D42A27DB-BD31-4B8C-83A1-F6EECF244321}">
                <p14:modId xmlns:p14="http://schemas.microsoft.com/office/powerpoint/2010/main" val="3743308027"/>
              </p:ext>
            </p:extLst>
          </p:nvPr>
        </p:nvGraphicFramePr>
        <p:xfrm>
          <a:off x="0" y="476672"/>
          <a:ext cx="5220072"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vak 4"/>
          <p:cNvSpPr txBox="1"/>
          <p:nvPr/>
        </p:nvSpPr>
        <p:spPr>
          <a:xfrm>
            <a:off x="323528" y="188640"/>
            <a:ext cx="6336704" cy="461665"/>
          </a:xfrm>
          <a:prstGeom prst="rect">
            <a:avLst/>
          </a:prstGeom>
          <a:noFill/>
        </p:spPr>
        <p:txBody>
          <a:bodyPr wrap="square" rtlCol="0">
            <a:spAutoFit/>
          </a:bodyPr>
          <a:lstStyle/>
          <a:p>
            <a:r>
              <a:rPr lang="nl-NL" sz="2400" b="1" i="1" dirty="0" err="1">
                <a:solidFill>
                  <a:srgbClr val="D6A300"/>
                </a:solidFill>
              </a:rPr>
              <a:t>Reintroduction</a:t>
            </a:r>
            <a:r>
              <a:rPr lang="nl-NL" sz="2400" b="1" i="1" dirty="0">
                <a:solidFill>
                  <a:srgbClr val="D6A300"/>
                </a:solidFill>
              </a:rPr>
              <a:t> of </a:t>
            </a:r>
            <a:r>
              <a:rPr lang="nl-NL" sz="2400" b="1" i="1" dirty="0" err="1">
                <a:solidFill>
                  <a:srgbClr val="D6A300"/>
                </a:solidFill>
              </a:rPr>
              <a:t>internal</a:t>
            </a:r>
            <a:r>
              <a:rPr lang="nl-NL" sz="2400" b="1" i="1" dirty="0">
                <a:solidFill>
                  <a:srgbClr val="D6A300"/>
                </a:solidFill>
              </a:rPr>
              <a:t> border checks</a:t>
            </a:r>
          </a:p>
        </p:txBody>
      </p:sp>
      <p:pic>
        <p:nvPicPr>
          <p:cNvPr id="7" name="Tijdelijke aanduiding voor inhoud 6"/>
          <p:cNvPicPr>
            <a:picLocks noGrp="1"/>
          </p:cNvPicPr>
          <p:nvPr>
            <p:ph idx="1"/>
          </p:nvPr>
        </p:nvPicPr>
        <p:blipFill>
          <a:blip r:embed="rId7" cstate="print">
            <a:extLst>
              <a:ext uri="{28A0092B-C50C-407E-A947-70E740481C1C}">
                <a14:useLocalDpi xmlns:a14="http://schemas.microsoft.com/office/drawing/2010/main" val="0"/>
              </a:ext>
            </a:extLst>
          </a:blip>
          <a:stretch>
            <a:fillRect/>
          </a:stretch>
        </p:blipFill>
        <p:spPr>
          <a:xfrm>
            <a:off x="1115616" y="2164284"/>
            <a:ext cx="6768752" cy="4145036"/>
          </a:xfrm>
          <a:prstGeom prst="rect">
            <a:avLst/>
          </a:prstGeom>
        </p:spPr>
      </p:pic>
    </p:spTree>
    <p:extLst>
      <p:ext uri="{BB962C8B-B14F-4D97-AF65-F5344CB8AC3E}">
        <p14:creationId xmlns:p14="http://schemas.microsoft.com/office/powerpoint/2010/main" val="77974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3500"/>
                                        <p:tgtEl>
                                          <p:spTgt spid="6"/>
                                        </p:tgtEl>
                                      </p:cBhvr>
                                    </p:animEffect>
                                  </p:childTnLst>
                                </p:cTn>
                              </p:par>
                            </p:childTnLst>
                          </p:cTn>
                        </p:par>
                        <p:par>
                          <p:cTn id="8" fill="hold">
                            <p:stCondLst>
                              <p:cond delay="3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8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79386902"/>
              </p:ext>
            </p:extLst>
          </p:nvPr>
        </p:nvGraphicFramePr>
        <p:xfrm>
          <a:off x="0" y="116632"/>
          <a:ext cx="5220072"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jdelijke aanduiding voor inhoud 2"/>
          <p:cNvSpPr>
            <a:spLocks noGrp="1"/>
          </p:cNvSpPr>
          <p:nvPr>
            <p:ph idx="1"/>
          </p:nvPr>
        </p:nvSpPr>
        <p:spPr/>
        <p:txBody>
          <a:bodyPr>
            <a:normAutofit/>
          </a:bodyPr>
          <a:lstStyle/>
          <a:p>
            <a:pPr>
              <a:buClr>
                <a:srgbClr val="D6A300"/>
              </a:buClr>
              <a:buFont typeface="Calibri" panose="020F0502020204030204" pitchFamily="34" charset="0"/>
              <a:buChar char="●"/>
            </a:pPr>
            <a:r>
              <a:rPr lang="en-GB" dirty="0"/>
              <a:t>13 September 2015: German </a:t>
            </a:r>
            <a:r>
              <a:rPr lang="en-GB" i="1" dirty="0"/>
              <a:t>temporary reintroduction of  border controls</a:t>
            </a:r>
          </a:p>
          <a:p>
            <a:pPr lvl="1">
              <a:buClr>
                <a:srgbClr val="D6A300"/>
              </a:buClr>
              <a:buFont typeface="Calibri" panose="020F0502020204030204" pitchFamily="34" charset="0"/>
              <a:buChar char="●"/>
            </a:pPr>
            <a:r>
              <a:rPr lang="en-GB" i="1" dirty="0"/>
              <a:t>controls at the German-Austrian land border</a:t>
            </a:r>
          </a:p>
          <a:p>
            <a:pPr lvl="1">
              <a:buClr>
                <a:srgbClr val="D6A300"/>
              </a:buClr>
              <a:buFont typeface="Calibri" panose="020F0502020204030204" pitchFamily="34" charset="0"/>
              <a:buChar char="●"/>
            </a:pPr>
            <a:r>
              <a:rPr lang="en-GB" i="1" dirty="0"/>
              <a:t>justification: “uncontrolled and unmanageable influx of third country nationals affecting public order and internal security”</a:t>
            </a:r>
          </a:p>
          <a:p>
            <a:pPr lvl="1">
              <a:buClr>
                <a:srgbClr val="D6A300"/>
              </a:buClr>
              <a:buFont typeface="Calibri" panose="020F0502020204030204" pitchFamily="34" charset="0"/>
              <a:buChar char="●"/>
            </a:pPr>
            <a:r>
              <a:rPr lang="en-GB" i="1" dirty="0"/>
              <a:t>on 12 October a prolongation of temporary controls was announced</a:t>
            </a:r>
          </a:p>
          <a:p>
            <a:pPr lvl="3">
              <a:buClr>
                <a:srgbClr val="D6A300"/>
              </a:buClr>
              <a:buFont typeface="Calibri" panose="020F0502020204030204" pitchFamily="34" charset="0"/>
              <a:buChar char="●"/>
            </a:pPr>
            <a:endParaRPr lang="en-GB" dirty="0"/>
          </a:p>
        </p:txBody>
      </p:sp>
    </p:spTree>
    <p:extLst>
      <p:ext uri="{BB962C8B-B14F-4D97-AF65-F5344CB8AC3E}">
        <p14:creationId xmlns:p14="http://schemas.microsoft.com/office/powerpoint/2010/main" val="43813763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001148840"/>
              </p:ext>
            </p:extLst>
          </p:nvPr>
        </p:nvGraphicFramePr>
        <p:xfrm>
          <a:off x="4427984" y="72008"/>
          <a:ext cx="5112568" cy="1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009602192"/>
              </p:ext>
            </p:extLst>
          </p:nvPr>
        </p:nvGraphicFramePr>
        <p:xfrm>
          <a:off x="0" y="116632"/>
          <a:ext cx="5220072" cy="17281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ijdelijke aanduiding voor inhoud 2"/>
          <p:cNvSpPr>
            <a:spLocks noGrp="1"/>
          </p:cNvSpPr>
          <p:nvPr>
            <p:ph idx="1"/>
          </p:nvPr>
        </p:nvSpPr>
        <p:spPr/>
        <p:txBody>
          <a:bodyPr>
            <a:normAutofit fontScale="92500" lnSpcReduction="10000"/>
          </a:bodyPr>
          <a:lstStyle/>
          <a:p>
            <a:pPr>
              <a:buClr>
                <a:srgbClr val="D6A300"/>
              </a:buClr>
              <a:buFont typeface="Calibri" panose="020F0502020204030204" pitchFamily="34" charset="0"/>
              <a:buChar char="●"/>
            </a:pPr>
            <a:r>
              <a:rPr lang="en-GB" dirty="0"/>
              <a:t>15 September 2015: Austrian </a:t>
            </a:r>
            <a:r>
              <a:rPr lang="en-GB" i="1" dirty="0"/>
              <a:t>temporary reintroduction of  border</a:t>
            </a:r>
          </a:p>
          <a:p>
            <a:pPr lvl="1">
              <a:buClr>
                <a:srgbClr val="D6A300"/>
              </a:buClr>
              <a:buFont typeface="Calibri" panose="020F0502020204030204" pitchFamily="34" charset="0"/>
              <a:buChar char="●"/>
            </a:pPr>
            <a:r>
              <a:rPr lang="en-GB" i="1" dirty="0"/>
              <a:t>Justification: mass inflows and the security challenge it presented (overburdening the police, emergency services and public infrastructure) </a:t>
            </a:r>
          </a:p>
          <a:p>
            <a:pPr lvl="1">
              <a:buClr>
                <a:srgbClr val="D6A300"/>
              </a:buClr>
              <a:buFont typeface="Calibri" panose="020F0502020204030204" pitchFamily="34" charset="0"/>
              <a:buChar char="●"/>
            </a:pPr>
            <a:r>
              <a:rPr lang="en-GB" i="1" dirty="0"/>
              <a:t>controls at the borders with Hungary, Italy, Slovenia and Slovakia </a:t>
            </a:r>
          </a:p>
          <a:p>
            <a:pPr lvl="1">
              <a:buClr>
                <a:srgbClr val="D6A300"/>
              </a:buClr>
              <a:buFont typeface="Calibri" panose="020F0502020204030204" pitchFamily="34" charset="0"/>
              <a:buChar char="●"/>
            </a:pPr>
            <a:r>
              <a:rPr lang="en-GB" i="1" dirty="0"/>
              <a:t> two subsequent prolongations – for 20 days  (under Articles 23 and 24 SBC) </a:t>
            </a:r>
          </a:p>
          <a:p>
            <a:pPr lvl="1">
              <a:buClr>
                <a:srgbClr val="D6A300"/>
              </a:buClr>
              <a:buFont typeface="Calibri" panose="020F0502020204030204" pitchFamily="34" charset="0"/>
              <a:buChar char="●"/>
            </a:pPr>
            <a:r>
              <a:rPr lang="en-GB" i="1" dirty="0"/>
              <a:t>Austria provided in an annex a list of all designated border crossing points as required by Article 23 SBC</a:t>
            </a:r>
          </a:p>
          <a:p>
            <a:pPr lvl="3">
              <a:buClr>
                <a:srgbClr val="D6A300"/>
              </a:buClr>
              <a:buFont typeface="Calibri" panose="020F0502020204030204" pitchFamily="34" charset="0"/>
              <a:buChar char="●"/>
            </a:pPr>
            <a:endParaRPr lang="en-GB" dirty="0"/>
          </a:p>
        </p:txBody>
      </p:sp>
    </p:spTree>
    <p:extLst>
      <p:ext uri="{BB962C8B-B14F-4D97-AF65-F5344CB8AC3E}">
        <p14:creationId xmlns:p14="http://schemas.microsoft.com/office/powerpoint/2010/main" val="86174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0"/>
                                        <p:tgtEl>
                                          <p:spTgt spid="6"/>
                                        </p:tgtEl>
                                      </p:cBhvr>
                                    </p:animEffect>
                                  </p:childTnLst>
                                </p:cTn>
                              </p:par>
                            </p:childTnLst>
                          </p:cTn>
                        </p:par>
                        <p:par>
                          <p:cTn id="8" fill="hold">
                            <p:stCondLst>
                              <p:cond delay="5000"/>
                            </p:stCondLst>
                            <p:childTnLst>
                              <p:par>
                                <p:cTn id="9" presetID="2" presetClass="entr" presetSubtype="4"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2" presetClass="entr" presetSubtype="4" fill="hold"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additive="base">
                                        <p:cTn id="16"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 calcmode="lin" valueType="num">
                                      <p:cBhvr additive="base">
                                        <p:cTn id="20"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additive="base">
                                        <p:cTn id="24"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 calcmode="lin" valueType="num">
                                      <p:cBhvr additive="base">
                                        <p:cTn id="28"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071389"/>
            <a:ext cx="8507288" cy="4525963"/>
          </a:xfrm>
        </p:spPr>
        <p:txBody>
          <a:bodyPr>
            <a:normAutofit/>
          </a:bodyPr>
          <a:lstStyle/>
          <a:p>
            <a:pPr>
              <a:buClr>
                <a:srgbClr val="D6A300"/>
              </a:buClr>
              <a:buFont typeface="Calibri" panose="020F0502020204030204" pitchFamily="34" charset="0"/>
              <a:buChar char="●"/>
            </a:pPr>
            <a:r>
              <a:rPr lang="en-GB" dirty="0"/>
              <a:t>16 September 2015: Slovenian </a:t>
            </a:r>
            <a:r>
              <a:rPr lang="en-GB" i="1" dirty="0"/>
              <a:t>temporary reintroduction of  border controls</a:t>
            </a:r>
          </a:p>
          <a:p>
            <a:pPr lvl="1">
              <a:buClr>
                <a:srgbClr val="D6A300"/>
              </a:buClr>
              <a:buFont typeface="Calibri" panose="020F0502020204030204" pitchFamily="34" charset="0"/>
              <a:buChar char="●"/>
            </a:pPr>
            <a:r>
              <a:rPr lang="en-GB" i="1" dirty="0"/>
              <a:t>Justification: uncontrollable migration flows</a:t>
            </a:r>
          </a:p>
          <a:p>
            <a:pPr lvl="1">
              <a:buClr>
                <a:srgbClr val="D6A300"/>
              </a:buClr>
              <a:buFont typeface="Calibri" panose="020F0502020204030204" pitchFamily="34" charset="0"/>
              <a:buChar char="●"/>
            </a:pPr>
            <a:r>
              <a:rPr lang="en-GB" i="1" dirty="0"/>
              <a:t>On 24 September Slovenia prolonged for a further 20 days</a:t>
            </a:r>
          </a:p>
        </p:txBody>
      </p:sp>
      <p:graphicFrame>
        <p:nvGraphicFramePr>
          <p:cNvPr id="4" name="Diagram 3"/>
          <p:cNvGraphicFramePr/>
          <p:nvPr>
            <p:extLst>
              <p:ext uri="{D42A27DB-BD31-4B8C-83A1-F6EECF244321}">
                <p14:modId xmlns:p14="http://schemas.microsoft.com/office/powerpoint/2010/main" val="1625576855"/>
              </p:ext>
            </p:extLst>
          </p:nvPr>
        </p:nvGraphicFramePr>
        <p:xfrm>
          <a:off x="144016" y="0"/>
          <a:ext cx="5076056" cy="1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358284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071389"/>
            <a:ext cx="8507288" cy="4525963"/>
          </a:xfrm>
        </p:spPr>
        <p:txBody>
          <a:bodyPr>
            <a:normAutofit/>
          </a:bodyPr>
          <a:lstStyle/>
          <a:p>
            <a:pPr>
              <a:buClr>
                <a:srgbClr val="D6A300"/>
              </a:buClr>
              <a:buFont typeface="Calibri" panose="020F0502020204030204" pitchFamily="34" charset="0"/>
              <a:buChar char="●"/>
            </a:pPr>
            <a:r>
              <a:rPr lang="en-GB" dirty="0"/>
              <a:t>12 November 2015, Sweden: </a:t>
            </a:r>
            <a:r>
              <a:rPr lang="en-GB" i="1" dirty="0"/>
              <a:t>immediate and ex-tended border controls </a:t>
            </a:r>
          </a:p>
          <a:p>
            <a:pPr lvl="1">
              <a:buClr>
                <a:srgbClr val="D6A300"/>
              </a:buClr>
              <a:buFont typeface="Calibri" panose="020F0502020204030204" pitchFamily="34" charset="0"/>
              <a:buChar char="●"/>
            </a:pPr>
            <a:r>
              <a:rPr lang="en-GB" i="1" dirty="0"/>
              <a:t>justification: serious threat to public policy and internal security resulting from the unprecedented migratory pressure and “ensuing significant challenges to the functioning of Swedish society” (strains on housing, health care, schooling and social services)</a:t>
            </a:r>
          </a:p>
          <a:p>
            <a:pPr lvl="1">
              <a:buClr>
                <a:srgbClr val="D6A300"/>
              </a:buClr>
              <a:buFont typeface="Calibri" panose="020F0502020204030204" pitchFamily="34" charset="0"/>
              <a:buChar char="●"/>
            </a:pPr>
            <a:r>
              <a:rPr lang="en-GB" i="1" dirty="0"/>
              <a:t>controls were extended until 11 December</a:t>
            </a:r>
          </a:p>
        </p:txBody>
      </p:sp>
      <p:graphicFrame>
        <p:nvGraphicFramePr>
          <p:cNvPr id="6" name="Diagram 5"/>
          <p:cNvGraphicFramePr/>
          <p:nvPr>
            <p:extLst>
              <p:ext uri="{D42A27DB-BD31-4B8C-83A1-F6EECF244321}">
                <p14:modId xmlns:p14="http://schemas.microsoft.com/office/powerpoint/2010/main" val="1440068660"/>
              </p:ext>
            </p:extLst>
          </p:nvPr>
        </p:nvGraphicFramePr>
        <p:xfrm>
          <a:off x="4464496" y="-27384"/>
          <a:ext cx="5148064" cy="1916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719873845"/>
              </p:ext>
            </p:extLst>
          </p:nvPr>
        </p:nvGraphicFramePr>
        <p:xfrm>
          <a:off x="144016" y="0"/>
          <a:ext cx="5076056" cy="18448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6519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0"/>
                                        <p:tgtEl>
                                          <p:spTgt spid="6"/>
                                        </p:tgtEl>
                                      </p:cBhvr>
                                    </p:animEffect>
                                  </p:childTnLst>
                                </p:cTn>
                              </p:par>
                            </p:childTnLst>
                          </p:cTn>
                        </p:par>
                        <p:par>
                          <p:cTn id="8" fill="hold">
                            <p:stCondLst>
                              <p:cond delay="500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2"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51520" y="2071389"/>
            <a:ext cx="8640960" cy="4525963"/>
          </a:xfrm>
        </p:spPr>
        <p:txBody>
          <a:bodyPr/>
          <a:lstStyle/>
          <a:p>
            <a:pPr>
              <a:buClr>
                <a:srgbClr val="D6A300"/>
              </a:buClr>
              <a:buFont typeface="Calibri" panose="020F0502020204030204" pitchFamily="34" charset="0"/>
              <a:buChar char="●"/>
            </a:pPr>
            <a:r>
              <a:rPr lang="en-GB" dirty="0"/>
              <a:t>25 November 2015: Norway </a:t>
            </a:r>
            <a:r>
              <a:rPr lang="en-GB" i="1" dirty="0"/>
              <a:t>reintroduces border controls the following day</a:t>
            </a:r>
          </a:p>
          <a:p>
            <a:pPr lvl="1">
              <a:buClr>
                <a:srgbClr val="D6A300"/>
              </a:buClr>
              <a:buFont typeface="Calibri" panose="020F0502020204030204" pitchFamily="34" charset="0"/>
              <a:buChar char="●"/>
            </a:pPr>
            <a:r>
              <a:rPr lang="en-GB" i="1" dirty="0"/>
              <a:t>justification: unpredictable migratory flows amounting to a serious threat to public policy and internal security</a:t>
            </a:r>
          </a:p>
          <a:p>
            <a:pPr lvl="1">
              <a:buClr>
                <a:srgbClr val="D6A300"/>
              </a:buClr>
              <a:buFont typeface="Calibri" panose="020F0502020204030204" pitchFamily="34" charset="0"/>
              <a:buChar char="●"/>
            </a:pPr>
            <a:r>
              <a:rPr lang="en-GB" i="1" dirty="0"/>
              <a:t>controls were extended until 26 December</a:t>
            </a:r>
            <a:endParaRPr lang="nl-NL" dirty="0"/>
          </a:p>
          <a:p>
            <a:pPr lvl="1"/>
            <a:endParaRPr lang="nl-NL" dirty="0"/>
          </a:p>
        </p:txBody>
      </p:sp>
      <p:graphicFrame>
        <p:nvGraphicFramePr>
          <p:cNvPr id="4" name="Diagram 3"/>
          <p:cNvGraphicFramePr/>
          <p:nvPr>
            <p:extLst>
              <p:ext uri="{D42A27DB-BD31-4B8C-83A1-F6EECF244321}">
                <p14:modId xmlns:p14="http://schemas.microsoft.com/office/powerpoint/2010/main" val="3913983142"/>
              </p:ext>
            </p:extLst>
          </p:nvPr>
        </p:nvGraphicFramePr>
        <p:xfrm>
          <a:off x="144016" y="0"/>
          <a:ext cx="5148064" cy="1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755214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51520" y="2071389"/>
            <a:ext cx="8640960" cy="4525963"/>
          </a:xfrm>
        </p:spPr>
        <p:txBody>
          <a:bodyPr/>
          <a:lstStyle/>
          <a:p>
            <a:pPr>
              <a:buClr>
                <a:srgbClr val="D6A300"/>
              </a:buClr>
              <a:buFont typeface="Calibri" panose="020F0502020204030204" pitchFamily="34" charset="0"/>
              <a:buChar char="●"/>
            </a:pPr>
            <a:r>
              <a:rPr lang="nl-NL" dirty="0"/>
              <a:t>On 13 November </a:t>
            </a:r>
            <a:r>
              <a:rPr lang="en-GB" dirty="0"/>
              <a:t>France reintroduces border controls </a:t>
            </a:r>
          </a:p>
          <a:p>
            <a:pPr lvl="1">
              <a:buClr>
                <a:srgbClr val="D6A300"/>
              </a:buClr>
              <a:buFont typeface="Calibri" panose="020F0502020204030204" pitchFamily="34" charset="0"/>
              <a:buChar char="●"/>
            </a:pPr>
            <a:r>
              <a:rPr lang="en-GB" dirty="0"/>
              <a:t>justification: security of conference on climate change from 13 November to 13 December </a:t>
            </a:r>
          </a:p>
          <a:p>
            <a:pPr lvl="1">
              <a:buClr>
                <a:srgbClr val="D6A300"/>
              </a:buClr>
              <a:buFont typeface="Calibri" panose="020F0502020204030204" pitchFamily="34" charset="0"/>
              <a:buChar char="●"/>
            </a:pPr>
            <a:r>
              <a:rPr lang="en-GB" dirty="0"/>
              <a:t>these controls were retained after the attacks in Paris (of 13 November)</a:t>
            </a:r>
          </a:p>
          <a:p>
            <a:pPr>
              <a:buClr>
                <a:srgbClr val="D6A300"/>
              </a:buClr>
              <a:buFont typeface="Calibri" panose="020F0502020204030204" pitchFamily="34" charset="0"/>
              <a:buChar char="●"/>
            </a:pPr>
            <a:endParaRPr lang="nl-NL" dirty="0"/>
          </a:p>
          <a:p>
            <a:pPr lvl="1">
              <a:buClr>
                <a:srgbClr val="D6A300"/>
              </a:buClr>
              <a:buFont typeface="Calibri" panose="020F0502020204030204" pitchFamily="34" charset="0"/>
              <a:buChar char="●"/>
            </a:pPr>
            <a:endParaRPr lang="nl-NL" dirty="0"/>
          </a:p>
          <a:p>
            <a:pPr lvl="1"/>
            <a:endParaRPr lang="nl-NL" dirty="0"/>
          </a:p>
        </p:txBody>
      </p:sp>
      <p:graphicFrame>
        <p:nvGraphicFramePr>
          <p:cNvPr id="6" name="Diagram 5"/>
          <p:cNvGraphicFramePr/>
          <p:nvPr>
            <p:extLst>
              <p:ext uri="{D42A27DB-BD31-4B8C-83A1-F6EECF244321}">
                <p14:modId xmlns:p14="http://schemas.microsoft.com/office/powerpoint/2010/main" val="1396309377"/>
              </p:ext>
            </p:extLst>
          </p:nvPr>
        </p:nvGraphicFramePr>
        <p:xfrm>
          <a:off x="4536504" y="0"/>
          <a:ext cx="5076056" cy="1916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2870333997"/>
              </p:ext>
            </p:extLst>
          </p:nvPr>
        </p:nvGraphicFramePr>
        <p:xfrm>
          <a:off x="144016" y="0"/>
          <a:ext cx="5148064" cy="18448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9692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0"/>
                                        <p:tgtEl>
                                          <p:spTgt spid="6"/>
                                        </p:tgtEl>
                                      </p:cBhvr>
                                    </p:animEffect>
                                  </p:childTnLst>
                                </p:cTn>
                              </p:par>
                            </p:childTnLst>
                          </p:cTn>
                        </p:par>
                        <p:par>
                          <p:cTn id="8" fill="hold">
                            <p:stCondLst>
                              <p:cond delay="500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2"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6000"/>
                            </p:stCondLst>
                            <p:childTnLst>
                              <p:par>
                                <p:cTn id="19" presetID="2" presetClass="entr" presetSubtype="4"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nimated_picture_list_with_color_text_tab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rberg_TitleMov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2373</TotalTime>
  <Words>1040</Words>
  <Application>Microsoft Office PowerPoint</Application>
  <PresentationFormat>On-screen Show (4:3)</PresentationFormat>
  <Paragraphs>125</Paragraphs>
  <Slides>19</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Calibri</vt:lpstr>
      <vt:lpstr>OpenSans-CondensedLight</vt:lpstr>
      <vt:lpstr>Wingdings</vt:lpstr>
      <vt:lpstr>Kantoorthema</vt:lpstr>
      <vt:lpstr>Animated_picture_list_with_color_text_tabs</vt:lpstr>
      <vt:lpstr>2_Terberg_TitleMoves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‘Covid Notifications’ of 2021</vt:lpstr>
      <vt:lpstr>But also the ‘usual’ motivation (since 2015)</vt:lpstr>
      <vt:lpstr>It has become ‘everyday practice’</vt:lpstr>
      <vt:lpstr>And it has become ‘everyday practice’</vt:lpstr>
      <vt:lpstr>PowerPoint Presentation</vt:lpstr>
      <vt:lpstr>SBC revision of 2021</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Santino</dc:creator>
  <cp:lastModifiedBy>Santino Lo Bianco</cp:lastModifiedBy>
  <cp:revision>113</cp:revision>
  <dcterms:created xsi:type="dcterms:W3CDTF">2018-01-28T17:15:14Z</dcterms:created>
  <dcterms:modified xsi:type="dcterms:W3CDTF">2023-05-04T09:31:46Z</dcterms:modified>
</cp:coreProperties>
</file>