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363" r:id="rId4"/>
    <p:sldId id="372" r:id="rId5"/>
    <p:sldId id="364" r:id="rId6"/>
    <p:sldId id="369" r:id="rId7"/>
    <p:sldId id="371" r:id="rId8"/>
    <p:sldId id="270" r:id="rId9"/>
    <p:sldId id="261" r:id="rId10"/>
    <p:sldId id="271" r:id="rId11"/>
    <p:sldId id="262" r:id="rId12"/>
    <p:sldId id="263" r:id="rId13"/>
    <p:sldId id="264" r:id="rId14"/>
    <p:sldId id="265" r:id="rId15"/>
    <p:sldId id="266" r:id="rId16"/>
    <p:sldId id="368" r:id="rId17"/>
    <p:sldId id="269" r:id="rId18"/>
    <p:sldId id="267" r:id="rId19"/>
    <p:sldId id="274" r:id="rId20"/>
    <p:sldId id="275" r:id="rId21"/>
    <p:sldId id="272" r:id="rId22"/>
    <p:sldId id="273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564" autoAdjust="0"/>
    <p:restoredTop sz="94660"/>
  </p:normalViewPr>
  <p:slideViewPr>
    <p:cSldViewPr>
      <p:cViewPr varScale="1">
        <p:scale>
          <a:sx n="107" d="100"/>
          <a:sy n="107" d="100"/>
        </p:scale>
        <p:origin x="24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7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48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8200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779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52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56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06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2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3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10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34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35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96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29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8E59-109C-41EC-8C77-E21112E6C764}" type="datetimeFigureOut">
              <a:rPr lang="cs-CZ" smtClean="0"/>
              <a:pPr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22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NATO a Rusko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Zdeněk Kříž</a:t>
            </a:r>
          </a:p>
        </p:txBody>
      </p:sp>
    </p:spTree>
    <p:extLst>
      <p:ext uri="{BB962C8B-B14F-4D97-AF65-F5344CB8AC3E}">
        <p14:creationId xmlns:p14="http://schemas.microsoft.com/office/powerpoint/2010/main" val="2009199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54868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Vojenská omezení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Bojové jednotky trvale rozmístěné na území nových členských států jsou jejich vlastní ozbrojené síly! Ostatní státy pouze na cvičení.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I před ukrajinskou krizí byla jediným běžně viditelným prostředkem ozbrojených sil Aliance v nových členských státech proudová letadla používaná pro kontrolu a ochranu vzdušného prostoru pobaltských států.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Nemohou být posuzovány jako substantivní bojové síly ve smyslu Zakládajícího aktu. </a:t>
            </a:r>
            <a:r>
              <a:rPr lang="cs-CZ" sz="1600" dirty="0"/>
              <a:t>I posílení NATO na Východě po summitu 2016 ve Varšavě se netýká stále rozmístěných sil, nýbrž sil rotujících!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Ustavující akt uvádí, že </a:t>
            </a:r>
            <a:r>
              <a:rPr lang="cs-CZ" sz="1600" i="1" dirty="0"/>
              <a:t>„Rusko bude uplatňovat stejná omezení v rámci jejich konvenčních ozbrojených sil rozmístěných v Evropě.“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i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Ruská agrese proti Ukrajině je flagrantním porušením těchto závazků, stejně jako jeho jednostranné suspendování Smlouvy o konvenčních ozbrojených silách v Evropě.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b="1" dirty="0"/>
          </a:p>
          <a:p>
            <a:pPr marL="0" indent="0" algn="just">
              <a:lnSpc>
                <a:spcPct val="120000"/>
              </a:lnSpc>
              <a:buNone/>
            </a:pP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2323648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54868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Stálá rada NATO Rusko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926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1600" dirty="0"/>
              <a:t>Prostor pro kvalitativně novou úroveň spolupráce mezi Severoatlantickou aliancí a Ruskem vytvořila </a:t>
            </a:r>
            <a:r>
              <a:rPr lang="cs-CZ" sz="1600" b="1" dirty="0"/>
              <a:t>Stálá rada (Permanent Joint </a:t>
            </a:r>
            <a:r>
              <a:rPr lang="cs-CZ" sz="1600" b="1" dirty="0" err="1"/>
              <a:t>Council</a:t>
            </a:r>
            <a:r>
              <a:rPr lang="cs-CZ" sz="1600" b="1" dirty="0"/>
              <a:t> – PJC) - </a:t>
            </a:r>
            <a:r>
              <a:rPr lang="cs-CZ" sz="1600" dirty="0"/>
              <a:t>1997 na bázi Ustavujícího aktu.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Cíle:</a:t>
            </a:r>
          </a:p>
          <a:p>
            <a:pPr marL="0" indent="0" algn="just">
              <a:buNone/>
            </a:pPr>
            <a:r>
              <a:rPr lang="cs-CZ" sz="1600" dirty="0"/>
              <a:t>Poskytnout „</a:t>
            </a:r>
            <a:r>
              <a:rPr lang="cs-CZ" sz="1600" i="1" dirty="0"/>
              <a:t>mechanismus pro konzultace, koordinaci a v maximální možné míře a v nezbytném rozsahu i pro společná rozhodnutí a společné akce týkající se bezpečnostních otázek obou stran. Tyto konzultace se nebudou týkat vnitřních záležitostí Ruska nebo NATO a jeho členských států“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i="1" dirty="0"/>
              <a:t>„ustanovení tohoto Aktu neposkytují v žádném případě Rusku nebo NATO právo veta ohledně akcí druhé strany, ale zároveň neporušují ani neomezují práva Ruska nebo NATO na samostatné rozhodování a jednání“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Oblasti spolupráce</a:t>
            </a:r>
          </a:p>
          <a:p>
            <a:pPr marL="0" indent="0" algn="just">
              <a:buNone/>
            </a:pPr>
            <a:endParaRPr lang="cs-CZ" sz="1600" b="1" dirty="0"/>
          </a:p>
          <a:p>
            <a:pPr algn="just">
              <a:buFontTx/>
              <a:buChar char="-"/>
            </a:pPr>
            <a:r>
              <a:rPr lang="cs-CZ" sz="1600" dirty="0"/>
              <a:t>bezpečnost a stabilita v euroatlantické oblasti, předcházení konfliktům a preventivní diplomacie,</a:t>
            </a:r>
          </a:p>
          <a:p>
            <a:pPr algn="just">
              <a:buFontTx/>
              <a:buChar char="-"/>
            </a:pPr>
            <a:r>
              <a:rPr lang="cs-CZ" sz="1600" dirty="0"/>
              <a:t>vojenské operace krizového managementu pod záštitou Rady bezpečnosti OSN nebo OBSE</a:t>
            </a:r>
          </a:p>
          <a:p>
            <a:pPr algn="just">
              <a:buFontTx/>
              <a:buChar char="-"/>
            </a:pPr>
            <a:r>
              <a:rPr lang="cs-CZ" sz="1600" dirty="0"/>
              <a:t>výměna informací o bezpečnostní a vojenské politice NATO a Ruska, </a:t>
            </a:r>
          </a:p>
          <a:p>
            <a:pPr algn="just">
              <a:buFontTx/>
              <a:buChar char="-"/>
            </a:pPr>
            <a:r>
              <a:rPr lang="cs-CZ" sz="1600" dirty="0"/>
              <a:t>kontrola zbrojení, jaderná bezpečnost, </a:t>
            </a:r>
          </a:p>
          <a:p>
            <a:pPr algn="just">
              <a:buFontTx/>
              <a:buChar char="-"/>
            </a:pPr>
            <a:r>
              <a:rPr lang="cs-CZ" sz="1600" dirty="0"/>
              <a:t>spolupráce v oblasti protiraketové obrany na taktické úrovni, </a:t>
            </a:r>
          </a:p>
          <a:p>
            <a:pPr algn="just">
              <a:buFontTx/>
              <a:buChar char="-"/>
            </a:pPr>
            <a:r>
              <a:rPr lang="cs-CZ" sz="1600" dirty="0"/>
              <a:t>posílení transparentnosti, koordinace vojenské spolupráce, možná spolupráce v oblasti vyzbrojování, </a:t>
            </a:r>
          </a:p>
          <a:p>
            <a:pPr algn="just">
              <a:buFontTx/>
              <a:buChar char="-"/>
            </a:pPr>
            <a:r>
              <a:rPr lang="cs-CZ" sz="1600" dirty="0"/>
              <a:t>konverze zbrojního průmyslu, </a:t>
            </a:r>
          </a:p>
          <a:p>
            <a:pPr algn="just">
              <a:buFontTx/>
              <a:buChar char="-"/>
            </a:pPr>
            <a:r>
              <a:rPr lang="cs-CZ" sz="1600" dirty="0"/>
              <a:t>spolupráce ve sféře ekonomiky, životního prostředí a vědy, </a:t>
            </a:r>
          </a:p>
          <a:p>
            <a:pPr algn="just">
              <a:buFontTx/>
              <a:buChar char="-"/>
            </a:pPr>
            <a:r>
              <a:rPr lang="cs-CZ" sz="1600" dirty="0"/>
              <a:t>boj proti terorismu</a:t>
            </a:r>
          </a:p>
        </p:txBody>
      </p:sp>
    </p:spTree>
    <p:extLst>
      <p:ext uri="{BB962C8B-B14F-4D97-AF65-F5344CB8AC3E}">
        <p14:creationId xmlns:p14="http://schemas.microsoft.com/office/powerpoint/2010/main" val="175892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+mn-lt"/>
              </a:rPr>
              <a:t>NATO, Rusko, Kosovo a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600" b="1" dirty="0"/>
              <a:t>V roce 1999 Rusko</a:t>
            </a:r>
            <a:r>
              <a:rPr lang="cs-CZ" sz="1600" dirty="0"/>
              <a:t>, na pozadí rozšiřování Severoatlantické aliance a války proti Jugoslávii v souvislosti s kosovskou krizí, přijalo </a:t>
            </a:r>
            <a:r>
              <a:rPr lang="cs-CZ" sz="1600" b="1" dirty="0"/>
              <a:t>novou bezpečnostní strategii, která zásadně modifikovala ruský přístup k Západu.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Jde o posun, který se připravoval již před </a:t>
            </a:r>
            <a:r>
              <a:rPr lang="cs-CZ" sz="1600" dirty="0" err="1"/>
              <a:t>Putinem</a:t>
            </a:r>
            <a:r>
              <a:rPr lang="cs-CZ" sz="1600" dirty="0"/>
              <a:t> - od roku 1998 do roku 1999 působil jako ředitel Federální služby bezpečnosti, 1999–2000 – předseda vlády, </a:t>
            </a:r>
            <a:r>
              <a:rPr lang="cs-CZ" sz="1600" b="1" dirty="0"/>
              <a:t>od 2000 prezident!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Za hlavní hrozbu ruským bezpečnostním zájmům byly označeny ekonomické potíže, terorismus, separatistická hnutí a zhoršování životního prostředí.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Významnou změnou bylo, že USA a další členové NATO byli označeni za hrozbu ruským bezpečnostním zájmům.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O zhoršujícím se postoji Ruska vůči Západu svědčí i válečné hry simulující konvenční útok NATO proti kaliningradské oblasti, na který by Rusko muselo reagovat jadernými zbraněmi. 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V říjnu 2003 byl v Rusku představen dokument s názvem „Aktuální úkoly ozbrojených sil Ruské federace“. Na straně jedné se v něm podtrhuje význam strategického partnerství s USA, avšak zároveň </a:t>
            </a:r>
            <a:r>
              <a:rPr lang="cs-CZ" sz="1600" b="1" dirty="0"/>
              <a:t>je NATO považováno za alianci s útočnou doktrínou, které Rusko musí čelit.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Ale existovaly i oblasti spolupráce – od června 1999 Rusko v KFOR v Kosovu a v BH až do 2003.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Celkově ale zhoršení vztahů.</a:t>
            </a:r>
          </a:p>
        </p:txBody>
      </p:sp>
    </p:spTree>
    <p:extLst>
      <p:ext uri="{BB962C8B-B14F-4D97-AF65-F5344CB8AC3E}">
        <p14:creationId xmlns:p14="http://schemas.microsoft.com/office/powerpoint/2010/main" val="3102481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620688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Zlepšení vztahů po 2001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/>
              <a:t>Obnovení zmrazené spolupráce mezi NATO a Ruskem urychlila společná deklarace z Říma pod názvem „NATO-</a:t>
            </a:r>
            <a:r>
              <a:rPr lang="cs-CZ" sz="1600" b="1" dirty="0" err="1"/>
              <a:t>Russia</a:t>
            </a:r>
            <a:r>
              <a:rPr lang="cs-CZ" sz="1600" b="1" dirty="0"/>
              <a:t> Relations: A New </a:t>
            </a:r>
            <a:r>
              <a:rPr lang="cs-CZ" sz="1600" b="1" dirty="0" err="1"/>
              <a:t>Quality</a:t>
            </a:r>
            <a:r>
              <a:rPr lang="cs-CZ" sz="1600" b="1" dirty="0"/>
              <a:t>“ z května 2002.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Stálou radu (PJC) nahradila Rada NATO – Rusko (NATO-</a:t>
            </a:r>
            <a:r>
              <a:rPr lang="cs-CZ" sz="1600" b="1" dirty="0" err="1"/>
              <a:t>Russia</a:t>
            </a:r>
            <a:r>
              <a:rPr lang="cs-CZ" sz="1600" b="1" dirty="0"/>
              <a:t> </a:t>
            </a:r>
            <a:r>
              <a:rPr lang="cs-CZ" sz="1600" b="1" dirty="0" err="1"/>
              <a:t>Council</a:t>
            </a:r>
            <a:r>
              <a:rPr lang="cs-CZ" sz="1600" b="1" dirty="0"/>
              <a:t> – NRC).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Rusko se s členskými státy NATO mezi lety 2003 až 2005 účastnilo mnoha společných vojenských cvičení.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Rusko na půdě NRC již dlouhá léta spolupracovalo s NATO v oblasti protiraketové obrany bojiště.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Boj s mezinárodním terorismem – </a:t>
            </a:r>
            <a:r>
              <a:rPr lang="cs-CZ" sz="1600" b="1" dirty="0"/>
              <a:t>Rusko podporovalo alianční angažmá v Afghánistánu.</a:t>
            </a:r>
            <a:r>
              <a:rPr lang="cs-CZ" sz="1600" dirty="0"/>
              <a:t> Proč?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Severoatlantická aliance a Rusko - zpravodajské informace, společná cvičení, setkání analytiků specializujících se na boj s terorismem a vědecké konference.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Hlavní význam NRC je možné hledat v symbolickém vyjádření ochoty Ruska a NATO spolupracovat při zajišťování celosvětové bezpečnosti, která byla narušena ruskou reakcí na alianční válku proti Jugoslávii v roce 1999. </a:t>
            </a:r>
          </a:p>
        </p:txBody>
      </p:sp>
    </p:spTree>
    <p:extLst>
      <p:ext uri="{BB962C8B-B14F-4D97-AF65-F5344CB8AC3E}">
        <p14:creationId xmlns:p14="http://schemas.microsoft.com/office/powerpoint/2010/main" val="2697444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Odpor k rozšiřování NATO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61206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600" b="1" dirty="0"/>
              <a:t>Odpor k rozšiřování NATO – konstanta ruské ZP po skončení SV! Konstantin </a:t>
            </a:r>
            <a:r>
              <a:rPr lang="cs-CZ" sz="1600" b="1" dirty="0" err="1"/>
              <a:t>Khudoley</a:t>
            </a:r>
            <a:r>
              <a:rPr lang="cs-CZ" sz="1600" b="1" dirty="0"/>
              <a:t> a </a:t>
            </a:r>
            <a:r>
              <a:rPr lang="cs-CZ" sz="1600" b="1" dirty="0" err="1"/>
              <a:t>Dmitri</a:t>
            </a:r>
            <a:r>
              <a:rPr lang="cs-CZ" sz="1600" b="1" dirty="0"/>
              <a:t> Lanko -  v Rusku existuje široká paleta diskursů, které mezi sebou v průběhu procesu rozšiřování NATO soutěžily.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Dělicí linie obou diskursů neprobíhá mezi praktickými politiky a akademiky!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První diskurs v Rusku nechápe NATO jako alianci států sdílejících společné hodnoty. Jeho zastánci vnímají NATO v prvé řadě jako vojenskou alianci. </a:t>
            </a:r>
            <a:r>
              <a:rPr lang="cs-CZ" sz="1600" dirty="0"/>
              <a:t>Severoatlantická aliance je ztotožňována se Spojenými státy, které jsou považovány za hrozbu pro ruskou národní bezpečnost. Podle proponentů tohoto přístupu Rusko dnes není bezpečnostní hrozbou pro své sousedy a ani pro Spojené státy, a proto se NATO stalo irelevantní bezpečnostní institucí.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Druhý diskurs v Rusku týkající se rozšiřování Severoatlantické aliance je v jistém rozporu s diskursem prvním, protože si všímá nárůstu vojenských kapacit NATO jako důsledku rozšiřování. Proponenti</a:t>
            </a:r>
            <a:r>
              <a:rPr lang="cs-CZ" sz="1600" dirty="0"/>
              <a:t> rekrutující se nejenom z vojenských kruhů, pozorně analyzují posilování interoperability armád nových členů a transformaci vojenských struktur NATO. Rozšiřování NATO není vnímáno pouze jako nepřátelský krok, nýbrž přímo jako příprava k agresi vůči Rusku. V rámci tohoto přístupu se prosazuje obecná teze, že „NATO je špatné a Evropská unie  dobrá“.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Třetí a v ruských poměrech menšinový diskurs vnímá NATO především jako společenství demokratických států, a proto je jeho rozšiřování vnímáno pozitivně. </a:t>
            </a:r>
            <a:r>
              <a:rPr lang="cs-CZ" sz="1600" dirty="0"/>
              <a:t>Tito autoři upozorňují, že ruský odpor vůči rozšiřování NATO za Borise Jelcina byl výrazně ovlivňován vnitropolitickými událostmi v Rusku. Dle tohoto výkladu Jelcin oponoval vstupu Polska, Maďarska a České republiky, protože doufal, že tím dosáhne plného členství v G8, a v kosovské krizi jeho politiku zase ovlivňovala hrozba odvolání. </a:t>
            </a:r>
          </a:p>
        </p:txBody>
      </p:sp>
    </p:spTree>
    <p:extLst>
      <p:ext uri="{BB962C8B-B14F-4D97-AF65-F5344CB8AC3E}">
        <p14:creationId xmlns:p14="http://schemas.microsoft.com/office/powerpoint/2010/main" val="3614040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Ruské hrozby a rozšiřování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9268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1600" b="1" dirty="0"/>
              <a:t>První kolo rozšiřování </a:t>
            </a:r>
            <a:r>
              <a:rPr lang="cs-CZ" sz="1600" dirty="0"/>
              <a:t>Severoatlantické aliance bylo doprovázeno řadou hrozeb od ruských politiků, vysokých vojenských činitelů i úředníků – </a:t>
            </a:r>
            <a:r>
              <a:rPr lang="cs-CZ" sz="1600" b="1" dirty="0"/>
              <a:t>nakonec se Rusko s rozšířením smířilo. </a:t>
            </a:r>
          </a:p>
          <a:p>
            <a:pPr marL="0" indent="0" algn="just">
              <a:buNone/>
            </a:pPr>
            <a:r>
              <a:rPr lang="cs-CZ" sz="1600" dirty="0"/>
              <a:t>Alexander Lebeď svého času vyhrožoval, že na vstup Polska do NATO bude Rusko reagovat vytvořením vojenské protiváhy. </a:t>
            </a:r>
          </a:p>
          <a:p>
            <a:pPr marL="0" indent="0" algn="just">
              <a:buNone/>
            </a:pPr>
            <a:r>
              <a:rPr lang="cs-CZ" sz="1600" dirty="0"/>
              <a:t>Vladimír </a:t>
            </a:r>
            <a:r>
              <a:rPr lang="cs-CZ" sz="1600" dirty="0" err="1"/>
              <a:t>Žirinovský</a:t>
            </a:r>
            <a:r>
              <a:rPr lang="cs-CZ" sz="1600" dirty="0"/>
              <a:t> směřoval svoje výhružky a invektivy proti baltským státům. </a:t>
            </a:r>
          </a:p>
          <a:p>
            <a:pPr marL="0" indent="0" algn="just">
              <a:buNone/>
            </a:pPr>
            <a:r>
              <a:rPr lang="cs-CZ" sz="1600" b="1" dirty="0"/>
              <a:t>Boris Jelcin varoval, že pokud se NATO přiblíží ruským hranicím, zahájí Rusko formování vojenského bloku proti NATO s bývalými sovětskými republikami – pouze jeho varování bylo nutné vnímat váženě – prezident Ruské federace.</a:t>
            </a:r>
          </a:p>
          <a:p>
            <a:pPr marL="0" indent="0" algn="just">
              <a:buNone/>
            </a:pPr>
            <a:r>
              <a:rPr lang="cs-CZ" sz="1600" b="1" dirty="0"/>
              <a:t>Zvláště silně Rusko oponovalo rozšiřování NATO o baltské státy. </a:t>
            </a:r>
          </a:p>
          <a:p>
            <a:pPr marL="0" indent="0" algn="just">
              <a:buNone/>
            </a:pPr>
            <a:r>
              <a:rPr lang="cs-CZ" sz="1600" b="1" dirty="0"/>
              <a:t>Cíl Ruska: </a:t>
            </a:r>
            <a:r>
              <a:rPr lang="cs-CZ" sz="1600" dirty="0"/>
              <a:t>demilitarizované, nárazníkové zóny mezi členskými státy NATO a Ruskem, která by tyto země vyloučila z evropské a transatlantické bezpečnostní kooperace. Do takového bezpečnostního vakua by se potom Rusko mohlo v budoucnosti, za příhodných zahraničněpolitických a vnitropolitických okolností, kdykoli vrátit. Přijatelnost této politiky pro středo- a východoevropské země mělo zajistit poskytnutí bezpečnostních garancí ze strany Ruska a Západu. </a:t>
            </a:r>
          </a:p>
          <a:p>
            <a:pPr marL="0" indent="0" algn="just">
              <a:buNone/>
            </a:pPr>
            <a:r>
              <a:rPr lang="cs-CZ" sz="1600" dirty="0"/>
              <a:t>Rusko tvrdošíjně prosazovalo ideu, že ostatní státy musí brát ohled na ruské zájmy i obavy před invazí ze Západu.</a:t>
            </a:r>
          </a:p>
          <a:p>
            <a:pPr marL="0" indent="0" algn="just">
              <a:buNone/>
            </a:pPr>
            <a:r>
              <a:rPr lang="cs-CZ" sz="1600" dirty="0"/>
              <a:t>Rusko ale nebylo ani v nejmenším ochotné respektovat podobné obavy ruských sousedů z této mocnosti. </a:t>
            </a:r>
          </a:p>
          <a:p>
            <a:pPr marL="0" indent="0" algn="just">
              <a:buNone/>
            </a:pPr>
            <a:r>
              <a:rPr lang="cs-CZ" sz="1600" dirty="0"/>
              <a:t>Kromě toho velká část ruské politické elity věří, že území států bývalého Sovětského svazu má zůstat v ruské sféře vlivu bez ohledu na politické preference nástupnických států. </a:t>
            </a:r>
          </a:p>
          <a:p>
            <a:pPr marL="0" indent="0" algn="just">
              <a:buNone/>
            </a:pPr>
            <a:r>
              <a:rPr lang="cs-CZ" sz="1600" b="1" dirty="0"/>
              <a:t>Rusko se snažilo ve druhé polovině 90. let diskutovat bezpečnostní záležitosti týkající se jeho západních sousedů s Francií, Velkou Británií a Německem, avšak nikoli se státy, kterých se to týkalo!</a:t>
            </a:r>
          </a:p>
          <a:p>
            <a:pPr marL="0" indent="0" algn="just">
              <a:buNone/>
            </a:pPr>
            <a:r>
              <a:rPr lang="cs-CZ" sz="1600" b="1" dirty="0"/>
              <a:t>Na kandidátské státy Rusko nehledělo jako na rovnoprávné partnery, nýbrž jako na objekty vlastní mocenské politiky.</a:t>
            </a:r>
          </a:p>
          <a:p>
            <a:pPr marL="0" indent="0" algn="just">
              <a:buNone/>
            </a:pPr>
            <a:r>
              <a:rPr lang="cs-CZ" sz="1600" b="1" dirty="0"/>
              <a:t>Velmi kontraproduktivní – o to více chtěly tyto státy do NATO.</a:t>
            </a:r>
          </a:p>
        </p:txBody>
      </p:sp>
    </p:spTree>
    <p:extLst>
      <p:ext uri="{BB962C8B-B14F-4D97-AF65-F5344CB8AC3E}">
        <p14:creationId xmlns:p14="http://schemas.microsoft.com/office/powerpoint/2010/main" val="3646085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0AFADF4-46F1-4797-86FC-2B79031CF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2"/>
            <a:ext cx="8229600" cy="2159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2400" b="1" dirty="0"/>
              <a:t>Po roce 2000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0995611-EA06-4B1E-BAD9-F19B6787D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451512"/>
            <a:ext cx="6625084" cy="6406488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cs-CZ" altLang="cs-CZ" sz="1400" b="1" dirty="0"/>
              <a:t>3. Etapa – někdy kolem roku 2000 – krize ze vztahu se Západem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1400" dirty="0"/>
              <a:t>Kosovo 1999 + debaty o dalším rozšiřování NATO – nárůst sporů mezi Ruskem a Západem, nepřekonala to ani spolupráce s USA v boji proti terorismu po 11. září 2001.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1400" b="1" dirty="0"/>
              <a:t>Záporné stanovisko k rozšiřování NATO vede v Rusku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1400" b="1" dirty="0"/>
              <a:t>Jugoslávský konflikt – zejména Kosovo 1999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1400" dirty="0"/>
              <a:t>Putin ministerský předseda v roce 1999, bylo Rusko na pokraji bankrotu s dluhem 16,6 mld. USD u Mezinárodního měnového fondu a dalších 23 mld. USD u Pařížského klubu věřitelů. 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1400" dirty="0"/>
              <a:t>Šťastný vývoj růstu cen ropy a pohonných hmot se stal Putinovou výhodou a instrumentem ke zvyšování svého vlivu na domácí scéně před politickými kruhy a veřejností.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1400" b="1" dirty="0"/>
              <a:t>Prezident Putin na počátku svého prvního období v úřadu (v lednu 2000) dále deklaroval, že základním cílem ruské zahraniční politiky je obnovení velmocenského statusu.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1400" b="1" dirty="0"/>
              <a:t>Posilování ruské pozice ve světě možné kvůli: </a:t>
            </a:r>
            <a:r>
              <a:rPr lang="cs-CZ" altLang="cs-CZ" sz="1400" dirty="0"/>
              <a:t>hospodářské transformaci a s tím související zvýšenou pozorností vládních kruhů věnovanou ekonomickým faktorům jako součásti národní síly, možností jaderného odstrašení, či stálým členstvím v RB OSN a z toho plynoucí  účasti v ad hoc uskupeních  zaměřených na řešení mezinárodních konfliktů typu KLDR, Íránu či Blízkého východu.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1400" b="1" dirty="0"/>
              <a:t>2008 – válka v Gruzii,  2014 -2015 – válka na Ukrajině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1600" dirty="0"/>
          </a:p>
        </p:txBody>
      </p:sp>
      <p:sp>
        <p:nvSpPr>
          <p:cNvPr id="28676" name="Zástupný symbol pro číslo snímku 5">
            <a:extLst>
              <a:ext uri="{FF2B5EF4-FFF2-40B4-BE49-F238E27FC236}">
                <a16:creationId xmlns:a16="http://schemas.microsoft.com/office/drawing/2014/main" id="{54110F73-E043-4E1B-AE15-498A6EC47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61E974-5870-43AA-B9AE-7E0EA0AD3DED}" type="slidenum">
              <a:rPr lang="cs-CZ" altLang="cs-CZ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28677" name="Obrázek 1">
            <a:extLst>
              <a:ext uri="{FF2B5EF4-FFF2-40B4-BE49-F238E27FC236}">
                <a16:creationId xmlns:a16="http://schemas.microsoft.com/office/drawing/2014/main" id="{9FED662C-2B0D-460D-901B-3A7D45BA8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135313"/>
            <a:ext cx="1871662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Obrázek 2">
            <a:extLst>
              <a:ext uri="{FF2B5EF4-FFF2-40B4-BE49-F238E27FC236}">
                <a16:creationId xmlns:a16="http://schemas.microsoft.com/office/drawing/2014/main" id="{3433764A-7352-444E-A16C-73BF3CD52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63" y="908050"/>
            <a:ext cx="2335212" cy="188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54868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Spory kolem protiraketové 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784976" cy="61926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1600" b="1" dirty="0"/>
              <a:t>Rusové prohlašují, že NATO </a:t>
            </a:r>
            <a:r>
              <a:rPr lang="cs-CZ" sz="1600" b="1" dirty="0" err="1"/>
              <a:t>inorovalo</a:t>
            </a:r>
            <a:r>
              <a:rPr lang="cs-CZ" sz="1600" b="1" dirty="0"/>
              <a:t> jejich obavy týkající se protiraketové obrany.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dirty="0"/>
              <a:t>Aliance se vytrvale snažila o spolupráci s Ruskem v oblasti obrany proti řízeným střelám. U příležitosti Summitu 2010 v Lisabonu se nejvyšší představitelé vlád členských států NATO rozhodli </a:t>
            </a:r>
            <a:r>
              <a:rPr lang="cs-CZ" sz="1600" i="1" dirty="0"/>
              <a:t>„zdokonalovat potenciál obrany proti řízeným střelám v zájmu ochrany obyvatelstva, území a ozbrojených sil všech evropských členských zemí NATO, a zároveň vyzvali Rusko ke spolupráci s námi.“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dirty="0"/>
              <a:t>Tato výzva byla zopakována na Summitu 2012 v Chicagu - vedoucí představitelé zdůraznili, že NATO „</a:t>
            </a:r>
            <a:r>
              <a:rPr lang="cs-CZ" sz="1600" i="1" dirty="0"/>
              <a:t>zůstává zavázáno ke spolupráci v oblasti obrany proti řízeným střelám v duchu vzájemné důvěry a reciprocity“, </a:t>
            </a:r>
            <a:r>
              <a:rPr lang="cs-CZ" sz="1600" dirty="0"/>
              <a:t>a explicitně prohlásili, že protiraketová obrana NATO „</a:t>
            </a:r>
            <a:r>
              <a:rPr lang="cs-CZ" sz="1600" i="1" dirty="0"/>
              <a:t>nebude narušovat kapacity ruské strategie odstrašování.“</a:t>
            </a:r>
            <a:r>
              <a:rPr lang="cs-CZ" sz="1600" dirty="0"/>
              <a:t>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NATO rovněž navrhlo zavedení odpovídajícího režimu transparence, který by zahrnoval zřízení dvou společných středisek NATO-Rusko pro obranu proti řízeným střelám. Rusko odmítlo tyto nabídky.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Rusko místo přijetí spolupráce s NATO posílilo argumenty ignorující fyzické aspekty věci a politické koncepce vyjádřené představiteli NATO.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Nezávislí ruští vojenští experti -  program NATO týkající se obrany proti řízeným střelám nemůže Rusko jakkoliv ohrožovat, ani znehodnocovat účinnost strategického odstrašování ruských ozbrojených sil.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>
                <a:solidFill>
                  <a:srgbClr val="FF0000"/>
                </a:solidFill>
              </a:rPr>
              <a:t>Ale: jak dlouho si bude moci Rusko dovolit stávající jaderný arzenál?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2025 - Rusko 1 790 aktivních a celkem 7 300 hlavic. </a:t>
            </a:r>
            <a:r>
              <a:rPr lang="cs-CZ" sz="1600" b="1" dirty="0"/>
              <a:t>Z toho 1550 strategických na cirka 900 nosičích</a:t>
            </a:r>
            <a:r>
              <a:rPr lang="cs-CZ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1575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+mn-lt"/>
              </a:rPr>
              <a:t>Spory kolem strategie NATO 1999 a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78497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Velmi významným tématem sváru mezi Severoatlantickou aliancí a Ruskem je strategická koncepce NATO z roku 1999.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Ruská intepretace se zformovala na pozadí války proti Jugoslávii v roce 1999.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dirty="0"/>
              <a:t>Ruská federace interpretuje platnou strategie NATO z 1999 a 2010 jako výraz úsilí NATO, a zejména USA, změnit mezinárodní řád a podřídit světový bezpečnostní systém této organizaci.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Cílem NATO má dle Ruska být získat kontrolu nad mezinárodním děním a nahradit OSN a OBSE.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Moskva</a:t>
            </a:r>
            <a:r>
              <a:rPr lang="cs-CZ" dirty="0"/>
              <a:t> interpretuje strategické koncepce NATO jako nástroj k získání dominance Severoatlantické aliance (rozuměj USA) v systému mezinárodních vztahů.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Dle Ruska - nástroj pro pro prosazování geopolitických cílů pod </a:t>
            </a:r>
            <a:r>
              <a:rPr lang="cs-CZ" dirty="0" err="1"/>
              <a:t>pseudohumanitárním</a:t>
            </a:r>
            <a:r>
              <a:rPr lang="cs-CZ" dirty="0"/>
              <a:t> pláštíkem.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555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476672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Balkán a rozšiřování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78497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/>
              <a:t>Obecně je vystavena kritice celková politika Západu na Balkáně</a:t>
            </a:r>
            <a:r>
              <a:rPr lang="cs-CZ" sz="1600" dirty="0"/>
              <a:t>, která, dle soudu Ruska, podporuje agresora v podobě nelegitimních extremistických skupin proti  legitimním vládám. </a:t>
            </a:r>
          </a:p>
          <a:p>
            <a:pPr marL="0" indent="0" algn="just">
              <a:buNone/>
            </a:pPr>
            <a:r>
              <a:rPr lang="cs-CZ" sz="1600" b="1" dirty="0"/>
              <a:t>Jako hlavní příklady mají sloužit Kosovo a Makedonie.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Kritika politiky NATO v Libyi 2011 a přístupu NATO k občanské válce v Sýrii. </a:t>
            </a:r>
            <a:r>
              <a:rPr lang="pt-BR" sz="1600" dirty="0"/>
              <a:t>Ruská federace často hodnotí celkovou alianční politiku jako politiku soutěže s Ruskem</a:t>
            </a:r>
            <a:r>
              <a:rPr lang="cs-CZ" sz="1600" dirty="0"/>
              <a:t>!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Cíl Ruska: získat souhlas NATO s vybudováním vlastní sféry vlivu, která bude vyloučena z možnosti západní integrace!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Silný odpor zejména proti vstupu Baltských států.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V debatách o druhém kole rozšíření Aliance přišli Rusové se strategií zdržování a vytváření vazby mezi rozšiřováním NATO a protiraketovou obranou.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Další ruskou metodou bylo spojování rozšíření s přistoupením baltských států k S-KOS.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Pokus o státní převrat v ČH pravděpodobně organizovaný Ruskem.</a:t>
            </a:r>
          </a:p>
        </p:txBody>
      </p:sp>
    </p:spTree>
    <p:extLst>
      <p:ext uri="{BB962C8B-B14F-4D97-AF65-F5344CB8AC3E}">
        <p14:creationId xmlns:p14="http://schemas.microsoft.com/office/powerpoint/2010/main" val="73290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147248" cy="504056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+mn-lt"/>
              </a:rPr>
              <a:t>Zvláštní vztahy NATO a Ruska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/>
              <a:t>Po změnách sovětské zahraniční politiky, rozpadu SSSR a obnovení ruské suverenity se NATO velmi intenzivně snažilo o rozvoj kooperace s Ruskem.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Jenom Rusko získalo ve vztahu k NATO fakticky privilegovanou pozici.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Příčiny</a:t>
            </a:r>
          </a:p>
          <a:p>
            <a:pPr algn="just">
              <a:buAutoNum type="arabicPeriod"/>
            </a:pPr>
            <a:r>
              <a:rPr lang="cs-CZ" sz="1600" dirty="0"/>
              <a:t>pouze Rusko disponuje vojenským potenciálem, který může zcela zásadně ohrozit vojenskou bezpečnost členských států NATO – jaderný arzenál!</a:t>
            </a:r>
          </a:p>
          <a:p>
            <a:pPr algn="just">
              <a:buAutoNum type="arabicPeriod"/>
            </a:pPr>
            <a:r>
              <a:rPr lang="cs-CZ" sz="1600" dirty="0"/>
              <a:t>celá postsovětská oblast, ve které má Rusko – s výjimkou baltských států – značný vliv, je oblastí latentních nebo potenciálních konfliktů, jež mohou ovlivnit bezpečnost členů NATO.</a:t>
            </a:r>
          </a:p>
          <a:p>
            <a:pPr algn="just">
              <a:buAutoNum type="arabicPeriod"/>
            </a:pPr>
            <a:r>
              <a:rPr lang="cs-CZ" sz="1600" dirty="0"/>
              <a:t>evropské členské státy NATO se v posledních třech desetiletích pozvolna dostávají do energetické závislosti na Rusku (SSSR), a proto jsou velmi zainteresovány na stabilitě v tomto regionu.</a:t>
            </a:r>
          </a:p>
          <a:p>
            <a:pPr algn="just">
              <a:buAutoNum type="arabicPeriod"/>
            </a:pPr>
            <a:r>
              <a:rPr lang="cs-CZ" sz="1600" dirty="0"/>
              <a:t>na Západě nadále přežívá jisté opojení Ruskem (dříve SSSR), živené některými nejen levicovými intelektuály.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Rizika</a:t>
            </a:r>
          </a:p>
          <a:p>
            <a:pPr marL="0" indent="0" algn="just">
              <a:buNone/>
            </a:pPr>
            <a:r>
              <a:rPr lang="cs-CZ" sz="1600" dirty="0"/>
              <a:t>Bezpečnostní a strategická kultura založená na úsilí o maximalizaci vlastního zisku, vojenské síle, ideovém rozkládání Západu prostřednictvím přímé a nepřímé podpory ideově spřízněných intelektuálů a přehlížení bezpečnostních zájmů sousedů, která se vyvinula v Sovětském svazu, nezmizela jeho rozpadem. </a:t>
            </a:r>
            <a:r>
              <a:rPr lang="cs-CZ" sz="1600" b="1" dirty="0"/>
              <a:t>Nadále zásadně formuje bezpečnostní strategii Ruské federace.</a:t>
            </a:r>
          </a:p>
        </p:txBody>
      </p:sp>
    </p:spTree>
    <p:extLst>
      <p:ext uri="{BB962C8B-B14F-4D97-AF65-F5344CB8AC3E}">
        <p14:creationId xmlns:p14="http://schemas.microsoft.com/office/powerpoint/2010/main" val="3883155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476672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Gruzie, Ukrajina a Afghánistán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78497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/>
              <a:t>2008 – rusko-gruzínská válka neměla velký vliv na vzájemné vztahy </a:t>
            </a:r>
            <a:r>
              <a:rPr lang="cs-CZ" sz="1600" dirty="0"/>
              <a:t>– NATO věří, že bude možné s Ruskem jednat.</a:t>
            </a:r>
          </a:p>
          <a:p>
            <a:pPr marL="0" indent="0" algn="just">
              <a:buNone/>
            </a:pPr>
            <a:r>
              <a:rPr lang="cs-CZ" sz="1600" dirty="0"/>
              <a:t>Dílčí reakce:</a:t>
            </a:r>
          </a:p>
          <a:p>
            <a:pPr marL="0" indent="0" algn="just">
              <a:buNone/>
            </a:pPr>
            <a:r>
              <a:rPr lang="cs-CZ" sz="1600" dirty="0"/>
              <a:t>1. Alianční odpovědí bylo ustanovení komise NATO-Gruzie, která v podstatě suspendovala NRC</a:t>
            </a:r>
          </a:p>
          <a:p>
            <a:pPr marL="0" indent="0" algn="just">
              <a:buNone/>
            </a:pPr>
            <a:r>
              <a:rPr lang="cs-CZ" sz="1600" dirty="0"/>
              <a:t>2. Aliance posvětila bilaterální smlouvu USA s Polskem, v jejímž rámci se přesunula baterie amerických raket Patriot právě do Polska, zatímco Rusko si stěžovalo na nefunkčnost NRC. </a:t>
            </a:r>
          </a:p>
          <a:p>
            <a:pPr marL="0" indent="0" algn="just">
              <a:buNone/>
            </a:pPr>
            <a:r>
              <a:rPr lang="cs-CZ" sz="1600" dirty="0"/>
              <a:t>2009 - nastupující Obamova administrativa - politika „resetu“ vztahů</a:t>
            </a:r>
          </a:p>
          <a:p>
            <a:pPr marL="0" indent="0" algn="just">
              <a:buNone/>
            </a:pPr>
            <a:r>
              <a:rPr lang="cs-CZ" sz="1600" b="1" dirty="0"/>
              <a:t>2014 – ilegální anexe Krymu a agrese na východní Ukrajině – zcela jiná reakce!</a:t>
            </a:r>
          </a:p>
          <a:p>
            <a:pPr marL="0" indent="0" algn="just">
              <a:buNone/>
            </a:pPr>
            <a:r>
              <a:rPr lang="cs-CZ" sz="1600" b="1" dirty="0"/>
              <a:t>Září 2014 – summit NATO ve Walesu.</a:t>
            </a:r>
          </a:p>
          <a:p>
            <a:pPr marL="0" indent="0" algn="just">
              <a:buNone/>
            </a:pPr>
            <a:r>
              <a:rPr lang="cs-CZ" sz="1600" dirty="0"/>
              <a:t>1. odsouzení ruské intervence, odsouzení ilegální anexe Krymu, požadavek na zdržení se užívání síly ze strany Ruska.</a:t>
            </a:r>
          </a:p>
          <a:p>
            <a:pPr marL="0" indent="0" algn="just">
              <a:buNone/>
            </a:pPr>
            <a:r>
              <a:rPr lang="cs-CZ" sz="1600" dirty="0"/>
              <a:t>2. Ustanovení Akčního plánu připravenosti (RAP) - zaměřen na adaptaci vůči ruským hybridním hrozbám.</a:t>
            </a:r>
          </a:p>
          <a:p>
            <a:pPr marL="0" indent="0" algn="just">
              <a:buNone/>
            </a:pPr>
            <a:r>
              <a:rPr lang="cs-CZ" sz="1600" dirty="0"/>
              <a:t>3. Ustanovení nových sil velmi rychlé reakce (VJTF), v rámci NRF.</a:t>
            </a:r>
          </a:p>
          <a:p>
            <a:pPr marL="0" indent="0" algn="just">
              <a:buNone/>
            </a:pPr>
            <a:r>
              <a:rPr lang="cs-CZ" sz="1600" b="1" dirty="0"/>
              <a:t>2016 – posilování vojenské přítomnosti NATO v Pobaltí (viz následná přednáška)</a:t>
            </a:r>
          </a:p>
          <a:p>
            <a:pPr marL="0" indent="0" algn="just">
              <a:buNone/>
            </a:pPr>
            <a:r>
              <a:rPr lang="cs-CZ" sz="1600" b="1" dirty="0"/>
              <a:t>Afghánistán – Rusko pravděpodobně začalo podporovat povstalecké síly proti vládě podporované NATO.</a:t>
            </a:r>
          </a:p>
        </p:txBody>
      </p:sp>
    </p:spTree>
    <p:extLst>
      <p:ext uri="{BB962C8B-B14F-4D97-AF65-F5344CB8AC3E}">
        <p14:creationId xmlns:p14="http://schemas.microsoft.com/office/powerpoint/2010/main" val="3479381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692696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+mn-lt"/>
              </a:rPr>
              <a:t>Stav vztahu NATO – Rusko před 24.2.2022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784976" cy="61926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/>
              <a:t>Obnovena setkávání na bázi Rady NATO – Rusko. 2014 – zmražení vzájemných vztahů.</a:t>
            </a:r>
          </a:p>
          <a:p>
            <a:pPr marL="0" indent="0" algn="just">
              <a:buNone/>
            </a:pPr>
            <a:r>
              <a:rPr lang="cs-CZ" sz="1600" b="1" dirty="0"/>
              <a:t>Obnoveny konzultace vojenských činitelů, vojenská spolupráce zmražena po anexi Krymu, zatím pouze dialog!</a:t>
            </a:r>
          </a:p>
          <a:p>
            <a:pPr marL="0" indent="0" algn="just">
              <a:buNone/>
            </a:pPr>
            <a:r>
              <a:rPr lang="cs-CZ" sz="1600" b="1" dirty="0"/>
              <a:t>Ruské aktivity vedly k obnovení důrazu NATO na kolektivní obranu v intencích článku 5 Washingtonské smlouvy.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Přetrvává mnoho sporných bodů.</a:t>
            </a:r>
          </a:p>
          <a:p>
            <a:pPr marL="0" indent="0" algn="just">
              <a:buNone/>
            </a:pPr>
            <a:r>
              <a:rPr lang="cs-CZ" sz="1600" b="1" dirty="0"/>
              <a:t>1. Ukrajina a realizace Minských dohod. </a:t>
            </a:r>
          </a:p>
          <a:p>
            <a:pPr marL="0" indent="0" algn="just">
              <a:buNone/>
            </a:pPr>
            <a:r>
              <a:rPr lang="cs-CZ" sz="1600" b="1" dirty="0"/>
              <a:t>2. Kontrola zbrojení v Evropě</a:t>
            </a:r>
          </a:p>
          <a:p>
            <a:pPr marL="0" indent="0" algn="just">
              <a:buNone/>
            </a:pPr>
            <a:r>
              <a:rPr lang="cs-CZ" sz="1600" dirty="0"/>
              <a:t>– odstoupení Ruska od CFE </a:t>
            </a:r>
            <a:r>
              <a:rPr lang="cs-CZ" sz="1600" dirty="0" err="1"/>
              <a:t>Treaty</a:t>
            </a:r>
            <a:r>
              <a:rPr lang="cs-CZ" sz="1600" dirty="0"/>
              <a:t> – 2015 (od 2011 neposkytování výměnné informace)</a:t>
            </a:r>
          </a:p>
          <a:p>
            <a:pPr marL="0" indent="0" algn="just">
              <a:buNone/>
            </a:pPr>
            <a:r>
              <a:rPr lang="cs-CZ" sz="1600" dirty="0"/>
              <a:t>- bránění činnosti vojenských inspektorů OBSE, hlavně na rusko-ukrajinské hranici</a:t>
            </a:r>
          </a:p>
          <a:p>
            <a:pPr marL="0" indent="0" algn="just">
              <a:buNone/>
            </a:pPr>
            <a:r>
              <a:rPr lang="cs-CZ" sz="1600" dirty="0"/>
              <a:t>- Notifikace velkých vojenských cvičení – Západ 2017 –jiný scénář, větší počet vojáků, větší geografický rozsah.</a:t>
            </a:r>
          </a:p>
          <a:p>
            <a:pPr marL="0" indent="0" algn="just">
              <a:buNone/>
            </a:pPr>
            <a:r>
              <a:rPr lang="en-US" sz="1600" b="1" dirty="0"/>
              <a:t>3. </a:t>
            </a:r>
            <a:r>
              <a:rPr lang="en-US" sz="1600" b="1" dirty="0" err="1"/>
              <a:t>Kavka</a:t>
            </a:r>
            <a:r>
              <a:rPr lang="cs-CZ" sz="1600" b="1" dirty="0"/>
              <a:t>z – Arménie - Ázerbájdžán. </a:t>
            </a:r>
            <a:endParaRPr lang="en-US" sz="1600" b="1" dirty="0"/>
          </a:p>
          <a:p>
            <a:pPr marL="0" indent="0" algn="just">
              <a:buNone/>
            </a:pPr>
            <a:r>
              <a:rPr lang="cs-CZ" sz="1600" b="1" dirty="0"/>
              <a:t>4. Hybridní válka Ruska proti Západu.</a:t>
            </a:r>
          </a:p>
          <a:p>
            <a:pPr marL="0" indent="0" algn="just">
              <a:buNone/>
            </a:pPr>
            <a:r>
              <a:rPr lang="cs-CZ" sz="1600" b="1" dirty="0"/>
              <a:t>5. Kybernetické útoky na infrastrukturu členských států NATO.</a:t>
            </a:r>
          </a:p>
          <a:p>
            <a:pPr marL="0" indent="0" algn="just">
              <a:buNone/>
            </a:pPr>
            <a:r>
              <a:rPr lang="cs-CZ" sz="1600" b="1" dirty="0"/>
              <a:t>6. Ruské aktivity v Sýrii</a:t>
            </a:r>
          </a:p>
          <a:p>
            <a:pPr marL="0" indent="0" algn="just">
              <a:buNone/>
            </a:pPr>
            <a:r>
              <a:rPr lang="cs-CZ" sz="1600" dirty="0"/>
              <a:t>- senzitivní zejména pro Turecko. </a:t>
            </a:r>
          </a:p>
        </p:txBody>
      </p:sp>
    </p:spTree>
    <p:extLst>
      <p:ext uri="{BB962C8B-B14F-4D97-AF65-F5344CB8AC3E}">
        <p14:creationId xmlns:p14="http://schemas.microsoft.com/office/powerpoint/2010/main" val="3031190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0"/>
            <a:ext cx="8651304" cy="476672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Poměr sil NATO – Rusko v Evropě před 2022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024" y="404664"/>
            <a:ext cx="8784976" cy="63367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600" b="1" dirty="0"/>
              <a:t>Rusko má v Evropě výraznou konvenční převahu. USA stáhly tanky z E. v roce 2013, po U. zpět.</a:t>
            </a:r>
          </a:p>
          <a:p>
            <a:pPr marL="0" indent="0" algn="just">
              <a:buNone/>
            </a:pPr>
            <a:r>
              <a:rPr lang="cs-CZ" sz="1600" b="1" dirty="0"/>
              <a:t>Hlavní zbraňové kategorie států na směru Moskva – Varšava-Berlín-Paříž: stav k 2016 (výměnná </a:t>
            </a:r>
            <a:r>
              <a:rPr lang="cs-CZ" sz="1600" b="1" dirty="0" err="1"/>
              <a:t>info</a:t>
            </a:r>
            <a:r>
              <a:rPr lang="cs-CZ" sz="1600" b="1" dirty="0"/>
              <a:t> CFE)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dirty="0"/>
              <a:t>Vojensky nehájitelné je zejména Pobaltí! Nemění na tom nic posílení alianční přítomnosti! </a:t>
            </a:r>
          </a:p>
          <a:p>
            <a:pPr marL="0" indent="0" algn="just">
              <a:buNone/>
            </a:pPr>
            <a:r>
              <a:rPr lang="cs-CZ" sz="1600" b="1" dirty="0"/>
              <a:t>K posílení jednotek už došlo, předvoj představuje 4500 vojáků NATO na základnách v Polsku a Pobaltí. </a:t>
            </a:r>
          </a:p>
          <a:p>
            <a:pPr marL="0" indent="0" algn="just">
              <a:buNone/>
            </a:pPr>
            <a:r>
              <a:rPr lang="cs-CZ" sz="1600" b="1" dirty="0"/>
              <a:t>Od roku 2015 je v Evropě také nasazena americká obrněná brigáda s 3300 muži.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07906"/>
              </p:ext>
            </p:extLst>
          </p:nvPr>
        </p:nvGraphicFramePr>
        <p:xfrm>
          <a:off x="436712" y="1241376"/>
          <a:ext cx="7920880" cy="3960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069">
                  <a:extLst>
                    <a:ext uri="{9D8B030D-6E8A-4147-A177-3AD203B41FA5}">
                      <a16:colId xmlns:a16="http://schemas.microsoft.com/office/drawing/2014/main" val="967444028"/>
                    </a:ext>
                  </a:extLst>
                </a:gridCol>
                <a:gridCol w="1132069">
                  <a:extLst>
                    <a:ext uri="{9D8B030D-6E8A-4147-A177-3AD203B41FA5}">
                      <a16:colId xmlns:a16="http://schemas.microsoft.com/office/drawing/2014/main" val="2936972169"/>
                    </a:ext>
                  </a:extLst>
                </a:gridCol>
                <a:gridCol w="1132069">
                  <a:extLst>
                    <a:ext uri="{9D8B030D-6E8A-4147-A177-3AD203B41FA5}">
                      <a16:colId xmlns:a16="http://schemas.microsoft.com/office/drawing/2014/main" val="3370132029"/>
                    </a:ext>
                  </a:extLst>
                </a:gridCol>
                <a:gridCol w="1132069">
                  <a:extLst>
                    <a:ext uri="{9D8B030D-6E8A-4147-A177-3AD203B41FA5}">
                      <a16:colId xmlns:a16="http://schemas.microsoft.com/office/drawing/2014/main" val="3742697635"/>
                    </a:ext>
                  </a:extLst>
                </a:gridCol>
                <a:gridCol w="1232364">
                  <a:extLst>
                    <a:ext uri="{9D8B030D-6E8A-4147-A177-3AD203B41FA5}">
                      <a16:colId xmlns:a16="http://schemas.microsoft.com/office/drawing/2014/main" val="2901179778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859935418"/>
                    </a:ext>
                  </a:extLst>
                </a:gridCol>
              </a:tblGrid>
              <a:tr h="536014">
                <a:tc>
                  <a:txBody>
                    <a:bodyPr/>
                    <a:lstStyle/>
                    <a:p>
                      <a:r>
                        <a:rPr lang="cs-CZ" dirty="0"/>
                        <a:t>Země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tanky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OT+BVP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Děla nad 100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Útočné vrtulníky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Proud.</a:t>
                      </a:r>
                      <a:r>
                        <a:rPr lang="cs-CZ" baseline="0" dirty="0"/>
                        <a:t> boj. let.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845976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/>
                        <a:t>Rusko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7690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892780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/>
                        <a:t>Polsko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823157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/>
                        <a:t>Německo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16444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/>
                        <a:t>Francie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497337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/>
                        <a:t>VB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446730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/>
                        <a:t>USA v Evropě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35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328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376" y="116632"/>
            <a:ext cx="8075240" cy="576064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+mn-lt"/>
              </a:rPr>
              <a:t>Je konfrontace se Západem správnou strategií?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61926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>
                <a:solidFill>
                  <a:srgbClr val="FF0000"/>
                </a:solidFill>
              </a:rPr>
              <a:t>24. 2. 2022 – ruská invaze na Ukrajinu (viz zvláštní přednáška) – konfrontace se Západem!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Má konfrontace pro Rusko smysl?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Rusko, které musí všude, kromě své západní hranice s členy NATO, čelit územním požadavkům svých sousedů, případně konfliktům na vlastní periferii, mohla být velmi nebezpečná.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Hranice s NATO je jedinou bezpečnou hranicí Ruské federace. </a:t>
            </a:r>
          </a:p>
          <a:p>
            <a:pPr marL="0" indent="0" algn="just">
              <a:buNone/>
            </a:pPr>
            <a:r>
              <a:rPr lang="cs-CZ" sz="1600" b="1" dirty="0"/>
              <a:t>1. Rusko nemá uzavřenu mírovou smlouvu s Japonskem, které si činí nárok na část ruského území. </a:t>
            </a:r>
          </a:p>
          <a:p>
            <a:pPr marL="0" indent="0" algn="just">
              <a:buNone/>
            </a:pPr>
            <a:r>
              <a:rPr lang="cs-CZ" sz="1600" b="1" dirty="0"/>
              <a:t>2. Potencionálním vyzývatelem Ruska v Asii je Čína</a:t>
            </a:r>
            <a:r>
              <a:rPr lang="cs-CZ" sz="1600" dirty="0"/>
              <a:t>, která již zahájila demografickou infiltraci na Dálný východ a Sibiř. </a:t>
            </a:r>
          </a:p>
          <a:p>
            <a:pPr marL="0" indent="0" algn="just">
              <a:buNone/>
            </a:pPr>
            <a:r>
              <a:rPr lang="cs-CZ" sz="1600" dirty="0"/>
              <a:t>Michail Gorbačov a </a:t>
            </a:r>
            <a:r>
              <a:rPr lang="cs-CZ" sz="1600" dirty="0" err="1"/>
              <a:t>Teng-Siao-Pching</a:t>
            </a:r>
            <a:r>
              <a:rPr lang="cs-CZ" sz="1600" dirty="0"/>
              <a:t> v roce 1989 formálně ukončili letitý konflikt o hraniční území a následně v éře Borise Jelcina byla redukována vojenská přítomnost na rusko-čínské hranici - hranice s Čínou je nadále potenciálně sporná.</a:t>
            </a:r>
          </a:p>
          <a:p>
            <a:pPr marL="0" indent="0" algn="just">
              <a:buNone/>
            </a:pPr>
            <a:r>
              <a:rPr lang="cs-CZ" sz="1600" dirty="0"/>
              <a:t>V regionu žije kolem 8 milionů Rusů ve srovnání se 120 miliony Číňanů, nehledě na celkový pro Rusko </a:t>
            </a:r>
            <a:r>
              <a:rPr lang="cs-CZ" sz="1600" dirty="0" err="1"/>
              <a:t>nepříznívý</a:t>
            </a:r>
            <a:r>
              <a:rPr lang="cs-CZ" sz="1600" dirty="0"/>
              <a:t> demografický poměr sil s Čínou. Je otázkou, jak dlouho, pokud vůbec, bude fungovat partnerství mezi Ruskem a Čínou. </a:t>
            </a:r>
          </a:p>
          <a:p>
            <a:pPr marL="0" indent="0" algn="just">
              <a:buNone/>
            </a:pPr>
            <a:r>
              <a:rPr lang="cs-CZ" sz="1600" b="1" dirty="0"/>
              <a:t>3. Ve Střední Asii a na Kavkaze </a:t>
            </a:r>
            <a:r>
              <a:rPr lang="cs-CZ" sz="1600" dirty="0"/>
              <a:t>je ruská mocenská pozice také potenciálně ohrožená Čínou, Tureckem i Iránem.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46681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AD82CF0-B0DC-4E8D-AE67-2BF3F4764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8950"/>
          </a:xfrm>
        </p:spPr>
        <p:txBody>
          <a:bodyPr/>
          <a:lstStyle/>
          <a:p>
            <a:pPr algn="ctr" eaLnBrk="1" hangingPunct="1"/>
            <a:r>
              <a:rPr lang="cs-CZ" altLang="cs-CZ" sz="2400" b="1" dirty="0"/>
              <a:t>Západní asistence Rusku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B2FBBB1-B651-4747-99DD-00E016539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488950"/>
            <a:ext cx="8507412" cy="63690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1400" b="1" dirty="0"/>
              <a:t>1. Finanční pomoc od MMF a Světové banky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Západní instituce poskytly Rusku miliardy dolarů ve formě úvěrů. Ty měly stabilizovat ekonomiku, brzdit inflaci a udržet fungování státních struktur.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b="1" dirty="0"/>
              <a:t>2. Restrukturalizace sovětských dluhů – 80 až 120 mld. USD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V rámci tzv. Pařížského a Londýnského klubu došlo k restrukturalizaci státního dluhu SSSR, který Rusko převzalo. Umožnilo to odklad splátek a snížení tlaku na rozpočet.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b="1" dirty="0"/>
              <a:t>3. Technická a poradenská asistence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Západ vyslal tisíce expertů, kteří pomáhali s tvorbou daňového systému, bankovní regulace, privatizačních procesů a účetnictví podle západních standardů.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b="1" dirty="0"/>
              <a:t>4. Podpora privatizace a tržních reforem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USA, Velká Británie a EU financovaly reformní programy a školení pro ruské úředníky, zejména během "šokové terapie". Podporovaly vznik burzy, antimonopolních úřadů a podnikatelského prostředí.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b="1" dirty="0"/>
              <a:t>5. Potravinová a humanitární pomoc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V době hyperinflace a rozpadu zásobovacích řetězců dodával Západ Rusku potraviny, léky a další základní zboží.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Často šlo o programy vedené přes OSN nebo bilaterálně.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b="1" dirty="0"/>
              <a:t>6. Politická podpora Jelcinovu režimu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Západní státy legitimizovaly Jelcinovu vládu jako "demokratického partnera", i přes autoritářské tendence.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Pomohly mu tak udržet moc a mezinárodní uznání, což zajišťovalo určitou stabilitu.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400" b="1" dirty="0"/>
          </a:p>
        </p:txBody>
      </p:sp>
      <p:sp>
        <p:nvSpPr>
          <p:cNvPr id="21508" name="Zástupný symbol pro číslo snímku 5">
            <a:extLst>
              <a:ext uri="{FF2B5EF4-FFF2-40B4-BE49-F238E27FC236}">
                <a16:creationId xmlns:a16="http://schemas.microsoft.com/office/drawing/2014/main" id="{79451C60-09B6-43FF-B68B-FFA9F93D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D110F1-D290-4573-8E1A-6EF516EF0D07}" type="slidenum">
              <a:rPr lang="cs-CZ" altLang="cs-CZ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AD82CF0-B0DC-4E8D-AE67-2BF3F4764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8950"/>
          </a:xfrm>
        </p:spPr>
        <p:txBody>
          <a:bodyPr/>
          <a:lstStyle/>
          <a:p>
            <a:pPr algn="ctr" eaLnBrk="1" hangingPunct="1"/>
            <a:r>
              <a:rPr lang="cs-CZ" altLang="cs-CZ" sz="2400" b="1" dirty="0"/>
              <a:t>Ekonomický vývoj v 90. letech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B2FBBB1-B651-4747-99DD-00E016539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488950"/>
            <a:ext cx="4487862" cy="636905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Ekonomický vývoj Ruska: tři etapy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cs-CZ" altLang="cs-CZ" sz="1400" b="1" dirty="0"/>
              <a:t>90. léta </a:t>
            </a:r>
            <a:r>
              <a:rPr lang="cs-CZ" altLang="cs-CZ" sz="1400" dirty="0"/>
              <a:t>plná chaosu, ekonomického rozkladu a radikální ekonomické reforma, která na to reagovala </a:t>
            </a:r>
            <a:r>
              <a:rPr lang="cs-CZ" altLang="cs-CZ" sz="1400" b="1" dirty="0" err="1"/>
              <a:t>Gajdarova</a:t>
            </a:r>
            <a:r>
              <a:rPr lang="cs-CZ" altLang="cs-CZ" sz="1400" b="1" dirty="0"/>
              <a:t> reforma</a:t>
            </a:r>
            <a:r>
              <a:rPr lang="cs-CZ" altLang="cs-CZ" sz="1400" dirty="0"/>
              <a:t> – </a:t>
            </a:r>
            <a:r>
              <a:rPr lang="cs-CZ" altLang="cs-CZ" sz="1400" b="1" dirty="0" err="1"/>
              <a:t>Gajdarova</a:t>
            </a:r>
            <a:r>
              <a:rPr lang="cs-CZ" altLang="cs-CZ" sz="1400" b="1" dirty="0"/>
              <a:t> reforma se pokusila zachránit ruskou ekonomiku, která byla v bankrotu. 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cs-CZ" altLang="cs-CZ" sz="1400" b="1" dirty="0"/>
              <a:t>Ekonomický vzestup let 1999 až 2013</a:t>
            </a:r>
            <a:r>
              <a:rPr lang="cs-CZ" altLang="cs-CZ" sz="1400" dirty="0"/>
              <a:t>, tažený růstem cen komodit.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cs-CZ" altLang="cs-CZ" sz="1400" b="1" dirty="0"/>
              <a:t>Období stagnace</a:t>
            </a:r>
            <a:r>
              <a:rPr lang="cs-CZ" altLang="cs-CZ" sz="1400" dirty="0"/>
              <a:t>, které fakticky přišlo ještě před zhroucením ceny ropy v druhé polovině roku 2014. 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4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b="1" dirty="0"/>
              <a:t>Po prvních známkách oživení v roce 1997 nastal pád do další krize, kdy se do Ruska přenesla finanční panika z jihovýchodní Asie. </a:t>
            </a:r>
            <a:r>
              <a:rPr lang="cs-CZ" altLang="cs-CZ" sz="1400" dirty="0"/>
              <a:t>Hrubý domácí produkt (HDP) opět v následujícím roce spadl o pět procent. Výkon ekonomiky mezi lety 1991 a 1998 celkem klesl o zhruba 30 procent.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4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Obrat k lepšímu se časově kryje s nástupem prezidenta Vladimira Putina k moci v lednu 2000. 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4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Objem HDP v tržních cenách na jednoho obyvatele Ruska narostl z ubohých </a:t>
            </a:r>
            <a:r>
              <a:rPr lang="cs-CZ" altLang="cs-CZ" sz="1400" b="1" dirty="0"/>
              <a:t>1900 dolarů v roce 2000 až na 15 900 dolarů na vrcholu ekonomického cyklu v roce 2013. 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4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 dirty="0"/>
              <a:t>To byl </a:t>
            </a:r>
            <a:r>
              <a:rPr lang="cs-CZ" altLang="cs-CZ" sz="1400" b="1" dirty="0"/>
              <a:t>lepší výsledek, než jaký v té době vykazovalo Polsko či Maďarsko – ale, velká role energetických surovin. 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400" b="1" dirty="0"/>
          </a:p>
        </p:txBody>
      </p:sp>
      <p:sp>
        <p:nvSpPr>
          <p:cNvPr id="21508" name="Zástupný symbol pro číslo snímku 5">
            <a:extLst>
              <a:ext uri="{FF2B5EF4-FFF2-40B4-BE49-F238E27FC236}">
                <a16:creationId xmlns:a16="http://schemas.microsoft.com/office/drawing/2014/main" id="{79451C60-09B6-43FF-B68B-FFA9F93D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D110F1-D290-4573-8E1A-6EF516EF0D07}" type="slidenum">
              <a:rPr lang="cs-CZ" altLang="cs-CZ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21509" name="Obrázek 1">
            <a:extLst>
              <a:ext uri="{FF2B5EF4-FFF2-40B4-BE49-F238E27FC236}">
                <a16:creationId xmlns:a16="http://schemas.microsoft.com/office/drawing/2014/main" id="{3DFECFF9-7B14-4FB9-81EA-CECC633950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3998913"/>
            <a:ext cx="4100513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Obrázek 3">
            <a:extLst>
              <a:ext uri="{FF2B5EF4-FFF2-40B4-BE49-F238E27FC236}">
                <a16:creationId xmlns:a16="http://schemas.microsoft.com/office/drawing/2014/main" id="{73236002-A305-4D41-8AC6-B990A766C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838200"/>
            <a:ext cx="431482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160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2E5746B-A310-4C3F-9554-4F033273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0"/>
            <a:ext cx="8543925" cy="4889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400" b="1" dirty="0" err="1"/>
              <a:t>Gajdarovy</a:t>
            </a:r>
            <a:r>
              <a:rPr lang="cs-CZ" altLang="cs-CZ" sz="2400" b="1" dirty="0"/>
              <a:t> reformy a Rusko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3428471-C3AE-4ED4-B5C1-D465386FF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488950"/>
            <a:ext cx="6553200" cy="636905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1800" b="1" dirty="0"/>
              <a:t>1992 – ekonomická situace je katastrofální.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800" b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800" b="1" dirty="0" err="1"/>
              <a:t>Jegor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Gajdar</a:t>
            </a:r>
            <a:r>
              <a:rPr lang="cs-CZ" altLang="cs-CZ" sz="1800" b="1" dirty="0"/>
              <a:t> – 500 dní reforem. 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8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800" dirty="0"/>
              <a:t>Rusko dnes – středně rozvinutá země závislá na exportu surovin. Vývoj HDP v postsovětských zemích (v dolarech na obyvatele)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400" dirty="0"/>
          </a:p>
          <a:p>
            <a:pPr>
              <a:buFont typeface="Arial" panose="020B0604020202020204" pitchFamily="34" charset="0"/>
              <a:buNone/>
            </a:pPr>
            <a:endParaRPr lang="cs-CZ" altLang="cs-CZ" sz="1400" dirty="0"/>
          </a:p>
          <a:p>
            <a:pPr>
              <a:buFont typeface="Arial" panose="020B0604020202020204" pitchFamily="34" charset="0"/>
              <a:buNone/>
            </a:pPr>
            <a:endParaRPr lang="cs-CZ" altLang="cs-CZ" sz="1400" dirty="0"/>
          </a:p>
          <a:p>
            <a:pPr>
              <a:buFont typeface="Arial" panose="020B0604020202020204" pitchFamily="34" charset="0"/>
              <a:buNone/>
            </a:pPr>
            <a:endParaRPr lang="cs-CZ" altLang="cs-CZ" sz="1400" dirty="0"/>
          </a:p>
          <a:p>
            <a:pPr>
              <a:buFont typeface="Arial" panose="020B0604020202020204" pitchFamily="34" charset="0"/>
              <a:buNone/>
            </a:pPr>
            <a:endParaRPr lang="cs-CZ" altLang="cs-CZ" sz="18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800" b="1" dirty="0"/>
              <a:t>Ruský ekonom Vladimir Mau - prokletím ruské ekonomiky je již od konce 70. let minulého století export ropy a dalších komodit. 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8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800" dirty="0"/>
              <a:t>Bývalý Sovětský svaz a později Rusko mohlo rezignovat na snahu patřit ke světové špičce ve strojírenství, automobilovém či elektronickém průmyslu. 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8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800" dirty="0"/>
              <a:t>Vývoz ropu a plynu totiž nabízel jednodušší cestu k příjmům v „tvrdé“ měně z Německa a dalších západních zemí. 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800" dirty="0"/>
          </a:p>
          <a:p>
            <a:pPr>
              <a:buFont typeface="Arial" panose="020B0604020202020204" pitchFamily="34" charset="0"/>
              <a:buNone/>
            </a:pPr>
            <a:endParaRPr lang="cs-CZ" altLang="cs-CZ" sz="1600" dirty="0"/>
          </a:p>
        </p:txBody>
      </p:sp>
      <p:sp>
        <p:nvSpPr>
          <p:cNvPr id="22532" name="Zástupný symbol pro číslo snímku 5">
            <a:extLst>
              <a:ext uri="{FF2B5EF4-FFF2-40B4-BE49-F238E27FC236}">
                <a16:creationId xmlns:a16="http://schemas.microsoft.com/office/drawing/2014/main" id="{D031E6F0-CFFB-476E-90BC-480ACD8B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E6DBFD-BED9-4313-BCA4-80FFD14B6AF4}" type="slidenum">
              <a:rPr lang="cs-CZ" altLang="cs-CZ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22533" name="Obrázek 1">
            <a:extLst>
              <a:ext uri="{FF2B5EF4-FFF2-40B4-BE49-F238E27FC236}">
                <a16:creationId xmlns:a16="http://schemas.microsoft.com/office/drawing/2014/main" id="{85E32863-5737-4590-9F21-B4BD49092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36838"/>
            <a:ext cx="505777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Obrázek 1">
            <a:extLst>
              <a:ext uri="{FF2B5EF4-FFF2-40B4-BE49-F238E27FC236}">
                <a16:creationId xmlns:a16="http://schemas.microsoft.com/office/drawing/2014/main" id="{5FC31336-5670-42D8-8617-6F12109850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573088"/>
            <a:ext cx="2230438" cy="284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Obrázek 2">
            <a:extLst>
              <a:ext uri="{FF2B5EF4-FFF2-40B4-BE49-F238E27FC236}">
                <a16:creationId xmlns:a16="http://schemas.microsoft.com/office/drawing/2014/main" id="{08F32632-A5C7-4D40-B3FA-FDCBD9FCF9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3476625"/>
            <a:ext cx="2347912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BE9C329-C92E-4A76-872D-81469A87D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8950"/>
          </a:xfrm>
        </p:spPr>
        <p:txBody>
          <a:bodyPr/>
          <a:lstStyle/>
          <a:p>
            <a:pPr algn="ctr" eaLnBrk="1" hangingPunct="1"/>
            <a:r>
              <a:rPr lang="cs-CZ" altLang="cs-CZ" sz="2400" b="1" dirty="0"/>
              <a:t>Orientace ruské ZP v 90. letech – 1 etapa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1EE7D6F-CCF9-4768-96B9-E6098865B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404813"/>
            <a:ext cx="8785225" cy="645318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  <a:defRPr/>
            </a:pPr>
            <a:r>
              <a:rPr lang="cs-CZ" altLang="cs-CZ" sz="5600" b="1" dirty="0">
                <a:solidFill>
                  <a:srgbClr val="FF0000"/>
                </a:solidFill>
              </a:rPr>
              <a:t>Etapa – reformy Ruska, převzetí zahraničněpolitických závazků a pozic SSSR (RB OSN), spolupráce s ostatními velmocemi.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5600" dirty="0"/>
              <a:t>Integrace v rámci SNS.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5600" dirty="0"/>
              <a:t>Rusko akceptováno jako dědic SSSR, už není supervelmoc ale je nadále mocnost, která má slovo při řešení světových problémů.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5600" dirty="0"/>
              <a:t>Role při řešení konfliktů v postsovětském prostoru – s cílem sledovat ruské zájmy – </a:t>
            </a:r>
            <a:r>
              <a:rPr lang="cs-CZ" altLang="cs-CZ" sz="5600" b="1" dirty="0"/>
              <a:t>Podněstří.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5600" dirty="0"/>
              <a:t>Na území </a:t>
            </a:r>
            <a:r>
              <a:rPr lang="cs-CZ" altLang="cs-CZ" sz="5600" b="1" dirty="0"/>
              <a:t>Moldávie</a:t>
            </a:r>
            <a:r>
              <a:rPr lang="cs-CZ" altLang="cs-CZ" sz="5600" dirty="0"/>
              <a:t>, zejména však v Podněstří, žije třicetiprocentní menšina etnických Rusů. V roce 1990 se Podněstří fakticky odtrhlo od Moldávie (západní státy však tuto separaci neuznaly), mj. z obavy ze spojení země s Rumunskem.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5600" b="1" dirty="0"/>
              <a:t>1992</a:t>
            </a:r>
            <a:r>
              <a:rPr lang="cs-CZ" altLang="cs-CZ" sz="5600" dirty="0"/>
              <a:t> byla svedena krátká válka mezi </a:t>
            </a:r>
            <a:r>
              <a:rPr lang="cs-CZ" altLang="cs-CZ" sz="5600" b="1" dirty="0"/>
              <a:t>Podněstřím a Moldávií </a:t>
            </a:r>
            <a:r>
              <a:rPr lang="cs-CZ" altLang="cs-CZ" sz="5600" dirty="0"/>
              <a:t>se 700 mrtvých. Ve válce pomáhaly na straně Podněstří ruské jednotky, které v zemi zůstávají doposud.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5600" dirty="0"/>
              <a:t>Spolupráce se Západem.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5600" dirty="0"/>
              <a:t>Červen 1994 – vstup do </a:t>
            </a:r>
            <a:r>
              <a:rPr lang="cs-CZ" altLang="cs-CZ" sz="5600" b="1" dirty="0"/>
              <a:t>Partnerství pro mír </a:t>
            </a:r>
            <a:r>
              <a:rPr lang="cs-CZ" altLang="cs-CZ" sz="5600" dirty="0"/>
              <a:t>a květen 1997 tzv. </a:t>
            </a:r>
            <a:r>
              <a:rPr lang="cs-CZ" altLang="cs-CZ" sz="5600" b="1" dirty="0" err="1"/>
              <a:t>Russia</a:t>
            </a:r>
            <a:r>
              <a:rPr lang="cs-CZ" altLang="cs-CZ" sz="5600" b="1" dirty="0"/>
              <a:t>-NATO </a:t>
            </a:r>
            <a:r>
              <a:rPr lang="cs-CZ" altLang="cs-CZ" sz="5600" b="1" dirty="0" err="1"/>
              <a:t>Founding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Act</a:t>
            </a:r>
            <a:r>
              <a:rPr lang="cs-CZ" altLang="cs-CZ" sz="5600" b="1" dirty="0"/>
              <a:t>, jehož signatáři usilovali o vytvoření základů pro trvalou a pevnou spolupráci.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b="1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5600" b="1" dirty="0"/>
              <a:t>Červen 1994 také dohoda o partnerství a spolupráci s Evropskou unií.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b="1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5600" dirty="0"/>
          </a:p>
          <a:p>
            <a:pPr algn="just">
              <a:buFont typeface="Arial" panose="020B0604020202020204" pitchFamily="34" charset="0"/>
              <a:buAutoNum type="arabicPeriod"/>
              <a:defRPr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AutoNum type="arabicPeriod"/>
              <a:defRPr/>
            </a:pPr>
            <a:endParaRPr lang="cs-CZ" altLang="cs-CZ" sz="1400" dirty="0"/>
          </a:p>
          <a:p>
            <a:pPr algn="just">
              <a:buFont typeface="Arial" panose="020B0604020202020204" pitchFamily="34" charset="0"/>
              <a:buAutoNum type="arabicPeriod"/>
              <a:defRPr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1400" dirty="0"/>
              <a:t> </a:t>
            </a:r>
          </a:p>
        </p:txBody>
      </p:sp>
      <p:sp>
        <p:nvSpPr>
          <p:cNvPr id="26628" name="Zástupný symbol pro číslo snímku 5">
            <a:extLst>
              <a:ext uri="{FF2B5EF4-FFF2-40B4-BE49-F238E27FC236}">
                <a16:creationId xmlns:a16="http://schemas.microsoft.com/office/drawing/2014/main" id="{93BD85EF-4AA0-4220-8B81-782F2F76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691E79-E60C-4F3F-AD4F-251E950A0FF7}" type="slidenum">
              <a:rPr lang="cs-CZ" altLang="cs-CZ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E0EAF2D-6066-4C99-92DC-F92B29BC4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8950"/>
          </a:xfrm>
        </p:spPr>
        <p:txBody>
          <a:bodyPr/>
          <a:lstStyle/>
          <a:p>
            <a:pPr eaLnBrk="1" hangingPunct="1"/>
            <a:r>
              <a:rPr lang="cs-CZ" altLang="cs-CZ" sz="2400" b="1"/>
              <a:t>Orientace ruské ZP v 90. letech – 2 etapa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DB40F4C-4922-492C-BCD2-527BB1B8F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427038"/>
            <a:ext cx="5832475" cy="645318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b="1" dirty="0"/>
              <a:t>2. Zpochybňování proreformního kurzu, odklon od orientace na spolupráci se Západem – někdy kolem roku 1995.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dirty="0"/>
              <a:t>Někdy v letech 1996-1997 – těžko určit pevný termín.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dirty="0"/>
              <a:t>Část elity se vrací k sovětskému myšlení. Rostoucí antiamerikanismus. MZV </a:t>
            </a:r>
            <a:r>
              <a:rPr lang="cs-CZ" altLang="cs-CZ" sz="5600" dirty="0">
                <a:solidFill>
                  <a:srgbClr val="FF0000"/>
                </a:solidFill>
              </a:rPr>
              <a:t>A. </a:t>
            </a:r>
            <a:r>
              <a:rPr lang="cs-CZ" altLang="cs-CZ" sz="5600" dirty="0" err="1">
                <a:solidFill>
                  <a:srgbClr val="FF0000"/>
                </a:solidFill>
              </a:rPr>
              <a:t>Kozyrev</a:t>
            </a:r>
            <a:r>
              <a:rPr lang="cs-CZ" altLang="cs-CZ" sz="5600" dirty="0">
                <a:solidFill>
                  <a:srgbClr val="FF0000"/>
                </a:solidFill>
              </a:rPr>
              <a:t> </a:t>
            </a:r>
            <a:r>
              <a:rPr lang="cs-CZ" altLang="cs-CZ" sz="5600" dirty="0"/>
              <a:t>nahrazen </a:t>
            </a:r>
            <a:r>
              <a:rPr lang="cs-CZ" altLang="cs-CZ" sz="5600" dirty="0">
                <a:solidFill>
                  <a:srgbClr val="FF0000"/>
                </a:solidFill>
              </a:rPr>
              <a:t>J. </a:t>
            </a:r>
            <a:r>
              <a:rPr lang="cs-CZ" altLang="cs-CZ" sz="5600" dirty="0" err="1">
                <a:solidFill>
                  <a:srgbClr val="FF0000"/>
                </a:solidFill>
              </a:rPr>
              <a:t>Primakovem</a:t>
            </a:r>
            <a:r>
              <a:rPr lang="cs-CZ" altLang="cs-CZ" sz="5600" dirty="0">
                <a:solidFill>
                  <a:srgbClr val="FF0000"/>
                </a:solidFill>
              </a:rPr>
              <a:t> (1996).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b="1" dirty="0" err="1"/>
              <a:t>Primakov</a:t>
            </a:r>
            <a:r>
              <a:rPr lang="cs-CZ" altLang="cs-CZ" sz="5600" b="1" dirty="0"/>
              <a:t> má podporu hlavních politických sil – včetně komunistů.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dirty="0"/>
              <a:t>Mezi nezápadními státy, o něž Rusko projevuje zvýšený zájem - Indie, ASEAN, v Perském zálivu, ale i státy, podezírané z porušování civilizované politiky. Rozvíjení vztahů s Irákem, s Íránem.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dirty="0"/>
              <a:t>Duben 1994 bylo ohlášeno vytvoření zóny volného obchodu zahrnující dvanáct zemí SNS, ale tento projekt brzy nato vyzněl do ztracena.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b="1" dirty="0"/>
              <a:t>Leden 1995 byla podepsána celní unie mezi Ruskem, Běloruskem a Kazachstánem - </a:t>
            </a:r>
            <a:r>
              <a:rPr lang="cs-CZ" altLang="cs-CZ" sz="5600" dirty="0"/>
              <a:t> jádro budoucího Euroasijského hospodářského společenství, které v roce 2000 vyhlásil Putin – připojily se Tádžikistán a Kyrgyzstán.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dirty="0"/>
              <a:t>Válkou v Čečensku 1999 se Rusko od Západu definitivně vzdálilo.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56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5600" b="1" dirty="0"/>
              <a:t>Zneklidněné země střední a východní Evropy klepou stále naléhavěji na brány NATO.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43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43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AutoNum type="arabicPeriod"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AutoNum type="arabicPeriod"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AutoNum type="arabicPeriod"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1400" dirty="0"/>
              <a:t> </a:t>
            </a:r>
          </a:p>
        </p:txBody>
      </p:sp>
      <p:sp>
        <p:nvSpPr>
          <p:cNvPr id="27652" name="Zástupný symbol pro číslo snímku 5">
            <a:extLst>
              <a:ext uri="{FF2B5EF4-FFF2-40B4-BE49-F238E27FC236}">
                <a16:creationId xmlns:a16="http://schemas.microsoft.com/office/drawing/2014/main" id="{03C18E56-4F5C-4AD5-A966-97EA9F1F2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B28D9B-A5ED-4CB1-9E4C-B7E7C717B4AC}" type="slidenum">
              <a:rPr lang="cs-CZ" altLang="cs-CZ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27653" name="Obrázek 1">
            <a:extLst>
              <a:ext uri="{FF2B5EF4-FFF2-40B4-BE49-F238E27FC236}">
                <a16:creationId xmlns:a16="http://schemas.microsoft.com/office/drawing/2014/main" id="{03B3FA68-D9AC-4FB5-AE6C-987967FE53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313" y="479425"/>
            <a:ext cx="2365375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Obrázek 2">
            <a:extLst>
              <a:ext uri="{FF2B5EF4-FFF2-40B4-BE49-F238E27FC236}">
                <a16:creationId xmlns:a16="http://schemas.microsoft.com/office/drawing/2014/main" id="{256CAADA-19B6-4E1F-830C-567C71F05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711575"/>
            <a:ext cx="2130425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3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476672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Zakládající akt NATO – Rusko 1997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2646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1600" b="1" dirty="0"/>
              <a:t>Intenzivní vztahy mezi NATO a Ruskem začaly být rozvíjeny od samého počátku 90. let. </a:t>
            </a:r>
          </a:p>
          <a:p>
            <a:pPr marL="0" indent="0" algn="just">
              <a:buNone/>
            </a:pPr>
            <a:r>
              <a:rPr lang="cs-CZ" sz="1600" dirty="0"/>
              <a:t>Mnohé slibovalo ruské přistoupení k programu Partnerství pro mír, i když očekávání nakonec nebyla zcela naplněna. </a:t>
            </a:r>
          </a:p>
          <a:p>
            <a:pPr marL="0" indent="0" algn="just">
              <a:buNone/>
            </a:pPr>
            <a:r>
              <a:rPr lang="cs-CZ" sz="1600" dirty="0"/>
              <a:t>Vyvrcholením vzájemné spolupráce v polovině 90. let byla nepochybně účast ruského vojenského kontingentu na stabilizaci Bosny a Hercegoviny v lednu 1996. </a:t>
            </a:r>
          </a:p>
          <a:p>
            <a:pPr marL="0" indent="0" algn="just">
              <a:buNone/>
            </a:pPr>
            <a:r>
              <a:rPr lang="cs-CZ" sz="1600" dirty="0"/>
              <a:t>Milníkem ve vzájemných vztazích bylo přijetí </a:t>
            </a:r>
            <a:r>
              <a:rPr lang="cs-CZ" sz="1600" b="1" dirty="0">
                <a:solidFill>
                  <a:srgbClr val="FF0000"/>
                </a:solidFill>
              </a:rPr>
              <a:t>Ustavujícího (Zakládajícího) aktu o vzájemných vztazích, spolupráci a bezpečnosti (</a:t>
            </a:r>
            <a:r>
              <a:rPr lang="cs-CZ" sz="1600" b="1" dirty="0" err="1">
                <a:solidFill>
                  <a:srgbClr val="FF0000"/>
                </a:solidFill>
              </a:rPr>
              <a:t>Founding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err="1">
                <a:solidFill>
                  <a:srgbClr val="FF0000"/>
                </a:solidFill>
              </a:rPr>
              <a:t>Act</a:t>
            </a:r>
            <a:r>
              <a:rPr lang="cs-CZ" sz="1600" b="1" dirty="0">
                <a:solidFill>
                  <a:srgbClr val="FF0000"/>
                </a:solidFill>
              </a:rPr>
              <a:t> on </a:t>
            </a:r>
            <a:r>
              <a:rPr lang="cs-CZ" sz="1600" b="1" dirty="0" err="1">
                <a:solidFill>
                  <a:srgbClr val="FF0000"/>
                </a:solidFill>
              </a:rPr>
              <a:t>Mutual</a:t>
            </a:r>
            <a:r>
              <a:rPr lang="cs-CZ" sz="1600" b="1" dirty="0">
                <a:solidFill>
                  <a:srgbClr val="FF0000"/>
                </a:solidFill>
              </a:rPr>
              <a:t> Relations, </a:t>
            </a:r>
            <a:r>
              <a:rPr lang="cs-CZ" sz="1600" b="1" dirty="0" err="1">
                <a:solidFill>
                  <a:srgbClr val="FF0000"/>
                </a:solidFill>
              </a:rPr>
              <a:t>Cooperation</a:t>
            </a:r>
            <a:r>
              <a:rPr lang="cs-CZ" sz="1600" b="1" dirty="0">
                <a:solidFill>
                  <a:srgbClr val="FF0000"/>
                </a:solidFill>
              </a:rPr>
              <a:t> and </a:t>
            </a:r>
            <a:r>
              <a:rPr lang="cs-CZ" sz="1600" b="1" dirty="0" err="1">
                <a:solidFill>
                  <a:srgbClr val="FF0000"/>
                </a:solidFill>
              </a:rPr>
              <a:t>Security</a:t>
            </a:r>
            <a:r>
              <a:rPr lang="cs-CZ" sz="1600" b="1" dirty="0">
                <a:solidFill>
                  <a:srgbClr val="FF0000"/>
                </a:solidFill>
              </a:rPr>
              <a:t>) </a:t>
            </a:r>
            <a:r>
              <a:rPr lang="cs-CZ" sz="1600" dirty="0"/>
              <a:t>mezi Severoatlantickou aliancí a Ruskou federací  z května 1997.</a:t>
            </a:r>
          </a:p>
          <a:p>
            <a:pPr marL="0" indent="0" algn="just">
              <a:buNone/>
            </a:pPr>
            <a:r>
              <a:rPr lang="cs-CZ" sz="1600" b="1" dirty="0"/>
              <a:t>Cíl NATO - </a:t>
            </a:r>
            <a:r>
              <a:rPr lang="cs-CZ" sz="1600" dirty="0"/>
              <a:t>nabídnout Rusku prohloubení vzájemného partnerství, rozptýlit ruské obavy z přijetí nových členů a poskytnout ruskému politickému establishmentu hmatatelný úspěch, který by na ruské domácí politické scéně odvrátil pozornost od vlastního rozšíření NATO. </a:t>
            </a:r>
          </a:p>
          <a:p>
            <a:pPr marL="0" indent="0" algn="just">
              <a:buNone/>
            </a:pPr>
            <a:r>
              <a:rPr lang="cs-CZ" sz="1600" b="1" dirty="0"/>
              <a:t>Robert J. Art</a:t>
            </a:r>
            <a:r>
              <a:rPr lang="cs-CZ" sz="1600" dirty="0"/>
              <a:t> svého času navrhoval, aby se tento akt stal základem moderního koncertu  mocností mezi NATO a Ruskem v Evropě – </a:t>
            </a:r>
            <a:r>
              <a:rPr lang="cs-CZ" sz="1600" b="1" dirty="0"/>
              <a:t>nejde o koncert velmocí!!!</a:t>
            </a:r>
          </a:p>
          <a:p>
            <a:pPr marL="0" indent="0" algn="just">
              <a:buNone/>
            </a:pPr>
            <a:r>
              <a:rPr lang="cs-CZ" sz="1600" b="1" dirty="0"/>
              <a:t>Obsah - přihlašují k již existujícím závazkům (OBSE) a tento dokument přináší jen velmi málo zcela nového: </a:t>
            </a:r>
          </a:p>
          <a:p>
            <a:pPr algn="just">
              <a:buFontTx/>
              <a:buChar char="-"/>
            </a:pPr>
            <a:r>
              <a:rPr lang="cs-CZ" sz="1600" b="1" dirty="0"/>
              <a:t>NATO, tak Rusko se v Ustavujícím aktu přihlašují k myšlence, že se navzájem nepovažují za protivníky a že bezpečnost států je nedělitelná. </a:t>
            </a:r>
          </a:p>
          <a:p>
            <a:pPr algn="just">
              <a:buFontTx/>
              <a:buChar char="-"/>
            </a:pPr>
            <a:r>
              <a:rPr lang="cs-CZ" sz="1600" b="1" dirty="0"/>
              <a:t>rozvíjet vzájemné vztahy na základě transparentnosti, partnerství a spolupráce, uznání role hodnot demokracie a lidských práv, zřeknutí se hrozeb silou, vzájemného respektování svrchovanosti, územní celistvosti a práva vybrat si způsoby a prostředky zajištění vlastní bezpečnosti, neporušitelnosti hranic a transparentnosti ve vojenské oblasti. </a:t>
            </a:r>
          </a:p>
          <a:p>
            <a:pPr algn="just">
              <a:buFontTx/>
              <a:buChar char="-"/>
            </a:pPr>
            <a:r>
              <a:rPr lang="cs-CZ" sz="1600" b="1" dirty="0"/>
              <a:t>řadě zavázali předcházet konfliktům a sporům v souladu s principy Charty OSN </a:t>
            </a:r>
          </a:p>
          <a:p>
            <a:pPr marL="0" indent="0" algn="just">
              <a:buNone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060692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54868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+mn-lt"/>
              </a:rPr>
              <a:t>Otázka intepretace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1926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Problém nerozšiřování vojenské infrastruktury.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Po Gruzii 2008 a zejména Ukrajině 2014 – stížnosti Ruska, že posilování vojenské infrastruktury NATO v nových členských státech je v rozporu s Ustavujícím aktem.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Citát z Ustavujícího (Zakládajícího) aktu o vzájemných vztazích, spolupráci a bezpečnosti – květen 1997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/>
              <a:t>„</a:t>
            </a:r>
            <a:r>
              <a:rPr lang="cs-CZ" sz="1600" i="1" dirty="0"/>
              <a:t>v současném a předvídaném bezpečnostním prostředí bude Aliance plnit závazky kolektivní obrany a ostatních úkolů zabezpečováním nezbytné operační součinnosti, integrace armádních útvarů a posilováním jejich schopností </a:t>
            </a:r>
            <a:r>
              <a:rPr lang="cs-CZ" sz="1600" i="1" dirty="0">
                <a:solidFill>
                  <a:srgbClr val="FF0000"/>
                </a:solidFill>
              </a:rPr>
              <a:t>namísto trvalého rozmístění velkého počtu bojových jednotek. </a:t>
            </a:r>
            <a:r>
              <a:rPr lang="cs-CZ" sz="1600" i="1" dirty="0"/>
              <a:t>Proto je třeba spoléhat na adekvátní infrastrukturu odpovídající výše uvedeným úkolům. V tomto kontextu je možné posílit schopnosti, v případě obrany proti hrozbě jakékoliv agrese, z důvodu účasti na mírových operacích v souladu s Chartou OSN a hlavními principy OBSE a v případě výcviku v souladu s přijatou Smlouvou o konvenčních ozbrojených silách v Evropě, ustanoveními Vídeňského dokumentu OBSE z roku 1994 a dohodnutými opatřeními o transparentnosti.“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NATO skutečně podporovalo v nových členských zemích Aliance zlepšování vojenských infrastruktur (například leteckých základen) tak, aby odpovídaly požadavkům na posílení obrany a na výcvik. </a:t>
            </a:r>
          </a:p>
        </p:txBody>
      </p:sp>
    </p:spTree>
    <p:extLst>
      <p:ext uri="{BB962C8B-B14F-4D97-AF65-F5344CB8AC3E}">
        <p14:creationId xmlns:p14="http://schemas.microsoft.com/office/powerpoint/2010/main" val="257626967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658</TotalTime>
  <Words>4251</Words>
  <Application>Microsoft Office PowerPoint</Application>
  <PresentationFormat>On-screen Show (4:3)</PresentationFormat>
  <Paragraphs>385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Fazeta</vt:lpstr>
      <vt:lpstr>NATO a Rusko</vt:lpstr>
      <vt:lpstr>Zvláštní vztahy NATO a Ruska</vt:lpstr>
      <vt:lpstr>Západní asistence Rusku</vt:lpstr>
      <vt:lpstr>Ekonomický vývoj v 90. letech</vt:lpstr>
      <vt:lpstr>Gajdarovy reformy a Rusko </vt:lpstr>
      <vt:lpstr>Orientace ruské ZP v 90. letech – 1 etapa</vt:lpstr>
      <vt:lpstr>Orientace ruské ZP v 90. letech – 2 etapa</vt:lpstr>
      <vt:lpstr>Zakládající akt NATO – Rusko 1997</vt:lpstr>
      <vt:lpstr>Otázka intepretace</vt:lpstr>
      <vt:lpstr>Vojenská omezení</vt:lpstr>
      <vt:lpstr>Stálá rada NATO Rusko </vt:lpstr>
      <vt:lpstr>NATO, Rusko, Kosovo a spolupráce</vt:lpstr>
      <vt:lpstr>Zlepšení vztahů po 2001</vt:lpstr>
      <vt:lpstr>Odpor k rozšiřování NATO</vt:lpstr>
      <vt:lpstr>Ruské hrozby a rozšiřování</vt:lpstr>
      <vt:lpstr>Po roce 2000 </vt:lpstr>
      <vt:lpstr>Spory kolem protiraketové obrany</vt:lpstr>
      <vt:lpstr>Spory kolem strategie NATO 1999 a 2010</vt:lpstr>
      <vt:lpstr>Balkán a rozšiřování</vt:lpstr>
      <vt:lpstr>Gruzie, Ukrajina a Afghánistán</vt:lpstr>
      <vt:lpstr>Stav vztahu NATO – Rusko před 24.2.2022</vt:lpstr>
      <vt:lpstr>Poměr sil NATO – Rusko v Evropě před 2022</vt:lpstr>
      <vt:lpstr>Je konfrontace se Západem správnou strategií?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Kříž</dc:creator>
  <cp:lastModifiedBy>Zdeněk Kříž</cp:lastModifiedBy>
  <cp:revision>44</cp:revision>
  <dcterms:created xsi:type="dcterms:W3CDTF">2017-04-11T10:25:19Z</dcterms:created>
  <dcterms:modified xsi:type="dcterms:W3CDTF">2025-04-23T15:17:24Z</dcterms:modified>
</cp:coreProperties>
</file>