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e Čejková" userId="149fa612-509f-424b-8421-9c365530288a" providerId="ADAL" clId="{9BA06879-8C4F-4B3E-B265-05949133BEE5}"/>
    <pc:docChg chg="modSld">
      <pc:chgData name="Lucie Čejková" userId="149fa612-509f-424b-8421-9c365530288a" providerId="ADAL" clId="{9BA06879-8C4F-4B3E-B265-05949133BEE5}" dt="2025-02-18T14:36:39.730" v="4" actId="20577"/>
      <pc:docMkLst>
        <pc:docMk/>
      </pc:docMkLst>
      <pc:sldChg chg="modSp mod">
        <pc:chgData name="Lucie Čejková" userId="149fa612-509f-424b-8421-9c365530288a" providerId="ADAL" clId="{9BA06879-8C4F-4B3E-B265-05949133BEE5}" dt="2025-02-18T14:36:39.730" v="4" actId="20577"/>
        <pc:sldMkLst>
          <pc:docMk/>
          <pc:sldMk cId="2815623576" sldId="260"/>
        </pc:sldMkLst>
        <pc:spChg chg="mod">
          <ac:chgData name="Lucie Čejková" userId="149fa612-509f-424b-8421-9c365530288a" providerId="ADAL" clId="{9BA06879-8C4F-4B3E-B265-05949133BEE5}" dt="2025-02-18T14:36:39.730" v="4" actId="20577"/>
          <ac:spMkLst>
            <pc:docMk/>
            <pc:sldMk cId="2815623576" sldId="260"/>
            <ac:spMk id="3" creationId="{563AB445-BD56-4EDE-B42C-50F5B9C256F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40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7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601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2332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805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2/18/2025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33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2/18/2025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683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253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71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599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731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2/18/2025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207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2/18/2025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918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2/18/2025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00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953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739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8624D31-43A5-475A-80CF-332C9F6DCF35}" type="datetimeFigureOut">
              <a:rPr lang="en-US" smtClean="0"/>
              <a:t>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1267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C2F385-CAA2-46DD-BD1D-343E936D91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Introduction, course organization, course requirements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7104CE4-5410-4D86-92AC-01A9B51F18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PMCb1006 Political and </a:t>
            </a:r>
            <a:r>
              <a:rPr lang="cs-CZ" dirty="0"/>
              <a:t>M</a:t>
            </a:r>
            <a:r>
              <a:rPr lang="en-US" dirty="0" err="1"/>
              <a:t>edia</a:t>
            </a:r>
            <a:r>
              <a:rPr lang="en-US" dirty="0"/>
              <a:t> </a:t>
            </a:r>
            <a:r>
              <a:rPr lang="cs-CZ" dirty="0"/>
              <a:t>S</a:t>
            </a:r>
            <a:r>
              <a:rPr lang="en-US" dirty="0" err="1"/>
              <a:t>ystems</a:t>
            </a:r>
            <a:r>
              <a:rPr lang="cs-CZ" dirty="0"/>
              <a:t> | </a:t>
            </a:r>
            <a:r>
              <a:rPr lang="cs-CZ" dirty="0" err="1"/>
              <a:t>February</a:t>
            </a:r>
            <a:r>
              <a:rPr lang="cs-CZ" dirty="0"/>
              <a:t> 12, 2025</a:t>
            </a:r>
          </a:p>
          <a:p>
            <a:r>
              <a:rPr lang="cs-CZ" dirty="0"/>
              <a:t>Lucie Čejková</a:t>
            </a:r>
          </a:p>
        </p:txBody>
      </p:sp>
    </p:spTree>
    <p:extLst>
      <p:ext uri="{BB962C8B-B14F-4D97-AF65-F5344CB8AC3E}">
        <p14:creationId xmlns:p14="http://schemas.microsoft.com/office/powerpoint/2010/main" val="2589780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16F2D5-839D-4745-AF61-A99F2B700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Course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Objectives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3AB445-BD56-4EDE-B42C-50F5B9C25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different institutional settings (political regimes)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party systems and media systems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politics and political communication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comparative media research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>
                <a:solidFill>
                  <a:schemeClr val="tx1"/>
                </a:solidFill>
              </a:rPr>
              <a:t>various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media systems’ typologies</a:t>
            </a:r>
            <a:endParaRPr lang="cs-CZ" dirty="0">
              <a:solidFill>
                <a:schemeClr val="tx1"/>
              </a:solidFill>
            </a:endParaRPr>
          </a:p>
          <a:p>
            <a:pPr marL="3690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36900" indent="0">
              <a:buNone/>
            </a:pPr>
            <a:r>
              <a:rPr lang="cs-CZ" u="sng" dirty="0" err="1">
                <a:solidFill>
                  <a:schemeClr val="tx1"/>
                </a:solidFill>
              </a:rPr>
              <a:t>Contact</a:t>
            </a:r>
            <a:r>
              <a:rPr lang="cs-CZ" u="sng" dirty="0">
                <a:solidFill>
                  <a:schemeClr val="tx1"/>
                </a:solidFill>
              </a:rPr>
              <a:t> person </a:t>
            </a:r>
            <a:r>
              <a:rPr lang="cs-CZ" u="sng" dirty="0" err="1">
                <a:solidFill>
                  <a:schemeClr val="tx1"/>
                </a:solidFill>
              </a:rPr>
              <a:t>for</a:t>
            </a:r>
            <a:r>
              <a:rPr lang="cs-CZ" u="sng" dirty="0">
                <a:solidFill>
                  <a:schemeClr val="tx1"/>
                </a:solidFill>
              </a:rPr>
              <a:t> the </a:t>
            </a:r>
            <a:r>
              <a:rPr lang="cs-CZ" u="sng" dirty="0" err="1">
                <a:solidFill>
                  <a:schemeClr val="tx1"/>
                </a:solidFill>
              </a:rPr>
              <a:t>Course</a:t>
            </a:r>
            <a:endParaRPr lang="cs-CZ" u="sng" dirty="0">
              <a:solidFill>
                <a:schemeClr val="tx1"/>
              </a:solidFill>
            </a:endParaRPr>
          </a:p>
          <a:p>
            <a:pPr marL="36900" indent="0">
              <a:buNone/>
            </a:pPr>
            <a:r>
              <a:rPr lang="cs-CZ" dirty="0">
                <a:solidFill>
                  <a:schemeClr val="tx1"/>
                </a:solidFill>
              </a:rPr>
              <a:t>Vlastimil Havlík, </a:t>
            </a:r>
            <a:r>
              <a:rPr lang="cs-CZ" b="1" dirty="0">
                <a:solidFill>
                  <a:schemeClr val="accent3"/>
                </a:solidFill>
              </a:rPr>
              <a:t>havlik@fss.muni.cz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EC32DF3-35DD-4826-9353-F1E3ADACC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830" y="2375877"/>
            <a:ext cx="4155831" cy="415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97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16F2D5-839D-4745-AF61-A99F2B700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Course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Contents</a:t>
            </a:r>
            <a:r>
              <a:rPr lang="cs-CZ" dirty="0">
                <a:solidFill>
                  <a:schemeClr val="tx1"/>
                </a:solidFill>
              </a:rPr>
              <a:t> &amp; </a:t>
            </a:r>
            <a:r>
              <a:rPr lang="cs-CZ" dirty="0" err="1">
                <a:solidFill>
                  <a:schemeClr val="tx1"/>
                </a:solidFill>
              </a:rPr>
              <a:t>Organization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3AB445-BD56-4EDE-B42C-50F5B9C25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Week</a:t>
            </a:r>
            <a:r>
              <a:rPr lang="cs-CZ" dirty="0">
                <a:solidFill>
                  <a:schemeClr val="tx1"/>
                </a:solidFill>
              </a:rPr>
              <a:t> 2 (</a:t>
            </a:r>
            <a:r>
              <a:rPr lang="en-US" dirty="0">
                <a:solidFill>
                  <a:schemeClr val="tx1"/>
                </a:solidFill>
              </a:rPr>
              <a:t>The systemic approach to politics and the role of the media</a:t>
            </a:r>
            <a:r>
              <a:rPr lang="cs-CZ" dirty="0">
                <a:solidFill>
                  <a:schemeClr val="tx1"/>
                </a:solidFill>
              </a:rPr>
              <a:t>) to </a:t>
            </a:r>
            <a:r>
              <a:rPr lang="cs-CZ" dirty="0" err="1">
                <a:solidFill>
                  <a:schemeClr val="tx1"/>
                </a:solidFill>
              </a:rPr>
              <a:t>Week</a:t>
            </a:r>
            <a:r>
              <a:rPr lang="cs-CZ" dirty="0">
                <a:solidFill>
                  <a:schemeClr val="tx1"/>
                </a:solidFill>
              </a:rPr>
              <a:t> 5 (</a:t>
            </a:r>
            <a:r>
              <a:rPr lang="en-US" dirty="0">
                <a:solidFill>
                  <a:schemeClr val="tx1"/>
                </a:solidFill>
              </a:rPr>
              <a:t>Politics and media in a multilevel governance – the political system of the European Union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r>
              <a:rPr lang="cs-CZ" b="1" dirty="0" err="1">
                <a:solidFill>
                  <a:schemeClr val="accent3"/>
                </a:solidFill>
              </a:rPr>
              <a:t>Week</a:t>
            </a:r>
            <a:r>
              <a:rPr lang="cs-CZ" b="1" dirty="0">
                <a:solidFill>
                  <a:schemeClr val="accent3"/>
                </a:solidFill>
              </a:rPr>
              <a:t> 6: </a:t>
            </a:r>
            <a:r>
              <a:rPr lang="en-US" b="1" dirty="0">
                <a:solidFill>
                  <a:schemeClr val="accent3"/>
                </a:solidFill>
              </a:rPr>
              <a:t>Midterm test (</a:t>
            </a:r>
            <a:r>
              <a:rPr lang="cs-CZ" b="1" dirty="0" err="1">
                <a:solidFill>
                  <a:schemeClr val="accent3"/>
                </a:solidFill>
              </a:rPr>
              <a:t>March</a:t>
            </a:r>
            <a:r>
              <a:rPr lang="cs-CZ" b="1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25)</a:t>
            </a:r>
            <a:endParaRPr lang="cs-CZ" b="1" dirty="0">
              <a:solidFill>
                <a:schemeClr val="accent3"/>
              </a:solidFill>
            </a:endParaRP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m</a:t>
            </a:r>
            <a:r>
              <a:rPr lang="en-US" sz="2000" dirty="0">
                <a:solidFill>
                  <a:schemeClr val="tx1"/>
                </a:solidFill>
              </a:rPr>
              <a:t>ax. 10 points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topics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of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Weeks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2–5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en-US" sz="2000" dirty="0">
                <a:solidFill>
                  <a:schemeClr val="tx1"/>
                </a:solidFill>
              </a:rPr>
              <a:t>10 multiple-choice questions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cs-CZ" dirty="0" err="1">
                <a:solidFill>
                  <a:schemeClr val="tx1"/>
                </a:solidFill>
              </a:rPr>
              <a:t>Week</a:t>
            </a:r>
            <a:r>
              <a:rPr lang="cs-CZ" dirty="0">
                <a:solidFill>
                  <a:schemeClr val="tx1"/>
                </a:solidFill>
              </a:rPr>
              <a:t> 7 (</a:t>
            </a:r>
            <a:r>
              <a:rPr lang="cs-CZ" dirty="0" err="1">
                <a:solidFill>
                  <a:schemeClr val="tx1"/>
                </a:solidFill>
              </a:rPr>
              <a:t>Political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journalism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from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cs-CZ" dirty="0" err="1">
                <a:solidFill>
                  <a:schemeClr val="tx1"/>
                </a:solidFill>
              </a:rPr>
              <a:t>comparative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perspective</a:t>
            </a:r>
            <a:r>
              <a:rPr lang="cs-CZ" dirty="0">
                <a:solidFill>
                  <a:schemeClr val="tx1"/>
                </a:solidFill>
              </a:rPr>
              <a:t>) to </a:t>
            </a:r>
            <a:r>
              <a:rPr lang="cs-CZ" dirty="0" err="1">
                <a:solidFill>
                  <a:schemeClr val="tx1"/>
                </a:solidFill>
              </a:rPr>
              <a:t>Week</a:t>
            </a:r>
            <a:r>
              <a:rPr lang="cs-CZ" dirty="0">
                <a:solidFill>
                  <a:schemeClr val="tx1"/>
                </a:solidFill>
              </a:rPr>
              <a:t> 12 (</a:t>
            </a:r>
            <a:r>
              <a:rPr lang="en-US" dirty="0">
                <a:solidFill>
                  <a:schemeClr val="tx1"/>
                </a:solidFill>
              </a:rPr>
              <a:t>12.	Media systems beyond the Western world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r>
              <a:rPr lang="cs-CZ" b="1" dirty="0" err="1">
                <a:solidFill>
                  <a:schemeClr val="accent3"/>
                </a:solidFill>
              </a:rPr>
              <a:t>Week</a:t>
            </a:r>
            <a:r>
              <a:rPr lang="cs-CZ" b="1" dirty="0">
                <a:solidFill>
                  <a:schemeClr val="accent3"/>
                </a:solidFill>
              </a:rPr>
              <a:t> 13: </a:t>
            </a:r>
            <a:r>
              <a:rPr lang="cs-CZ" b="1" dirty="0" err="1">
                <a:solidFill>
                  <a:schemeClr val="accent3"/>
                </a:solidFill>
              </a:rPr>
              <a:t>Final</a:t>
            </a:r>
            <a:r>
              <a:rPr lang="cs-CZ" b="1" dirty="0">
                <a:solidFill>
                  <a:schemeClr val="accent3"/>
                </a:solidFill>
              </a:rPr>
              <a:t> </a:t>
            </a:r>
            <a:r>
              <a:rPr lang="cs-CZ" b="1" dirty="0" err="1">
                <a:solidFill>
                  <a:schemeClr val="accent3"/>
                </a:solidFill>
              </a:rPr>
              <a:t>exam</a:t>
            </a:r>
            <a:r>
              <a:rPr lang="cs-CZ" b="1" dirty="0">
                <a:solidFill>
                  <a:schemeClr val="accent3"/>
                </a:solidFill>
              </a:rPr>
              <a:t> (May 13)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max. 50 </a:t>
            </a:r>
            <a:r>
              <a:rPr lang="cs-CZ" sz="2000" dirty="0" err="1">
                <a:solidFill>
                  <a:schemeClr val="tx1"/>
                </a:solidFill>
              </a:rPr>
              <a:t>points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en-US" sz="2000" dirty="0">
                <a:solidFill>
                  <a:schemeClr val="tx1"/>
                </a:solidFill>
              </a:rPr>
              <a:t>6 open-ended questions</a:t>
            </a:r>
            <a:r>
              <a:rPr lang="cs-CZ" sz="2000" dirty="0">
                <a:solidFill>
                  <a:schemeClr val="tx1"/>
                </a:solidFill>
              </a:rPr>
              <a:t> (</a:t>
            </a:r>
            <a:r>
              <a:rPr lang="en-US" sz="2000" dirty="0">
                <a:solidFill>
                  <a:schemeClr val="tx1"/>
                </a:solidFill>
              </a:rPr>
              <a:t>each for up to 10 points</a:t>
            </a:r>
            <a:r>
              <a:rPr lang="cs-CZ" sz="2000" dirty="0">
                <a:solidFill>
                  <a:schemeClr val="tx1"/>
                </a:solidFill>
              </a:rPr>
              <a:t>) → s</a:t>
            </a:r>
            <a:r>
              <a:rPr lang="en-US" sz="2000" dirty="0" err="1">
                <a:solidFill>
                  <a:schemeClr val="tx1"/>
                </a:solidFill>
              </a:rPr>
              <a:t>tudents</a:t>
            </a:r>
            <a:r>
              <a:rPr lang="en-US" sz="2000" dirty="0">
                <a:solidFill>
                  <a:schemeClr val="tx1"/>
                </a:solidFill>
              </a:rPr>
              <a:t> answer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only</a:t>
            </a:r>
            <a:r>
              <a:rPr lang="en-US" sz="2000" dirty="0">
                <a:solidFill>
                  <a:schemeClr val="tx1"/>
                </a:solidFill>
              </a:rPr>
              <a:t> 5 out of 6 questions</a:t>
            </a: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147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16F2D5-839D-4745-AF61-A99F2B700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Course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Requirements</a:t>
            </a:r>
            <a:r>
              <a:rPr lang="cs-CZ" dirty="0">
                <a:solidFill>
                  <a:schemeClr val="tx1"/>
                </a:solidFill>
              </a:rPr>
              <a:t>: </a:t>
            </a:r>
            <a:r>
              <a:rPr lang="cs-CZ" dirty="0" err="1">
                <a:solidFill>
                  <a:schemeClr val="tx1"/>
                </a:solidFill>
              </a:rPr>
              <a:t>Position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Papers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3AB445-BD56-4EDE-B42C-50F5B9C25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582382"/>
          </a:xfrm>
        </p:spPr>
        <p:txBody>
          <a:bodyPr>
            <a:normAutofit fontScale="92500" lnSpcReduction="20000"/>
          </a:bodyPr>
          <a:lstStyle/>
          <a:p>
            <a:pPr marL="415800" indent="-342900"/>
            <a:r>
              <a:rPr lang="en-US" dirty="0">
                <a:solidFill>
                  <a:schemeClr val="tx1"/>
                </a:solidFill>
              </a:rPr>
              <a:t>4 positions papers (400</a:t>
            </a:r>
            <a:r>
              <a:rPr lang="cs-CZ" dirty="0">
                <a:solidFill>
                  <a:schemeClr val="tx1"/>
                </a:solidFill>
              </a:rPr>
              <a:t>–</a:t>
            </a:r>
            <a:r>
              <a:rPr lang="en-US" dirty="0">
                <a:solidFill>
                  <a:schemeClr val="tx1"/>
                </a:solidFill>
              </a:rPr>
              <a:t>600 words each)</a:t>
            </a:r>
            <a:endParaRPr lang="cs-CZ" dirty="0">
              <a:solidFill>
                <a:schemeClr val="tx1"/>
              </a:solidFill>
            </a:endParaRPr>
          </a:p>
          <a:p>
            <a:pPr marL="415800" indent="-342900"/>
            <a:r>
              <a:rPr lang="en-US" b="1" dirty="0">
                <a:solidFill>
                  <a:schemeClr val="accent3"/>
                </a:solidFill>
              </a:rPr>
              <a:t>summarize and discuss </a:t>
            </a:r>
            <a:r>
              <a:rPr lang="en-US" dirty="0">
                <a:solidFill>
                  <a:schemeClr val="tx1"/>
                </a:solidFill>
              </a:rPr>
              <a:t>the compulsory readings for the classes</a:t>
            </a:r>
            <a:r>
              <a:rPr lang="cs-CZ" dirty="0">
                <a:solidFill>
                  <a:schemeClr val="tx1"/>
                </a:solidFill>
              </a:rPr>
              <a:t> &amp; </a:t>
            </a:r>
            <a:r>
              <a:rPr lang="en-US" b="1" dirty="0">
                <a:solidFill>
                  <a:schemeClr val="accent3"/>
                </a:solidFill>
              </a:rPr>
              <a:t>formulate </a:t>
            </a:r>
            <a:r>
              <a:rPr lang="cs-CZ" b="1" dirty="0">
                <a:solidFill>
                  <a:schemeClr val="accent3"/>
                </a:solidFill>
              </a:rPr>
              <a:t>and </a:t>
            </a:r>
            <a:r>
              <a:rPr lang="cs-CZ" b="1" dirty="0" err="1">
                <a:solidFill>
                  <a:schemeClr val="accent3"/>
                </a:solidFill>
              </a:rPr>
              <a:t>address</a:t>
            </a:r>
            <a:r>
              <a:rPr lang="cs-CZ" b="1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questions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related to the topics covered by the literature</a:t>
            </a:r>
            <a:endParaRPr lang="cs-CZ" dirty="0">
              <a:solidFill>
                <a:schemeClr val="tx1"/>
              </a:solidFill>
            </a:endParaRPr>
          </a:p>
          <a:p>
            <a:pPr marL="415800" indent="-342900"/>
            <a:r>
              <a:rPr lang="en-US" dirty="0">
                <a:solidFill>
                  <a:schemeClr val="tx1"/>
                </a:solidFill>
              </a:rPr>
              <a:t>up to 5 points for each seminar paper (</a:t>
            </a:r>
            <a:r>
              <a:rPr lang="cs-CZ" dirty="0">
                <a:solidFill>
                  <a:schemeClr val="tx1"/>
                </a:solidFill>
              </a:rPr>
              <a:t>= up to </a:t>
            </a:r>
            <a:r>
              <a:rPr lang="en-US" dirty="0">
                <a:solidFill>
                  <a:schemeClr val="tx1"/>
                </a:solidFill>
              </a:rPr>
              <a:t>20 points for </a:t>
            </a:r>
            <a:r>
              <a:rPr lang="cs-CZ" dirty="0" err="1">
                <a:solidFill>
                  <a:schemeClr val="tx1"/>
                </a:solidFill>
              </a:rPr>
              <a:t>all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position papers)</a:t>
            </a:r>
            <a:endParaRPr lang="cs-CZ" dirty="0">
              <a:solidFill>
                <a:schemeClr val="tx1"/>
              </a:solidFill>
            </a:endParaRPr>
          </a:p>
          <a:p>
            <a:pPr marL="415800" indent="-342900"/>
            <a:endParaRPr lang="cs-CZ" dirty="0">
              <a:solidFill>
                <a:schemeClr val="tx1"/>
              </a:solidFill>
            </a:endParaRPr>
          </a:p>
          <a:p>
            <a:pPr marL="415800" indent="-342900"/>
            <a:r>
              <a:rPr lang="cs-CZ" dirty="0" err="1">
                <a:solidFill>
                  <a:schemeClr val="tx1"/>
                </a:solidFill>
              </a:rPr>
              <a:t>position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paper</a:t>
            </a:r>
            <a:r>
              <a:rPr lang="cs-CZ" dirty="0">
                <a:solidFill>
                  <a:schemeClr val="tx1"/>
                </a:solidFill>
              </a:rPr>
              <a:t> 1: </a:t>
            </a:r>
            <a:r>
              <a:rPr lang="cs-CZ" b="1" dirty="0" err="1">
                <a:solidFill>
                  <a:schemeClr val="tx1"/>
                </a:solidFill>
              </a:rPr>
              <a:t>all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literature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for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Week 3 Political parties and the media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deadline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accent3"/>
                </a:solidFill>
              </a:rPr>
              <a:t>February</a:t>
            </a:r>
            <a:r>
              <a:rPr lang="cs-CZ" b="1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27</a:t>
            </a:r>
            <a:endParaRPr lang="cs-CZ" b="1" dirty="0">
              <a:solidFill>
                <a:schemeClr val="accent3"/>
              </a:solidFill>
            </a:endParaRPr>
          </a:p>
          <a:p>
            <a:pPr marL="415800" indent="-342900"/>
            <a:r>
              <a:rPr lang="cs-CZ" dirty="0" err="1">
                <a:solidFill>
                  <a:schemeClr val="tx1"/>
                </a:solidFill>
              </a:rPr>
              <a:t>position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paper</a:t>
            </a:r>
            <a:r>
              <a:rPr lang="cs-CZ" dirty="0">
                <a:solidFill>
                  <a:schemeClr val="tx1"/>
                </a:solidFill>
              </a:rPr>
              <a:t> 2: </a:t>
            </a:r>
            <a:r>
              <a:rPr lang="cs-CZ" b="1" dirty="0" err="1">
                <a:solidFill>
                  <a:schemeClr val="tx1"/>
                </a:solidFill>
              </a:rPr>
              <a:t>all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literature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for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Week 5 Politics and media in a multilevel governance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deadline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accent3"/>
                </a:solidFill>
              </a:rPr>
              <a:t>March</a:t>
            </a:r>
            <a:r>
              <a:rPr lang="cs-CZ" b="1" dirty="0">
                <a:solidFill>
                  <a:schemeClr val="accent3"/>
                </a:solidFill>
              </a:rPr>
              <a:t> 13</a:t>
            </a:r>
          </a:p>
          <a:p>
            <a:pPr marL="415800" indent="-342900"/>
            <a:r>
              <a:rPr lang="cs-CZ" dirty="0" err="1">
                <a:solidFill>
                  <a:schemeClr val="tx1"/>
                </a:solidFill>
              </a:rPr>
              <a:t>position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paper</a:t>
            </a:r>
            <a:r>
              <a:rPr lang="cs-CZ" dirty="0">
                <a:solidFill>
                  <a:schemeClr val="tx1"/>
                </a:solidFill>
              </a:rPr>
              <a:t> 3: </a:t>
            </a:r>
            <a:r>
              <a:rPr lang="en-US" dirty="0">
                <a:solidFill>
                  <a:schemeClr val="tx1"/>
                </a:solidFill>
              </a:rPr>
              <a:t>Mancini, Paolo. 2005. Is there a European Model of Journalism? Pp. 77–93 in de Burgh, Hugo (ed.). Making Journalists. Diverse Models, Global Issues. London – New York: Routledge.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en-US" dirty="0">
                <a:solidFill>
                  <a:schemeClr val="tx1"/>
                </a:solidFill>
              </a:rPr>
              <a:t>Week 10 Typologies of the media systems</a:t>
            </a:r>
            <a:r>
              <a:rPr lang="cs-CZ" dirty="0">
                <a:solidFill>
                  <a:schemeClr val="tx1"/>
                </a:solidFill>
              </a:rPr>
              <a:t>), </a:t>
            </a:r>
            <a:r>
              <a:rPr lang="cs-CZ" dirty="0" err="1">
                <a:solidFill>
                  <a:schemeClr val="tx1"/>
                </a:solidFill>
              </a:rPr>
              <a:t>deadline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accent3"/>
                </a:solidFill>
              </a:rPr>
              <a:t>April</a:t>
            </a:r>
            <a:r>
              <a:rPr lang="cs-CZ" b="1" dirty="0">
                <a:solidFill>
                  <a:schemeClr val="accent3"/>
                </a:solidFill>
              </a:rPr>
              <a:t> 24</a:t>
            </a:r>
          </a:p>
          <a:p>
            <a:pPr marL="415800" indent="-342900"/>
            <a:r>
              <a:rPr lang="cs-CZ" dirty="0" err="1">
                <a:solidFill>
                  <a:schemeClr val="tx1"/>
                </a:solidFill>
              </a:rPr>
              <a:t>position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paper</a:t>
            </a:r>
            <a:r>
              <a:rPr lang="cs-CZ" dirty="0">
                <a:solidFill>
                  <a:schemeClr val="tx1"/>
                </a:solidFill>
              </a:rPr>
              <a:t> 4: </a:t>
            </a:r>
            <a:r>
              <a:rPr lang="en-US" dirty="0" err="1">
                <a:solidFill>
                  <a:schemeClr val="tx1"/>
                </a:solidFill>
              </a:rPr>
              <a:t>Hallin</a:t>
            </a:r>
            <a:r>
              <a:rPr lang="en-US" dirty="0">
                <a:solidFill>
                  <a:schemeClr val="tx1"/>
                </a:solidFill>
              </a:rPr>
              <a:t>, D. C., Mancini, P. 2017. Ten years after Comparing media systems: What have we learned? Political Communication 34(2), pp. 155–171</a:t>
            </a:r>
            <a:r>
              <a:rPr lang="cs-CZ" dirty="0">
                <a:solidFill>
                  <a:schemeClr val="tx1"/>
                </a:solidFill>
              </a:rPr>
              <a:t>. (</a:t>
            </a:r>
            <a:r>
              <a:rPr lang="en-US" dirty="0">
                <a:solidFill>
                  <a:schemeClr val="tx1"/>
                </a:solidFill>
              </a:rPr>
              <a:t>Week 12 Media systems beyond the Western world</a:t>
            </a:r>
            <a:r>
              <a:rPr lang="cs-CZ" dirty="0">
                <a:solidFill>
                  <a:schemeClr val="tx1"/>
                </a:solidFill>
              </a:rPr>
              <a:t>), </a:t>
            </a:r>
            <a:r>
              <a:rPr lang="cs-CZ" dirty="0" err="1">
                <a:solidFill>
                  <a:schemeClr val="tx1"/>
                </a:solidFill>
              </a:rPr>
              <a:t>deadline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b="1" dirty="0">
                <a:solidFill>
                  <a:schemeClr val="accent3"/>
                </a:solidFill>
              </a:rPr>
              <a:t>May 8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976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16F2D5-839D-4745-AF61-A99F2B700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Course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Requirements</a:t>
            </a:r>
            <a:r>
              <a:rPr lang="cs-CZ" dirty="0">
                <a:solidFill>
                  <a:schemeClr val="tx1"/>
                </a:solidFill>
              </a:rPr>
              <a:t>: </a:t>
            </a:r>
            <a:r>
              <a:rPr lang="cs-CZ" dirty="0" err="1">
                <a:solidFill>
                  <a:schemeClr val="tx1"/>
                </a:solidFill>
              </a:rPr>
              <a:t>Seminar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Paper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3AB445-BD56-4EDE-B42C-50F5B9C25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582382"/>
          </a:xfrm>
        </p:spPr>
        <p:txBody>
          <a:bodyPr>
            <a:normAutofit/>
          </a:bodyPr>
          <a:lstStyle/>
          <a:p>
            <a:pPr marL="415800" indent="-342900"/>
            <a:r>
              <a:rPr lang="en-US" dirty="0">
                <a:solidFill>
                  <a:schemeClr val="tx1"/>
                </a:solidFill>
              </a:rPr>
              <a:t>longer, more comprehensive research paper on one of the topics </a:t>
            </a:r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 err="1">
                <a:solidFill>
                  <a:schemeClr val="tx1"/>
                </a:solidFill>
              </a:rPr>
              <a:t>see</a:t>
            </a:r>
            <a:r>
              <a:rPr lang="cs-CZ" dirty="0">
                <a:solidFill>
                  <a:schemeClr val="tx1"/>
                </a:solidFill>
              </a:rPr>
              <a:t> sylabus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the </a:t>
            </a:r>
            <a:r>
              <a:rPr lang="cs-CZ" dirty="0" err="1">
                <a:solidFill>
                  <a:schemeClr val="tx1"/>
                </a:solidFill>
              </a:rPr>
              <a:t>course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pPr marL="415800" indent="-342900"/>
            <a:r>
              <a:rPr lang="cs-CZ" dirty="0" err="1">
                <a:solidFill>
                  <a:schemeClr val="tx1"/>
                </a:solidFill>
              </a:rPr>
              <a:t>requirements</a:t>
            </a:r>
            <a:endParaRPr lang="cs-CZ" dirty="0">
              <a:solidFill>
                <a:schemeClr val="tx1"/>
              </a:solidFill>
            </a:endParaRPr>
          </a:p>
          <a:p>
            <a:pPr marL="792900" lvl="1" indent="-342900"/>
            <a:r>
              <a:rPr lang="en-US" dirty="0">
                <a:solidFill>
                  <a:schemeClr val="tx1"/>
                </a:solidFill>
              </a:rPr>
              <a:t>2,500–3,000 words</a:t>
            </a:r>
            <a:endParaRPr lang="cs-CZ" dirty="0">
              <a:solidFill>
                <a:schemeClr val="tx1"/>
              </a:solidFill>
            </a:endParaRPr>
          </a:p>
          <a:p>
            <a:pPr marL="792900" lvl="1" indent="-342900"/>
            <a:r>
              <a:rPr lang="cs-CZ" dirty="0">
                <a:solidFill>
                  <a:schemeClr val="tx1"/>
                </a:solidFill>
              </a:rPr>
              <a:t>i</a:t>
            </a:r>
            <a:r>
              <a:rPr lang="en-US" dirty="0" err="1">
                <a:solidFill>
                  <a:schemeClr val="tx1"/>
                </a:solidFill>
              </a:rPr>
              <a:t>nclude</a:t>
            </a:r>
            <a:r>
              <a:rPr lang="en-US" dirty="0">
                <a:solidFill>
                  <a:schemeClr val="tx1"/>
                </a:solidFill>
              </a:rPr>
              <a:t> proper </a:t>
            </a:r>
            <a:r>
              <a:rPr lang="cs-CZ" dirty="0">
                <a:solidFill>
                  <a:schemeClr val="tx1"/>
                </a:solidFill>
              </a:rPr>
              <a:t>and </a:t>
            </a:r>
            <a:r>
              <a:rPr lang="cs-CZ" dirty="0" err="1">
                <a:solidFill>
                  <a:schemeClr val="tx1"/>
                </a:solidFill>
              </a:rPr>
              <a:t>relevant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academic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references</a:t>
            </a:r>
            <a:r>
              <a:rPr lang="en-US" dirty="0">
                <a:solidFill>
                  <a:schemeClr val="tx1"/>
                </a:solidFill>
              </a:rPr>
              <a:t> and a </a:t>
            </a:r>
            <a:r>
              <a:rPr lang="en-US" b="1" dirty="0">
                <a:solidFill>
                  <a:schemeClr val="tx1"/>
                </a:solidFill>
              </a:rPr>
              <a:t>bibliography</a:t>
            </a:r>
            <a:endParaRPr lang="cs-CZ" b="1" dirty="0">
              <a:solidFill>
                <a:schemeClr val="tx1"/>
              </a:solidFill>
            </a:endParaRPr>
          </a:p>
          <a:p>
            <a:pPr marL="792900" lvl="1" indent="-342900"/>
            <a:r>
              <a:rPr lang="cs-CZ" dirty="0">
                <a:solidFill>
                  <a:schemeClr val="tx1"/>
                </a:solidFill>
              </a:rPr>
              <a:t>f</a:t>
            </a:r>
            <a:r>
              <a:rPr lang="en-US" dirty="0" err="1">
                <a:solidFill>
                  <a:schemeClr val="tx1"/>
                </a:solidFill>
              </a:rPr>
              <a:t>ocus</a:t>
            </a:r>
            <a:r>
              <a:rPr lang="en-US" dirty="0">
                <a:solidFill>
                  <a:schemeClr val="tx1"/>
                </a:solidFill>
              </a:rPr>
              <a:t> on critical analysis and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engage</a:t>
            </a:r>
            <a:r>
              <a:rPr lang="cs-CZ" dirty="0">
                <a:solidFill>
                  <a:schemeClr val="tx1"/>
                </a:solidFill>
              </a:rPr>
              <a:t> in </a:t>
            </a:r>
            <a:r>
              <a:rPr lang="cs-CZ" dirty="0" err="1">
                <a:solidFill>
                  <a:schemeClr val="tx1"/>
                </a:solidFill>
              </a:rPr>
              <a:t>depth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with</a:t>
            </a:r>
            <a:r>
              <a:rPr lang="cs-CZ" dirty="0">
                <a:solidFill>
                  <a:schemeClr val="tx1"/>
                </a:solidFill>
              </a:rPr>
              <a:t> the </a:t>
            </a:r>
            <a:r>
              <a:rPr lang="cs-CZ" dirty="0" err="1">
                <a:solidFill>
                  <a:schemeClr val="tx1"/>
                </a:solidFill>
              </a:rPr>
              <a:t>selected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topic</a:t>
            </a:r>
            <a:endParaRPr lang="cs-CZ" dirty="0">
              <a:solidFill>
                <a:schemeClr val="tx1"/>
              </a:solidFill>
            </a:endParaRPr>
          </a:p>
          <a:p>
            <a:pPr marL="415800" indent="-342900"/>
            <a:r>
              <a:rPr lang="cs-CZ" dirty="0">
                <a:solidFill>
                  <a:schemeClr val="tx1"/>
                </a:solidFill>
              </a:rPr>
              <a:t>max. </a:t>
            </a:r>
            <a:r>
              <a:rPr lang="en-US" dirty="0">
                <a:solidFill>
                  <a:schemeClr val="tx1"/>
                </a:solidFill>
              </a:rPr>
              <a:t>20 points</a:t>
            </a:r>
            <a:endParaRPr lang="cs-CZ" dirty="0">
              <a:solidFill>
                <a:schemeClr val="tx1"/>
              </a:solidFill>
            </a:endParaRPr>
          </a:p>
          <a:p>
            <a:pPr marL="415800" indent="-342900"/>
            <a:r>
              <a:rPr lang="cs-CZ" dirty="0" err="1">
                <a:solidFill>
                  <a:schemeClr val="tx1"/>
                </a:solidFill>
              </a:rPr>
              <a:t>deadline</a:t>
            </a:r>
            <a:r>
              <a:rPr lang="cs-CZ">
                <a:solidFill>
                  <a:schemeClr val="tx1"/>
                </a:solidFill>
              </a:rPr>
              <a:t> </a:t>
            </a:r>
            <a:r>
              <a:rPr lang="cs-CZ" b="1">
                <a:solidFill>
                  <a:schemeClr val="accent3"/>
                </a:solidFill>
              </a:rPr>
              <a:t>May </a:t>
            </a:r>
            <a:r>
              <a:rPr lang="cs-CZ" b="1" dirty="0">
                <a:solidFill>
                  <a:schemeClr val="accent3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815623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16F2D5-839D-4745-AF61-A99F2B700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AI </a:t>
            </a:r>
            <a:r>
              <a:rPr lang="cs-CZ" dirty="0" err="1">
                <a:solidFill>
                  <a:schemeClr val="tx1"/>
                </a:solidFill>
              </a:rPr>
              <a:t>Policy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3AB445-BD56-4EDE-B42C-50F5B9C25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582382"/>
          </a:xfrm>
        </p:spPr>
        <p:txBody>
          <a:bodyPr>
            <a:normAutofit/>
          </a:bodyPr>
          <a:lstStyle/>
          <a:p>
            <a:pPr marL="415800" indent="-342900"/>
            <a:r>
              <a:rPr lang="cs-CZ" dirty="0" err="1">
                <a:solidFill>
                  <a:schemeClr val="tx1"/>
                </a:solidFill>
              </a:rPr>
              <a:t>please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refer</a:t>
            </a:r>
            <a:r>
              <a:rPr lang="cs-CZ" dirty="0">
                <a:solidFill>
                  <a:schemeClr val="tx1"/>
                </a:solidFill>
              </a:rPr>
              <a:t> to sylabus </a:t>
            </a:r>
            <a:r>
              <a:rPr lang="cs-CZ" dirty="0" err="1">
                <a:solidFill>
                  <a:schemeClr val="tx1"/>
                </a:solidFill>
              </a:rPr>
              <a:t>for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detailed</a:t>
            </a:r>
            <a:r>
              <a:rPr lang="cs-CZ" dirty="0">
                <a:solidFill>
                  <a:schemeClr val="tx1"/>
                </a:solidFill>
              </a:rPr>
              <a:t> AI </a:t>
            </a:r>
            <a:r>
              <a:rPr lang="cs-CZ" dirty="0" err="1">
                <a:solidFill>
                  <a:schemeClr val="tx1"/>
                </a:solidFill>
              </a:rPr>
              <a:t>Policy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the </a:t>
            </a:r>
            <a:r>
              <a:rPr lang="cs-CZ" dirty="0" err="1">
                <a:solidFill>
                  <a:schemeClr val="tx1"/>
                </a:solidFill>
              </a:rPr>
              <a:t>course</a:t>
            </a:r>
            <a:endParaRPr lang="cs-CZ" dirty="0">
              <a:solidFill>
                <a:schemeClr val="tx1"/>
              </a:solidFill>
            </a:endParaRPr>
          </a:p>
          <a:p>
            <a:pPr marL="415800" indent="-342900"/>
            <a:r>
              <a:rPr lang="cs-CZ" dirty="0">
                <a:solidFill>
                  <a:schemeClr val="tx1"/>
                </a:solidFill>
              </a:rPr>
              <a:t>a</a:t>
            </a:r>
            <a:r>
              <a:rPr lang="en-GB" dirty="0" err="1">
                <a:solidFill>
                  <a:schemeClr val="tx1"/>
                </a:solidFill>
              </a:rPr>
              <a:t>ny</a:t>
            </a:r>
            <a:r>
              <a:rPr lang="en-GB" dirty="0">
                <a:solidFill>
                  <a:schemeClr val="tx1"/>
                </a:solidFill>
              </a:rPr>
              <a:t> use of generative AI in your work </a:t>
            </a:r>
            <a:r>
              <a:rPr lang="en-GB" b="1" dirty="0">
                <a:solidFill>
                  <a:schemeClr val="accent3"/>
                </a:solidFill>
              </a:rPr>
              <a:t>must be disclosed </a:t>
            </a:r>
            <a:r>
              <a:rPr lang="en-GB" dirty="0">
                <a:solidFill>
                  <a:schemeClr val="tx1"/>
                </a:solidFill>
              </a:rPr>
              <a:t>and you </a:t>
            </a:r>
            <a:r>
              <a:rPr lang="en-GB" b="1" dirty="0">
                <a:solidFill>
                  <a:schemeClr val="accent3"/>
                </a:solidFill>
              </a:rPr>
              <a:t>must include a statement </a:t>
            </a:r>
            <a:r>
              <a:rPr lang="en-GB" dirty="0">
                <a:solidFill>
                  <a:schemeClr val="tx1"/>
                </a:solidFill>
              </a:rPr>
              <a:t>in which you clearly describe which AI tool was used and how</a:t>
            </a:r>
            <a:endParaRPr lang="cs-CZ" dirty="0">
              <a:solidFill>
                <a:schemeClr val="tx1"/>
              </a:solidFill>
            </a:endParaRPr>
          </a:p>
          <a:p>
            <a:pPr marL="415800" indent="-342900"/>
            <a:r>
              <a:rPr lang="cs-CZ" dirty="0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n any case of using AI, </a:t>
            </a:r>
            <a:r>
              <a:rPr lang="en-US" b="1" dirty="0">
                <a:solidFill>
                  <a:schemeClr val="accent3"/>
                </a:solidFill>
              </a:rPr>
              <a:t>the author of the text is fully responsible </a:t>
            </a:r>
            <a:r>
              <a:rPr lang="en-US" dirty="0">
                <a:solidFill>
                  <a:schemeClr val="tx1"/>
                </a:solidFill>
              </a:rPr>
              <a:t>for the accuracy, originality, ethics and correctness of the text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3617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řidlice">
  <a:themeElements>
    <a:clrScheme name="Břidlic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Břidlic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řidlic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43372978-11FE-4814-AC26-BC300187D8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TM04033929[[fn=Břidlice]]</Template>
  <TotalTime>41</TotalTime>
  <Words>510</Words>
  <Application>Microsoft Office PowerPoint</Application>
  <PresentationFormat>Širokoúhlá obrazovka</PresentationFormat>
  <Paragraphs>40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Calisto MT</vt:lpstr>
      <vt:lpstr>Wingdings 2</vt:lpstr>
      <vt:lpstr>Břidlice</vt:lpstr>
      <vt:lpstr>Introduction, course organization, course requirements </vt:lpstr>
      <vt:lpstr>Course Objectives</vt:lpstr>
      <vt:lpstr>Course Contents &amp; Organization</vt:lpstr>
      <vt:lpstr>Course Requirements: Position Papers</vt:lpstr>
      <vt:lpstr>Course Requirements: Seminar Paper</vt:lpstr>
      <vt:lpstr>AI Policy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Introduction, course organization, course requirements</dc:title>
  <dc:creator>Lucie Čejková</dc:creator>
  <cp:lastModifiedBy>Lucie Čejková</cp:lastModifiedBy>
  <cp:revision>3</cp:revision>
  <dcterms:created xsi:type="dcterms:W3CDTF">2025-02-18T13:48:35Z</dcterms:created>
  <dcterms:modified xsi:type="dcterms:W3CDTF">2025-02-18T14:36:40Z</dcterms:modified>
</cp:coreProperties>
</file>