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0" r:id="rId1"/>
  </p:sldMasterIdLst>
  <p:notesMasterIdLst>
    <p:notesMasterId r:id="rId31"/>
  </p:notesMasterIdLst>
  <p:sldIdLst>
    <p:sldId id="256" r:id="rId2"/>
    <p:sldId id="299" r:id="rId3"/>
    <p:sldId id="335" r:id="rId4"/>
    <p:sldId id="337" r:id="rId5"/>
    <p:sldId id="336" r:id="rId6"/>
    <p:sldId id="338" r:id="rId7"/>
    <p:sldId id="339" r:id="rId8"/>
    <p:sldId id="300" r:id="rId9"/>
    <p:sldId id="301" r:id="rId10"/>
    <p:sldId id="360" r:id="rId11"/>
    <p:sldId id="365" r:id="rId12"/>
    <p:sldId id="366" r:id="rId13"/>
    <p:sldId id="367" r:id="rId14"/>
    <p:sldId id="369" r:id="rId15"/>
    <p:sldId id="370" r:id="rId16"/>
    <p:sldId id="371" r:id="rId17"/>
    <p:sldId id="372" r:id="rId18"/>
    <p:sldId id="376" r:id="rId19"/>
    <p:sldId id="374" r:id="rId20"/>
    <p:sldId id="361" r:id="rId21"/>
    <p:sldId id="332" r:id="rId22"/>
    <p:sldId id="340" r:id="rId23"/>
    <p:sldId id="342" r:id="rId24"/>
    <p:sldId id="351" r:id="rId25"/>
    <p:sldId id="352" r:id="rId26"/>
    <p:sldId id="353" r:id="rId27"/>
    <p:sldId id="354" r:id="rId28"/>
    <p:sldId id="357" r:id="rId29"/>
    <p:sldId id="359"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22"/>
  </p:normalViewPr>
  <p:slideViewPr>
    <p:cSldViewPr>
      <p:cViewPr varScale="1">
        <p:scale>
          <a:sx n="105" d="100"/>
          <a:sy n="105" d="100"/>
        </p:scale>
        <p:origin x="184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9B2024DF-C5A2-7946-9553-E51875E4EEB5}" type="slidenum">
              <a:rPr lang="en-US"/>
              <a:pPr>
                <a:defRPr/>
              </a:pPr>
              <a:t>‹#›</a:t>
            </a:fld>
            <a:endParaRPr lang="en-US"/>
          </a:p>
        </p:txBody>
      </p:sp>
    </p:spTree>
    <p:extLst>
      <p:ext uri="{BB962C8B-B14F-4D97-AF65-F5344CB8AC3E}">
        <p14:creationId xmlns:p14="http://schemas.microsoft.com/office/powerpoint/2010/main" val="8860596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kumimoji="1" lang="sk-SK" sz="2400">
                <a:latin typeface="Times New Roman" charset="0"/>
                <a:cs typeface="+mn-cs"/>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kumimoji="1" lang="sk-SK" sz="2400">
                <a:latin typeface="Times New Roman" charset="0"/>
                <a:cs typeface="+mn-cs"/>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83304" name="Rectangle 8"/>
          <p:cNvSpPr>
            <a:spLocks noGrp="1" noChangeArrowheads="1"/>
          </p:cNvSpPr>
          <p:nvPr>
            <p:ph type="subTitle" idx="1"/>
          </p:nvPr>
        </p:nvSpPr>
        <p:spPr>
          <a:xfrm>
            <a:off x="4673600" y="2927350"/>
            <a:ext cx="4013200" cy="1822450"/>
          </a:xfrm>
        </p:spPr>
        <p:txBody>
          <a:bodyPr anchor="b"/>
          <a:lstStyle>
            <a:lvl1pPr marL="0" indent="0">
              <a:buFont typeface="Wingdings" charset="0"/>
              <a:buNone/>
              <a:defRPr>
                <a:solidFill>
                  <a:schemeClr val="tx2"/>
                </a:solidFill>
              </a:defRPr>
            </a:lvl1pPr>
          </a:lstStyle>
          <a:p>
            <a:pPr lvl="0"/>
            <a:r>
              <a:rPr lang="sk-SK" noProof="0"/>
              <a:t>Click to edit Master subtitle style</a:t>
            </a:r>
          </a:p>
        </p:txBody>
      </p:sp>
      <p:sp>
        <p:nvSpPr>
          <p:cNvPr id="18330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sk-SK" noProof="0"/>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sk-SK"/>
          </a:p>
        </p:txBody>
      </p:sp>
      <p:sp>
        <p:nvSpPr>
          <p:cNvPr id="11" name="Rectangle 10"/>
          <p:cNvSpPr>
            <a:spLocks noGrp="1" noChangeArrowheads="1"/>
          </p:cNvSpPr>
          <p:nvPr>
            <p:ph type="ftr" sz="quarter" idx="11"/>
          </p:nvPr>
        </p:nvSpPr>
        <p:spPr/>
        <p:txBody>
          <a:bodyPr/>
          <a:lstStyle>
            <a:lvl1pPr algn="r">
              <a:defRPr/>
            </a:lvl1pPr>
          </a:lstStyle>
          <a:p>
            <a:pPr>
              <a:defRPr/>
            </a:pPr>
            <a:endParaRPr lang="sk-SK"/>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BED7294E-C94F-D84C-B65A-5E2EFA934FFE}" type="slidenum">
              <a:rPr lang="sk-SK"/>
              <a:pPr>
                <a:defRPr/>
              </a:pPr>
              <a:t>‹#›</a:t>
            </a:fld>
            <a:endParaRPr lang="sk-SK"/>
          </a:p>
        </p:txBody>
      </p:sp>
    </p:spTree>
    <p:extLst>
      <p:ext uri="{BB962C8B-B14F-4D97-AF65-F5344CB8AC3E}">
        <p14:creationId xmlns:p14="http://schemas.microsoft.com/office/powerpoint/2010/main" val="776947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B98BC9DE-4651-4E47-B8FF-13EFDEDBF4C0}" type="slidenum">
              <a:rPr lang="sk-SK"/>
              <a:pPr>
                <a:defRPr/>
              </a:pPr>
              <a:t>‹#›</a:t>
            </a:fld>
            <a:endParaRPr lang="sk-SK"/>
          </a:p>
        </p:txBody>
      </p:sp>
    </p:spTree>
    <p:extLst>
      <p:ext uri="{BB962C8B-B14F-4D97-AF65-F5344CB8AC3E}">
        <p14:creationId xmlns:p14="http://schemas.microsoft.com/office/powerpoint/2010/main" val="203745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sk-SK"/>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EECE7729-4118-DC4B-A671-6E8D12AB1EFD}" type="slidenum">
              <a:rPr lang="sk-SK"/>
              <a:pPr>
                <a:defRPr/>
              </a:pPr>
              <a:t>‹#›</a:t>
            </a:fld>
            <a:endParaRPr lang="sk-SK"/>
          </a:p>
        </p:txBody>
      </p:sp>
    </p:spTree>
    <p:extLst>
      <p:ext uri="{BB962C8B-B14F-4D97-AF65-F5344CB8AC3E}">
        <p14:creationId xmlns:p14="http://schemas.microsoft.com/office/powerpoint/2010/main" val="2848200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sk-SK"/>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E65B64F5-DCCD-4942-BA06-43B4C1097DBC}" type="slidenum">
              <a:rPr lang="sk-SK"/>
              <a:pPr>
                <a:defRPr/>
              </a:pPr>
              <a:t>‹#›</a:t>
            </a:fld>
            <a:endParaRPr lang="sk-SK"/>
          </a:p>
        </p:txBody>
      </p:sp>
    </p:spTree>
    <p:extLst>
      <p:ext uri="{BB962C8B-B14F-4D97-AF65-F5344CB8AC3E}">
        <p14:creationId xmlns:p14="http://schemas.microsoft.com/office/powerpoint/2010/main" val="335736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Content Placeholder 2"/>
          <p:cNvSpPr>
            <a:spLocks noGrp="1"/>
          </p:cNvSpPr>
          <p:nvPr>
            <p:ph idx="1"/>
          </p:nvPr>
        </p:nvSpPr>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73C20C87-DB10-5F43-9AF8-61636D2BADF4}" type="slidenum">
              <a:rPr lang="sk-SK"/>
              <a:pPr>
                <a:defRPr/>
              </a:pPr>
              <a:t>‹#›</a:t>
            </a:fld>
            <a:endParaRPr lang="sk-SK"/>
          </a:p>
        </p:txBody>
      </p:sp>
    </p:spTree>
    <p:extLst>
      <p:ext uri="{BB962C8B-B14F-4D97-AF65-F5344CB8AC3E}">
        <p14:creationId xmlns:p14="http://schemas.microsoft.com/office/powerpoint/2010/main" val="305055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DE590CDA-C3F9-AD42-92CE-0C08CC616097}" type="slidenum">
              <a:rPr lang="sk-SK"/>
              <a:pPr>
                <a:defRPr/>
              </a:pPr>
              <a:t>‹#›</a:t>
            </a:fld>
            <a:endParaRPr lang="sk-SK"/>
          </a:p>
        </p:txBody>
      </p:sp>
    </p:spTree>
    <p:extLst>
      <p:ext uri="{BB962C8B-B14F-4D97-AF65-F5344CB8AC3E}">
        <p14:creationId xmlns:p14="http://schemas.microsoft.com/office/powerpoint/2010/main" val="341117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sk-SK"/>
          </a:p>
        </p:txBody>
      </p:sp>
      <p:sp>
        <p:nvSpPr>
          <p:cNvPr id="6" name="Rectangle 12"/>
          <p:cNvSpPr>
            <a:spLocks noGrp="1" noChangeArrowheads="1"/>
          </p:cNvSpPr>
          <p:nvPr>
            <p:ph type="ftr" sz="quarter" idx="11"/>
          </p:nvPr>
        </p:nvSpPr>
        <p:spPr>
          <a:ln/>
        </p:spPr>
        <p:txBody>
          <a:bodyPr/>
          <a:lstStyle>
            <a:lvl1pPr>
              <a:defRPr/>
            </a:lvl1pPr>
          </a:lstStyle>
          <a:p>
            <a:pPr>
              <a:defRPr/>
            </a:pPr>
            <a:endParaRPr lang="sk-SK"/>
          </a:p>
        </p:txBody>
      </p:sp>
      <p:sp>
        <p:nvSpPr>
          <p:cNvPr id="7" name="Rectangle 13"/>
          <p:cNvSpPr>
            <a:spLocks noGrp="1" noChangeArrowheads="1"/>
          </p:cNvSpPr>
          <p:nvPr>
            <p:ph type="sldNum" sz="quarter" idx="12"/>
          </p:nvPr>
        </p:nvSpPr>
        <p:spPr>
          <a:ln/>
        </p:spPr>
        <p:txBody>
          <a:bodyPr/>
          <a:lstStyle>
            <a:lvl1pPr>
              <a:defRPr/>
            </a:lvl1pPr>
          </a:lstStyle>
          <a:p>
            <a:pPr>
              <a:defRPr/>
            </a:pPr>
            <a:fld id="{0FF00188-9CB3-3B4C-8DC2-1C3C6B339C61}" type="slidenum">
              <a:rPr lang="sk-SK"/>
              <a:pPr>
                <a:defRPr/>
              </a:pPr>
              <a:t>‹#›</a:t>
            </a:fld>
            <a:endParaRPr lang="sk-SK"/>
          </a:p>
        </p:txBody>
      </p:sp>
    </p:spTree>
    <p:extLst>
      <p:ext uri="{BB962C8B-B14F-4D97-AF65-F5344CB8AC3E}">
        <p14:creationId xmlns:p14="http://schemas.microsoft.com/office/powerpoint/2010/main" val="3841339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sk-SK"/>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sk-SK"/>
          </a:p>
        </p:txBody>
      </p:sp>
      <p:sp>
        <p:nvSpPr>
          <p:cNvPr id="8" name="Rectangle 12"/>
          <p:cNvSpPr>
            <a:spLocks noGrp="1" noChangeArrowheads="1"/>
          </p:cNvSpPr>
          <p:nvPr>
            <p:ph type="ftr" sz="quarter" idx="11"/>
          </p:nvPr>
        </p:nvSpPr>
        <p:spPr>
          <a:ln/>
        </p:spPr>
        <p:txBody>
          <a:bodyPr/>
          <a:lstStyle>
            <a:lvl1pPr>
              <a:defRPr/>
            </a:lvl1pPr>
          </a:lstStyle>
          <a:p>
            <a:pPr>
              <a:defRPr/>
            </a:pPr>
            <a:endParaRPr lang="sk-SK"/>
          </a:p>
        </p:txBody>
      </p:sp>
      <p:sp>
        <p:nvSpPr>
          <p:cNvPr id="9" name="Rectangle 13"/>
          <p:cNvSpPr>
            <a:spLocks noGrp="1" noChangeArrowheads="1"/>
          </p:cNvSpPr>
          <p:nvPr>
            <p:ph type="sldNum" sz="quarter" idx="12"/>
          </p:nvPr>
        </p:nvSpPr>
        <p:spPr>
          <a:ln/>
        </p:spPr>
        <p:txBody>
          <a:bodyPr/>
          <a:lstStyle>
            <a:lvl1pPr>
              <a:defRPr/>
            </a:lvl1pPr>
          </a:lstStyle>
          <a:p>
            <a:pPr>
              <a:defRPr/>
            </a:pPr>
            <a:fld id="{09C4CCD0-241E-9745-9ACC-6FBCAF128871}" type="slidenum">
              <a:rPr lang="sk-SK"/>
              <a:pPr>
                <a:defRPr/>
              </a:pPr>
              <a:t>‹#›</a:t>
            </a:fld>
            <a:endParaRPr lang="sk-SK"/>
          </a:p>
        </p:txBody>
      </p:sp>
    </p:spTree>
    <p:extLst>
      <p:ext uri="{BB962C8B-B14F-4D97-AF65-F5344CB8AC3E}">
        <p14:creationId xmlns:p14="http://schemas.microsoft.com/office/powerpoint/2010/main" val="3213563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sk-SK"/>
          </a:p>
        </p:txBody>
      </p:sp>
      <p:sp>
        <p:nvSpPr>
          <p:cNvPr id="4" name="Rectangle 12"/>
          <p:cNvSpPr>
            <a:spLocks noGrp="1" noChangeArrowheads="1"/>
          </p:cNvSpPr>
          <p:nvPr>
            <p:ph type="ftr" sz="quarter" idx="11"/>
          </p:nvPr>
        </p:nvSpPr>
        <p:spPr>
          <a:ln/>
        </p:spPr>
        <p:txBody>
          <a:bodyPr/>
          <a:lstStyle>
            <a:lvl1pPr>
              <a:defRPr/>
            </a:lvl1pPr>
          </a:lstStyle>
          <a:p>
            <a:pPr>
              <a:defRPr/>
            </a:pPr>
            <a:endParaRPr lang="sk-SK"/>
          </a:p>
        </p:txBody>
      </p:sp>
      <p:sp>
        <p:nvSpPr>
          <p:cNvPr id="5" name="Rectangle 13"/>
          <p:cNvSpPr>
            <a:spLocks noGrp="1" noChangeArrowheads="1"/>
          </p:cNvSpPr>
          <p:nvPr>
            <p:ph type="sldNum" sz="quarter" idx="12"/>
          </p:nvPr>
        </p:nvSpPr>
        <p:spPr>
          <a:ln/>
        </p:spPr>
        <p:txBody>
          <a:bodyPr/>
          <a:lstStyle>
            <a:lvl1pPr>
              <a:defRPr/>
            </a:lvl1pPr>
          </a:lstStyle>
          <a:p>
            <a:pPr>
              <a:defRPr/>
            </a:pPr>
            <a:fld id="{417F4772-248D-444C-9B59-ACECD3C8BC50}" type="slidenum">
              <a:rPr lang="sk-SK"/>
              <a:pPr>
                <a:defRPr/>
              </a:pPr>
              <a:t>‹#›</a:t>
            </a:fld>
            <a:endParaRPr lang="sk-SK"/>
          </a:p>
        </p:txBody>
      </p:sp>
    </p:spTree>
    <p:extLst>
      <p:ext uri="{BB962C8B-B14F-4D97-AF65-F5344CB8AC3E}">
        <p14:creationId xmlns:p14="http://schemas.microsoft.com/office/powerpoint/2010/main" val="900122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sk-SK"/>
          </a:p>
        </p:txBody>
      </p:sp>
      <p:sp>
        <p:nvSpPr>
          <p:cNvPr id="3" name="Rectangle 12"/>
          <p:cNvSpPr>
            <a:spLocks noGrp="1" noChangeArrowheads="1"/>
          </p:cNvSpPr>
          <p:nvPr>
            <p:ph type="ftr" sz="quarter" idx="11"/>
          </p:nvPr>
        </p:nvSpPr>
        <p:spPr>
          <a:ln/>
        </p:spPr>
        <p:txBody>
          <a:bodyPr/>
          <a:lstStyle>
            <a:lvl1pPr>
              <a:defRPr/>
            </a:lvl1pPr>
          </a:lstStyle>
          <a:p>
            <a:pPr>
              <a:defRPr/>
            </a:pPr>
            <a:endParaRPr lang="sk-SK"/>
          </a:p>
        </p:txBody>
      </p:sp>
      <p:sp>
        <p:nvSpPr>
          <p:cNvPr id="4" name="Rectangle 13"/>
          <p:cNvSpPr>
            <a:spLocks noGrp="1" noChangeArrowheads="1"/>
          </p:cNvSpPr>
          <p:nvPr>
            <p:ph type="sldNum" sz="quarter" idx="12"/>
          </p:nvPr>
        </p:nvSpPr>
        <p:spPr>
          <a:ln/>
        </p:spPr>
        <p:txBody>
          <a:bodyPr/>
          <a:lstStyle>
            <a:lvl1pPr>
              <a:defRPr/>
            </a:lvl1pPr>
          </a:lstStyle>
          <a:p>
            <a:pPr>
              <a:defRPr/>
            </a:pPr>
            <a:fld id="{E2F75DB2-8023-E24A-B76C-46F235680F75}" type="slidenum">
              <a:rPr lang="sk-SK"/>
              <a:pPr>
                <a:defRPr/>
              </a:pPr>
              <a:t>‹#›</a:t>
            </a:fld>
            <a:endParaRPr lang="sk-SK"/>
          </a:p>
        </p:txBody>
      </p:sp>
    </p:spTree>
    <p:extLst>
      <p:ext uri="{BB962C8B-B14F-4D97-AF65-F5344CB8AC3E}">
        <p14:creationId xmlns:p14="http://schemas.microsoft.com/office/powerpoint/2010/main" val="3190500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sk-SK"/>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k-SK"/>
          </a:p>
        </p:txBody>
      </p:sp>
      <p:sp>
        <p:nvSpPr>
          <p:cNvPr id="6" name="Rectangle 12"/>
          <p:cNvSpPr>
            <a:spLocks noGrp="1" noChangeArrowheads="1"/>
          </p:cNvSpPr>
          <p:nvPr>
            <p:ph type="ftr" sz="quarter" idx="11"/>
          </p:nvPr>
        </p:nvSpPr>
        <p:spPr>
          <a:ln/>
        </p:spPr>
        <p:txBody>
          <a:bodyPr/>
          <a:lstStyle>
            <a:lvl1pPr>
              <a:defRPr/>
            </a:lvl1pPr>
          </a:lstStyle>
          <a:p>
            <a:pPr>
              <a:defRPr/>
            </a:pPr>
            <a:endParaRPr lang="sk-SK"/>
          </a:p>
        </p:txBody>
      </p:sp>
      <p:sp>
        <p:nvSpPr>
          <p:cNvPr id="7" name="Rectangle 13"/>
          <p:cNvSpPr>
            <a:spLocks noGrp="1" noChangeArrowheads="1"/>
          </p:cNvSpPr>
          <p:nvPr>
            <p:ph type="sldNum" sz="quarter" idx="12"/>
          </p:nvPr>
        </p:nvSpPr>
        <p:spPr>
          <a:ln/>
        </p:spPr>
        <p:txBody>
          <a:bodyPr/>
          <a:lstStyle>
            <a:lvl1pPr>
              <a:defRPr/>
            </a:lvl1pPr>
          </a:lstStyle>
          <a:p>
            <a:pPr>
              <a:defRPr/>
            </a:pPr>
            <a:fld id="{B1C768F2-3D29-4B44-8FAC-6E4EFE91F498}" type="slidenum">
              <a:rPr lang="sk-SK"/>
              <a:pPr>
                <a:defRPr/>
              </a:pPr>
              <a:t>‹#›</a:t>
            </a:fld>
            <a:endParaRPr lang="sk-SK"/>
          </a:p>
        </p:txBody>
      </p:sp>
    </p:spTree>
    <p:extLst>
      <p:ext uri="{BB962C8B-B14F-4D97-AF65-F5344CB8AC3E}">
        <p14:creationId xmlns:p14="http://schemas.microsoft.com/office/powerpoint/2010/main" val="2483167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sk-SK"/>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k-SK"/>
          </a:p>
        </p:txBody>
      </p:sp>
      <p:sp>
        <p:nvSpPr>
          <p:cNvPr id="6" name="Rectangle 12"/>
          <p:cNvSpPr>
            <a:spLocks noGrp="1" noChangeArrowheads="1"/>
          </p:cNvSpPr>
          <p:nvPr>
            <p:ph type="ftr" sz="quarter" idx="11"/>
          </p:nvPr>
        </p:nvSpPr>
        <p:spPr>
          <a:ln/>
        </p:spPr>
        <p:txBody>
          <a:bodyPr/>
          <a:lstStyle>
            <a:lvl1pPr>
              <a:defRPr/>
            </a:lvl1pPr>
          </a:lstStyle>
          <a:p>
            <a:pPr>
              <a:defRPr/>
            </a:pPr>
            <a:endParaRPr lang="sk-SK"/>
          </a:p>
        </p:txBody>
      </p:sp>
      <p:sp>
        <p:nvSpPr>
          <p:cNvPr id="7" name="Rectangle 13"/>
          <p:cNvSpPr>
            <a:spLocks noGrp="1" noChangeArrowheads="1"/>
          </p:cNvSpPr>
          <p:nvPr>
            <p:ph type="sldNum" sz="quarter" idx="12"/>
          </p:nvPr>
        </p:nvSpPr>
        <p:spPr>
          <a:ln/>
        </p:spPr>
        <p:txBody>
          <a:bodyPr/>
          <a:lstStyle>
            <a:lvl1pPr>
              <a:defRPr/>
            </a:lvl1pPr>
          </a:lstStyle>
          <a:p>
            <a:pPr>
              <a:defRPr/>
            </a:pPr>
            <a:fld id="{6A50E67F-1DDD-2E4C-9649-1484636532F1}" type="slidenum">
              <a:rPr lang="sk-SK"/>
              <a:pPr>
                <a:defRPr/>
              </a:pPr>
              <a:t>‹#›</a:t>
            </a:fld>
            <a:endParaRPr lang="sk-SK"/>
          </a:p>
        </p:txBody>
      </p:sp>
    </p:spTree>
    <p:extLst>
      <p:ext uri="{BB962C8B-B14F-4D97-AF65-F5344CB8AC3E}">
        <p14:creationId xmlns:p14="http://schemas.microsoft.com/office/powerpoint/2010/main" val="475157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8227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8227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xmlns=""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wrap="none"/>
              <a:lstStyle/>
              <a:p>
                <a:pPr>
                  <a:defRPr/>
                </a:pPr>
                <a:endParaRPr lang="en-US">
                  <a:cs typeface="+mn-cs"/>
                </a:endParaRPr>
              </a:p>
            </p:txBody>
          </p:sp>
        </p:grpSp>
        <p:grpSp>
          <p:nvGrpSpPr>
            <p:cNvPr id="1033" name="Group 6"/>
            <p:cNvGrpSpPr>
              <a:grpSpLocks/>
            </p:cNvGrpSpPr>
            <p:nvPr/>
          </p:nvGrpSpPr>
          <p:grpSpPr bwMode="auto">
            <a:xfrm>
              <a:off x="144" y="1248"/>
              <a:ext cx="4656" cy="201"/>
              <a:chOff x="144" y="1248"/>
              <a:chExt cx="4656" cy="201"/>
            </a:xfrm>
          </p:grpSpPr>
          <p:sp>
            <p:nvSpPr>
              <p:cNvPr id="182279"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82280"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182281"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sk-SK"/>
              <a:t>Click to edit Master title style</a:t>
            </a:r>
          </a:p>
        </p:txBody>
      </p:sp>
      <p:sp>
        <p:nvSpPr>
          <p:cNvPr id="182282" name="Rectangle 10"/>
          <p:cNvSpPr>
            <a:spLocks noGrp="1" noChangeArrowheads="1"/>
          </p:cNvSpPr>
          <p:nvPr>
            <p:ph type="body" idx="1"/>
          </p:nvPr>
        </p:nvSpPr>
        <p:spPr bwMode="auto">
          <a:xfrm>
            <a:off x="838200" y="2362200"/>
            <a:ext cx="7693025" cy="372427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p>
        </p:txBody>
      </p:sp>
      <p:sp>
        <p:nvSpPr>
          <p:cNvPr id="182283" name="Rectangle 11"/>
          <p:cNvSpPr>
            <a:spLocks noGrp="1" noChangeArrowheads="1"/>
          </p:cNvSpPr>
          <p:nvPr>
            <p:ph type="dt" sz="half" idx="2"/>
          </p:nvPr>
        </p:nvSpPr>
        <p:spPr bwMode="auto">
          <a:xfrm>
            <a:off x="2438400" y="6248400"/>
            <a:ext cx="2130425" cy="47466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endParaRPr lang="sk-SK"/>
          </a:p>
        </p:txBody>
      </p:sp>
      <p:sp>
        <p:nvSpPr>
          <p:cNvPr id="182284"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ctr">
              <a:defRPr sz="1400">
                <a:cs typeface="+mn-cs"/>
              </a:defRPr>
            </a:lvl1pPr>
          </a:lstStyle>
          <a:p>
            <a:pPr>
              <a:defRPr/>
            </a:pPr>
            <a:endParaRPr lang="sk-SK"/>
          </a:p>
        </p:txBody>
      </p:sp>
      <p:sp>
        <p:nvSpPr>
          <p:cNvPr id="182285"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cs typeface="+mn-cs"/>
              </a:defRPr>
            </a:lvl1pPr>
          </a:lstStyle>
          <a:p>
            <a:pPr>
              <a:defRPr/>
            </a:pPr>
            <a:fld id="{F2E60366-206B-D645-AB0D-C49798293192}"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818"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ＭＳ Ｐゴシック" charset="0"/>
        </a:defRPr>
      </a:lvl1pPr>
      <a:lvl2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2pPr>
      <a:lvl3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3pPr>
      <a:lvl4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4pPr>
      <a:lvl5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5pPr>
      <a:lvl6pPr marL="457200" algn="l" rtl="0" fontAlgn="base">
        <a:lnSpc>
          <a:spcPct val="90000"/>
        </a:lnSpc>
        <a:spcBef>
          <a:spcPct val="0"/>
        </a:spcBef>
        <a:spcAft>
          <a:spcPct val="0"/>
        </a:spcAft>
        <a:defRPr sz="3600" b="1">
          <a:solidFill>
            <a:schemeClr val="tx2"/>
          </a:solidFill>
          <a:latin typeface="Arial" charset="0"/>
          <a:ea typeface="ＭＳ Ｐゴシック" charset="0"/>
        </a:defRPr>
      </a:lvl6pPr>
      <a:lvl7pPr marL="914400" algn="l" rtl="0" fontAlgn="base">
        <a:lnSpc>
          <a:spcPct val="90000"/>
        </a:lnSpc>
        <a:spcBef>
          <a:spcPct val="0"/>
        </a:spcBef>
        <a:spcAft>
          <a:spcPct val="0"/>
        </a:spcAft>
        <a:defRPr sz="3600" b="1">
          <a:solidFill>
            <a:schemeClr val="tx2"/>
          </a:solidFill>
          <a:latin typeface="Arial" charset="0"/>
          <a:ea typeface="ＭＳ Ｐゴシック" charset="0"/>
        </a:defRPr>
      </a:lvl7pPr>
      <a:lvl8pPr marL="1371600" algn="l" rtl="0" fontAlgn="base">
        <a:lnSpc>
          <a:spcPct val="90000"/>
        </a:lnSpc>
        <a:spcBef>
          <a:spcPct val="0"/>
        </a:spcBef>
        <a:spcAft>
          <a:spcPct val="0"/>
        </a:spcAft>
        <a:defRPr sz="3600" b="1">
          <a:solidFill>
            <a:schemeClr val="tx2"/>
          </a:solidFill>
          <a:latin typeface="Arial" charset="0"/>
          <a:ea typeface="ＭＳ Ｐゴシック" charset="0"/>
        </a:defRPr>
      </a:lvl8pPr>
      <a:lvl9pPr marL="1828800" algn="l" rtl="0" fontAlgn="base">
        <a:lnSpc>
          <a:spcPct val="90000"/>
        </a:lnSpc>
        <a:spcBef>
          <a:spcPct val="0"/>
        </a:spcBef>
        <a:spcAft>
          <a:spcPct val="0"/>
        </a:spcAft>
        <a:defRPr sz="36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tx1"/>
        </a:buClr>
        <a:buSzPct val="75000"/>
        <a:buFont typeface="Wingdings" charset="0"/>
        <a:buChar char="l"/>
        <a:defRPr sz="28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75000"/>
        <a:buFont typeface="Wingdings" charset="0"/>
        <a:buChar char="l"/>
        <a:defRPr sz="2000">
          <a:solidFill>
            <a:schemeClr val="tx1"/>
          </a:solidFill>
          <a:latin typeface="+mn-lt"/>
          <a:ea typeface="+mn-ea"/>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ea typeface="+mn-ea"/>
        </a:defRPr>
      </a:lvl4pPr>
      <a:lvl5pPr marL="2057400" indent="-228600" algn="l" rtl="0" eaLnBrk="0" fontAlgn="base" hangingPunct="0">
        <a:spcBef>
          <a:spcPct val="20000"/>
        </a:spcBef>
        <a:spcAft>
          <a:spcPct val="0"/>
        </a:spcAft>
        <a:buClr>
          <a:schemeClr val="tx1"/>
        </a:buClr>
        <a:buSzPct val="65000"/>
        <a:buFont typeface="Wingdings" charset="0"/>
        <a:buChar char="l"/>
        <a:defRPr>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679450" y="990600"/>
            <a:ext cx="8229600" cy="1905000"/>
          </a:xfrm>
        </p:spPr>
        <p:txBody>
          <a:bodyPr/>
          <a:lstStyle/>
          <a:p>
            <a:pPr eaLnBrk="1" hangingPunct="1">
              <a:defRPr/>
            </a:pPr>
            <a:r>
              <a:rPr lang="sk-SK" dirty="0" err="1">
                <a:cs typeface="+mj-cs"/>
              </a:rPr>
              <a:t>Types</a:t>
            </a:r>
            <a:r>
              <a:rPr lang="sk-SK" dirty="0">
                <a:cs typeface="+mj-cs"/>
              </a:rPr>
              <a:t> of </a:t>
            </a:r>
            <a:r>
              <a:rPr lang="sk-SK" dirty="0" err="1">
                <a:cs typeface="+mj-cs"/>
              </a:rPr>
              <a:t>Political</a:t>
            </a:r>
            <a:r>
              <a:rPr lang="sk-SK" dirty="0">
                <a:cs typeface="+mj-cs"/>
              </a:rPr>
              <a:t> Systems</a:t>
            </a:r>
            <a:endParaRPr lang="en-US" dirty="0">
              <a:cs typeface="+mj-cs"/>
            </a:endParaRPr>
          </a:p>
        </p:txBody>
      </p:sp>
      <p:sp>
        <p:nvSpPr>
          <p:cNvPr id="2051" name="Rectangle 3"/>
          <p:cNvSpPr>
            <a:spLocks noGrp="1" noChangeArrowheads="1"/>
          </p:cNvSpPr>
          <p:nvPr>
            <p:ph type="subTitle" idx="1"/>
          </p:nvPr>
        </p:nvSpPr>
        <p:spPr>
          <a:xfrm>
            <a:off x="827584" y="4869160"/>
            <a:ext cx="6800850" cy="1752600"/>
          </a:xfrm>
        </p:spPr>
        <p:txBody>
          <a:bodyPr/>
          <a:lstStyle/>
          <a:p>
            <a:pPr eaLnBrk="1" hangingPunct="1">
              <a:lnSpc>
                <a:spcPct val="90000"/>
              </a:lnSpc>
              <a:defRPr/>
            </a:pPr>
            <a:endParaRPr lang="sk-SK" sz="2400" dirty="0">
              <a:cs typeface="+mn-cs"/>
            </a:endParaRPr>
          </a:p>
          <a:p>
            <a:pPr eaLnBrk="1" hangingPunct="1">
              <a:lnSpc>
                <a:spcPct val="90000"/>
              </a:lnSpc>
              <a:defRPr/>
            </a:pPr>
            <a:r>
              <a:rPr lang="sk-SK" sz="2400" dirty="0" err="1">
                <a:cs typeface="+mn-cs"/>
              </a:rPr>
              <a:t>Political</a:t>
            </a:r>
            <a:r>
              <a:rPr lang="sk-SK" sz="2400" dirty="0">
                <a:cs typeface="+mn-cs"/>
              </a:rPr>
              <a:t> and </a:t>
            </a:r>
            <a:r>
              <a:rPr lang="sk-SK" sz="2400" dirty="0" err="1">
                <a:cs typeface="+mn-cs"/>
              </a:rPr>
              <a:t>Media</a:t>
            </a:r>
            <a:r>
              <a:rPr lang="sk-SK" sz="2400" dirty="0">
                <a:cs typeface="+mn-cs"/>
              </a:rPr>
              <a:t> Systems PMCb1006</a:t>
            </a:r>
          </a:p>
          <a:p>
            <a:pPr eaLnBrk="1" hangingPunct="1">
              <a:lnSpc>
                <a:spcPct val="90000"/>
              </a:lnSpc>
              <a:defRPr/>
            </a:pPr>
            <a:r>
              <a:rPr lang="sk-SK" sz="2400" dirty="0">
                <a:cs typeface="+mn-cs"/>
              </a:rPr>
              <a:t>Doc. Marek </a:t>
            </a:r>
            <a:r>
              <a:rPr lang="sk-SK" sz="2400" dirty="0" err="1">
                <a:cs typeface="+mn-cs"/>
              </a:rPr>
              <a:t>Rybář</a:t>
            </a:r>
            <a:r>
              <a:rPr lang="sk-SK" sz="2400" dirty="0">
                <a:cs typeface="+mn-cs"/>
              </a:rPr>
              <a:t>, PhD.</a:t>
            </a:r>
          </a:p>
          <a:p>
            <a:pPr eaLnBrk="1" hangingPunct="1">
              <a:lnSpc>
                <a:spcPct val="90000"/>
              </a:lnSpc>
              <a:defRPr/>
            </a:pPr>
            <a:r>
              <a:rPr lang="sk-SK" sz="2400" dirty="0" err="1">
                <a:cs typeface="+mn-cs"/>
              </a:rPr>
              <a:t>Spring</a:t>
            </a:r>
            <a:r>
              <a:rPr lang="sk-SK" sz="2400">
                <a:cs typeface="+mn-cs"/>
              </a:rPr>
              <a:t> 2025</a:t>
            </a:r>
            <a:endParaRPr lang="en-US" sz="2400"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fade">
                                      <p:cBhvr>
                                        <p:cTn id="12" dur="2000"/>
                                        <p:tgtEl>
                                          <p:spTgt spid="2051">
                                            <p:txEl>
                                              <p:pRg st="1" end="1"/>
                                            </p:txEl>
                                          </p:spTgt>
                                        </p:tgtEl>
                                      </p:cBhvr>
                                    </p:animEffect>
                                  </p:childTnLst>
                                  <p:subTnLst>
                                    <p:animClr clrSpc="rgb" dir="cw">
                                      <p:cBhvr override="childStyle">
                                        <p:cTn dur="1" fill="hold" display="0" masterRel="nextClick" afterEffect="1"/>
                                        <p:tgtEl>
                                          <p:spTgt spid="2051">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fade">
                                      <p:cBhvr>
                                        <p:cTn id="17" dur="2000"/>
                                        <p:tgtEl>
                                          <p:spTgt spid="2051">
                                            <p:txEl>
                                              <p:pRg st="2" end="2"/>
                                            </p:txEl>
                                          </p:spTgt>
                                        </p:tgtEl>
                                      </p:cBhvr>
                                    </p:animEffect>
                                  </p:childTnLst>
                                  <p:subTnLst>
                                    <p:animClr clrSpc="rgb" dir="cw">
                                      <p:cBhvr override="childStyle">
                                        <p:cTn dur="1" fill="hold" display="0" masterRel="nextClick" afterEffect="1"/>
                                        <p:tgtEl>
                                          <p:spTgt spid="2051">
                                            <p:txEl>
                                              <p:pRg st="2" end="2"/>
                                            </p:txEl>
                                          </p:spTgt>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fade">
                                      <p:cBhvr>
                                        <p:cTn id="22" dur="2000"/>
                                        <p:tgtEl>
                                          <p:spTgt spid="2051">
                                            <p:txEl>
                                              <p:pRg st="3" end="3"/>
                                            </p:txEl>
                                          </p:spTgt>
                                        </p:tgtEl>
                                      </p:cBhvr>
                                    </p:animEffect>
                                  </p:childTnLst>
                                  <p:subTnLst>
                                    <p:animClr clrSpc="rgb" dir="cw">
                                      <p:cBhvr override="childStyle">
                                        <p:cTn dur="1" fill="hold" display="0" masterRel="nextClick" afterEffect="1"/>
                                        <p:tgtEl>
                                          <p:spTgt spid="2051">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Differences among parliamentary systems</a:t>
            </a:r>
          </a:p>
        </p:txBody>
      </p:sp>
      <p:sp>
        <p:nvSpPr>
          <p:cNvPr id="3" name="Content Placeholder 2"/>
          <p:cNvSpPr>
            <a:spLocks noGrp="1"/>
          </p:cNvSpPr>
          <p:nvPr>
            <p:ph idx="1"/>
          </p:nvPr>
        </p:nvSpPr>
        <p:spPr>
          <a:xfrm>
            <a:off x="838200" y="2362200"/>
            <a:ext cx="7693025" cy="4307160"/>
          </a:xfrm>
        </p:spPr>
        <p:txBody>
          <a:bodyPr/>
          <a:lstStyle/>
          <a:p>
            <a:pPr algn="just"/>
            <a:r>
              <a:rPr lang="en-AU" sz="2600" dirty="0"/>
              <a:t>The extent to which parliament is “rationalized” is the key explanatory factor:</a:t>
            </a:r>
          </a:p>
          <a:p>
            <a:pPr algn="just">
              <a:defRPr/>
            </a:pPr>
            <a:r>
              <a:rPr lang="en-AU" sz="2600" dirty="0"/>
              <a:t>How difficult </a:t>
            </a:r>
            <a:r>
              <a:rPr lang="en-AU" sz="2600" i="1" dirty="0"/>
              <a:t>de facto </a:t>
            </a:r>
            <a:r>
              <a:rPr lang="en-AU" sz="2600" dirty="0"/>
              <a:t>is it for the parliament to pass a vote of no confidence to the cabinet? </a:t>
            </a:r>
          </a:p>
          <a:p>
            <a:pPr algn="just">
              <a:defRPr/>
            </a:pPr>
            <a:r>
              <a:rPr lang="en-AU" sz="2600" dirty="0"/>
              <a:t>To what extent does the government control the parliamentary agenda?</a:t>
            </a:r>
          </a:p>
          <a:p>
            <a:pPr algn="just">
              <a:defRPr/>
            </a:pPr>
            <a:r>
              <a:rPr lang="en-AU" sz="2600" dirty="0"/>
              <a:t>How difficult is it for MPs to submit “private member’s bills”?</a:t>
            </a:r>
          </a:p>
          <a:p>
            <a:pPr algn="just">
              <a:defRPr/>
            </a:pPr>
            <a:r>
              <a:rPr lang="en-AU" sz="2600" dirty="0"/>
              <a:t>It all depends on the so-called party discipline</a:t>
            </a:r>
          </a:p>
          <a:p>
            <a:pPr algn="just"/>
            <a:endParaRPr lang="en-AU" sz="2600" dirty="0"/>
          </a:p>
        </p:txBody>
      </p:sp>
    </p:spTree>
    <p:extLst>
      <p:ext uri="{BB962C8B-B14F-4D97-AF65-F5344CB8AC3E}">
        <p14:creationId xmlns:p14="http://schemas.microsoft.com/office/powerpoint/2010/main" val="864392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9D792-1464-6C42-B1BB-5832E9E5FEEB}"/>
              </a:ext>
            </a:extLst>
          </p:cNvPr>
          <p:cNvSpPr>
            <a:spLocks noGrp="1"/>
          </p:cNvSpPr>
          <p:nvPr>
            <p:ph type="title"/>
          </p:nvPr>
        </p:nvSpPr>
        <p:spPr/>
        <p:txBody>
          <a:bodyPr/>
          <a:lstStyle/>
          <a:p>
            <a:pPr algn="ctr"/>
            <a:r>
              <a:rPr lang="en-US" dirty="0"/>
              <a:t>Single-party majority cabinets 1/2</a:t>
            </a:r>
          </a:p>
        </p:txBody>
      </p:sp>
      <p:sp>
        <p:nvSpPr>
          <p:cNvPr id="3" name="Content Placeholder 2">
            <a:extLst>
              <a:ext uri="{FF2B5EF4-FFF2-40B4-BE49-F238E27FC236}">
                <a16:creationId xmlns:a16="http://schemas.microsoft.com/office/drawing/2014/main" id="{242D0200-9CF1-5644-AF90-7E9D5C3F1E14}"/>
              </a:ext>
            </a:extLst>
          </p:cNvPr>
          <p:cNvSpPr>
            <a:spLocks noGrp="1"/>
          </p:cNvSpPr>
          <p:nvPr>
            <p:ph idx="1"/>
          </p:nvPr>
        </p:nvSpPr>
        <p:spPr>
          <a:xfrm>
            <a:off x="838200" y="2362200"/>
            <a:ext cx="7693025" cy="4163144"/>
          </a:xfrm>
        </p:spPr>
        <p:txBody>
          <a:bodyPr/>
          <a:lstStyle/>
          <a:p>
            <a:pPr algn="just"/>
            <a:r>
              <a:rPr lang="en-US" dirty="0"/>
              <a:t>The UK as a typical example</a:t>
            </a:r>
          </a:p>
          <a:p>
            <a:pPr algn="just"/>
            <a:r>
              <a:rPr lang="en-US" dirty="0"/>
              <a:t>With an absolute majority in the House of Commons, cabinet formation is straightforward, since party discipline is imposed (a LP majority of 411 out of 650 seats in the 2024 elections)</a:t>
            </a:r>
          </a:p>
          <a:p>
            <a:pPr algn="just"/>
            <a:r>
              <a:rPr lang="en-US" dirty="0"/>
              <a:t>The opposition forms a shadow cabinet, a future government-in-waiting, and hopes to win the next parliamentary elections</a:t>
            </a:r>
          </a:p>
        </p:txBody>
      </p:sp>
    </p:spTree>
    <p:extLst>
      <p:ext uri="{BB962C8B-B14F-4D97-AF65-F5344CB8AC3E}">
        <p14:creationId xmlns:p14="http://schemas.microsoft.com/office/powerpoint/2010/main" val="4033448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492A2-83BF-024F-8F49-AE8B2515B332}"/>
              </a:ext>
            </a:extLst>
          </p:cNvPr>
          <p:cNvSpPr>
            <a:spLocks noGrp="1"/>
          </p:cNvSpPr>
          <p:nvPr>
            <p:ph type="title"/>
          </p:nvPr>
        </p:nvSpPr>
        <p:spPr/>
        <p:txBody>
          <a:bodyPr/>
          <a:lstStyle/>
          <a:p>
            <a:pPr algn="ctr"/>
            <a:r>
              <a:rPr lang="en-US" dirty="0"/>
              <a:t>Single-party majority cabinets 2/2</a:t>
            </a:r>
          </a:p>
        </p:txBody>
      </p:sp>
      <p:sp>
        <p:nvSpPr>
          <p:cNvPr id="3" name="Content Placeholder 2">
            <a:extLst>
              <a:ext uri="{FF2B5EF4-FFF2-40B4-BE49-F238E27FC236}">
                <a16:creationId xmlns:a16="http://schemas.microsoft.com/office/drawing/2014/main" id="{832A62F3-278D-3347-B5D5-0775FAB8D20D}"/>
              </a:ext>
            </a:extLst>
          </p:cNvPr>
          <p:cNvSpPr>
            <a:spLocks noGrp="1"/>
          </p:cNvSpPr>
          <p:nvPr>
            <p:ph idx="1"/>
          </p:nvPr>
        </p:nvSpPr>
        <p:spPr>
          <a:xfrm>
            <a:off x="838200" y="2362200"/>
            <a:ext cx="7693025" cy="4163144"/>
          </a:xfrm>
        </p:spPr>
        <p:txBody>
          <a:bodyPr/>
          <a:lstStyle/>
          <a:p>
            <a:pPr algn="just"/>
            <a:r>
              <a:rPr lang="en-US" dirty="0"/>
              <a:t>The norm of collective responsibility, a uniquely British doctrine: all members of the cabinet must support the official line</a:t>
            </a:r>
          </a:p>
          <a:p>
            <a:pPr algn="just"/>
            <a:r>
              <a:rPr lang="en-US" dirty="0"/>
              <a:t>In a vote of no confidence, MPs vote along strictly party line (the role of party whip)</a:t>
            </a:r>
          </a:p>
          <a:p>
            <a:pPr algn="just"/>
            <a:r>
              <a:rPr lang="en-US" dirty="0"/>
              <a:t>The executive is not omnipotent: it must contend with powerful interest groups outside parliament and must also consider the wishes of party backbenchers</a:t>
            </a:r>
          </a:p>
        </p:txBody>
      </p:sp>
    </p:spTree>
    <p:extLst>
      <p:ext uri="{BB962C8B-B14F-4D97-AF65-F5344CB8AC3E}">
        <p14:creationId xmlns:p14="http://schemas.microsoft.com/office/powerpoint/2010/main" val="863909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E8C73-9B88-A64F-8911-713DCFE19107}"/>
              </a:ext>
            </a:extLst>
          </p:cNvPr>
          <p:cNvSpPr>
            <a:spLocks noGrp="1"/>
          </p:cNvSpPr>
          <p:nvPr>
            <p:ph type="title"/>
          </p:nvPr>
        </p:nvSpPr>
        <p:spPr/>
        <p:txBody>
          <a:bodyPr/>
          <a:lstStyle/>
          <a:p>
            <a:pPr algn="ctr"/>
            <a:r>
              <a:rPr lang="en-US" dirty="0"/>
              <a:t>Minimal-winning cabinets 1/2</a:t>
            </a:r>
          </a:p>
        </p:txBody>
      </p:sp>
      <p:sp>
        <p:nvSpPr>
          <p:cNvPr id="3" name="Content Placeholder 2">
            <a:extLst>
              <a:ext uri="{FF2B5EF4-FFF2-40B4-BE49-F238E27FC236}">
                <a16:creationId xmlns:a16="http://schemas.microsoft.com/office/drawing/2014/main" id="{728D65F1-61CA-2F40-A54D-39BC9EC23D44}"/>
              </a:ext>
            </a:extLst>
          </p:cNvPr>
          <p:cNvSpPr>
            <a:spLocks noGrp="1"/>
          </p:cNvSpPr>
          <p:nvPr>
            <p:ph idx="1"/>
          </p:nvPr>
        </p:nvSpPr>
        <p:spPr>
          <a:xfrm>
            <a:off x="838200" y="2362200"/>
            <a:ext cx="7693025" cy="4379168"/>
          </a:xfrm>
        </p:spPr>
        <p:txBody>
          <a:bodyPr/>
          <a:lstStyle/>
          <a:p>
            <a:pPr algn="just"/>
            <a:r>
              <a:rPr lang="en-US" sz="2600" dirty="0"/>
              <a:t>In most parliamentary systems, no party controls a parliamentary majority</a:t>
            </a:r>
          </a:p>
          <a:p>
            <a:pPr algn="just"/>
            <a:r>
              <a:rPr lang="en-US" sz="2600" dirty="0"/>
              <a:t>One possibility is to form coalition government with as many parties cooperating as are necessary to form a coalition to attain a majority in parliament</a:t>
            </a:r>
          </a:p>
          <a:p>
            <a:pPr algn="just"/>
            <a:r>
              <a:rPr lang="en-US" sz="2600" dirty="0"/>
              <a:t>Germany after 2017 elections: SPD 206, CDU/CSU 196, the Greens 118, FDP 92, </a:t>
            </a:r>
            <a:r>
              <a:rPr lang="en-US" sz="2600" dirty="0" err="1"/>
              <a:t>AfD</a:t>
            </a:r>
            <a:r>
              <a:rPr lang="en-US" sz="2600" dirty="0"/>
              <a:t> 78, the Left 39, (total 709 parliamentary seats)</a:t>
            </a:r>
          </a:p>
          <a:p>
            <a:pPr algn="just"/>
            <a:r>
              <a:rPr lang="en-US" sz="2600" dirty="0"/>
              <a:t>355 seats needed to form the MWC</a:t>
            </a:r>
          </a:p>
        </p:txBody>
      </p:sp>
    </p:spTree>
    <p:extLst>
      <p:ext uri="{BB962C8B-B14F-4D97-AF65-F5344CB8AC3E}">
        <p14:creationId xmlns:p14="http://schemas.microsoft.com/office/powerpoint/2010/main" val="2011668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445C4-ACB9-9744-BCFD-2EF924667C94}"/>
              </a:ext>
            </a:extLst>
          </p:cNvPr>
          <p:cNvSpPr>
            <a:spLocks noGrp="1"/>
          </p:cNvSpPr>
          <p:nvPr>
            <p:ph type="title"/>
          </p:nvPr>
        </p:nvSpPr>
        <p:spPr/>
        <p:txBody>
          <a:bodyPr/>
          <a:lstStyle/>
          <a:p>
            <a:pPr algn="ctr"/>
            <a:r>
              <a:rPr lang="en-US" dirty="0"/>
              <a:t>Minimal-winning cabinets 2/2</a:t>
            </a:r>
          </a:p>
        </p:txBody>
      </p:sp>
      <p:pic>
        <p:nvPicPr>
          <p:cNvPr id="7" name="Content Placeholder 6" descr="Chart&#10;&#10;Description automatically generated">
            <a:extLst>
              <a:ext uri="{FF2B5EF4-FFF2-40B4-BE49-F238E27FC236}">
                <a16:creationId xmlns:a16="http://schemas.microsoft.com/office/drawing/2014/main" id="{0F54BA99-5B39-9CB2-AFAF-E9F617287402}"/>
              </a:ext>
            </a:extLst>
          </p:cNvPr>
          <p:cNvPicPr>
            <a:picLocks noGrp="1" noChangeAspect="1"/>
          </p:cNvPicPr>
          <p:nvPr>
            <p:ph idx="1"/>
          </p:nvPr>
        </p:nvPicPr>
        <p:blipFill>
          <a:blip r:embed="rId2"/>
          <a:stretch>
            <a:fillRect/>
          </a:stretch>
        </p:blipFill>
        <p:spPr>
          <a:xfrm>
            <a:off x="762000" y="1761906"/>
            <a:ext cx="7924800" cy="4974692"/>
          </a:xfrm>
        </p:spPr>
      </p:pic>
    </p:spTree>
    <p:extLst>
      <p:ext uri="{BB962C8B-B14F-4D97-AF65-F5344CB8AC3E}">
        <p14:creationId xmlns:p14="http://schemas.microsoft.com/office/powerpoint/2010/main" val="3811133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636E1-55C9-5C46-9933-A1A9909B9EF5}"/>
              </a:ext>
            </a:extLst>
          </p:cNvPr>
          <p:cNvSpPr>
            <a:spLocks noGrp="1"/>
          </p:cNvSpPr>
          <p:nvPr>
            <p:ph type="title"/>
          </p:nvPr>
        </p:nvSpPr>
        <p:spPr/>
        <p:txBody>
          <a:bodyPr/>
          <a:lstStyle/>
          <a:p>
            <a:pPr algn="ctr"/>
            <a:r>
              <a:rPr lang="en-US" dirty="0"/>
              <a:t>Oversized cabinets 1/2</a:t>
            </a:r>
          </a:p>
        </p:txBody>
      </p:sp>
      <p:sp>
        <p:nvSpPr>
          <p:cNvPr id="3" name="Content Placeholder 2">
            <a:extLst>
              <a:ext uri="{FF2B5EF4-FFF2-40B4-BE49-F238E27FC236}">
                <a16:creationId xmlns:a16="http://schemas.microsoft.com/office/drawing/2014/main" id="{F8DBA8A6-AA2A-4448-B588-707A42741FBB}"/>
              </a:ext>
            </a:extLst>
          </p:cNvPr>
          <p:cNvSpPr>
            <a:spLocks noGrp="1"/>
          </p:cNvSpPr>
          <p:nvPr>
            <p:ph idx="1"/>
          </p:nvPr>
        </p:nvSpPr>
        <p:spPr>
          <a:xfrm>
            <a:off x="838200" y="2362200"/>
            <a:ext cx="7693025" cy="4379168"/>
          </a:xfrm>
        </p:spPr>
        <p:txBody>
          <a:bodyPr/>
          <a:lstStyle/>
          <a:p>
            <a:pPr algn="just"/>
            <a:r>
              <a:rPr lang="en-US" sz="2500" dirty="0"/>
              <a:t>Include more parties than are necessary to attain a parliamentary majority</a:t>
            </a:r>
          </a:p>
          <a:p>
            <a:pPr algn="just"/>
            <a:r>
              <a:rPr lang="en-US" sz="2500" dirty="0"/>
              <a:t>Switzerland: four largest parties form a 7-member Federal Council and divide the seats along the so-called “magic formula” 2:2:2:1</a:t>
            </a:r>
          </a:p>
          <a:p>
            <a:pPr algn="just"/>
            <a:r>
              <a:rPr lang="en-US" sz="2500" dirty="0"/>
              <a:t>The logic is not that all four parties agree on a common program but rather that all should be represented when the Federal Council makes its decisions </a:t>
            </a:r>
          </a:p>
          <a:p>
            <a:pPr algn="just"/>
            <a:r>
              <a:rPr lang="en-US" sz="2500" dirty="0"/>
              <a:t>If no consensus is reached, a majority voting will decide</a:t>
            </a:r>
          </a:p>
        </p:txBody>
      </p:sp>
    </p:spTree>
    <p:extLst>
      <p:ext uri="{BB962C8B-B14F-4D97-AF65-F5344CB8AC3E}">
        <p14:creationId xmlns:p14="http://schemas.microsoft.com/office/powerpoint/2010/main" val="952701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4F796-EF49-C54B-AF5F-B0A4CD9A0C8C}"/>
              </a:ext>
            </a:extLst>
          </p:cNvPr>
          <p:cNvSpPr>
            <a:spLocks noGrp="1"/>
          </p:cNvSpPr>
          <p:nvPr>
            <p:ph type="title"/>
          </p:nvPr>
        </p:nvSpPr>
        <p:spPr/>
        <p:txBody>
          <a:bodyPr/>
          <a:lstStyle/>
          <a:p>
            <a:pPr algn="ctr"/>
            <a:r>
              <a:rPr lang="en-US" dirty="0"/>
              <a:t>Oversized cabinets 2/2</a:t>
            </a:r>
          </a:p>
        </p:txBody>
      </p:sp>
      <p:sp>
        <p:nvSpPr>
          <p:cNvPr id="3" name="Content Placeholder 2">
            <a:extLst>
              <a:ext uri="{FF2B5EF4-FFF2-40B4-BE49-F238E27FC236}">
                <a16:creationId xmlns:a16="http://schemas.microsoft.com/office/drawing/2014/main" id="{549E9064-4DE4-A049-A9A1-B422E42BC193}"/>
              </a:ext>
            </a:extLst>
          </p:cNvPr>
          <p:cNvSpPr>
            <a:spLocks noGrp="1"/>
          </p:cNvSpPr>
          <p:nvPr>
            <p:ph idx="1"/>
          </p:nvPr>
        </p:nvSpPr>
        <p:spPr/>
        <p:txBody>
          <a:bodyPr/>
          <a:lstStyle/>
          <a:p>
            <a:pPr algn="just"/>
            <a:r>
              <a:rPr lang="en-US" dirty="0"/>
              <a:t>Oversized cabinets are often established when societies are fragmented on religious, linguistic or ethno-regional grounds</a:t>
            </a:r>
          </a:p>
          <a:p>
            <a:pPr algn="just"/>
            <a:r>
              <a:rPr lang="en-US" dirty="0"/>
              <a:t>The idea is to allow each group to participate in the political process</a:t>
            </a:r>
          </a:p>
          <a:p>
            <a:pPr algn="just"/>
            <a:r>
              <a:rPr lang="en-US" dirty="0"/>
              <a:t>More often created in times of war, during economic crises or in the wake of cataclysmic political events </a:t>
            </a:r>
          </a:p>
        </p:txBody>
      </p:sp>
    </p:spTree>
    <p:extLst>
      <p:ext uri="{BB962C8B-B14F-4D97-AF65-F5344CB8AC3E}">
        <p14:creationId xmlns:p14="http://schemas.microsoft.com/office/powerpoint/2010/main" val="3260477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A231A-A9EC-1B4C-B05E-B69EE19E272F}"/>
              </a:ext>
            </a:extLst>
          </p:cNvPr>
          <p:cNvSpPr>
            <a:spLocks noGrp="1"/>
          </p:cNvSpPr>
          <p:nvPr>
            <p:ph type="title"/>
          </p:nvPr>
        </p:nvSpPr>
        <p:spPr/>
        <p:txBody>
          <a:bodyPr/>
          <a:lstStyle/>
          <a:p>
            <a:pPr algn="ctr"/>
            <a:r>
              <a:rPr lang="en-US" dirty="0"/>
              <a:t>Minority cabinets 1/2</a:t>
            </a:r>
          </a:p>
        </p:txBody>
      </p:sp>
      <p:sp>
        <p:nvSpPr>
          <p:cNvPr id="3" name="Content Placeholder 2">
            <a:extLst>
              <a:ext uri="{FF2B5EF4-FFF2-40B4-BE49-F238E27FC236}">
                <a16:creationId xmlns:a16="http://schemas.microsoft.com/office/drawing/2014/main" id="{402349E8-8410-1945-ABCF-467530382660}"/>
              </a:ext>
            </a:extLst>
          </p:cNvPr>
          <p:cNvSpPr>
            <a:spLocks noGrp="1"/>
          </p:cNvSpPr>
          <p:nvPr>
            <p:ph idx="1"/>
          </p:nvPr>
        </p:nvSpPr>
        <p:spPr>
          <a:xfrm>
            <a:off x="838200" y="2362200"/>
            <a:ext cx="7693025" cy="4307160"/>
          </a:xfrm>
        </p:spPr>
        <p:txBody>
          <a:bodyPr/>
          <a:lstStyle/>
          <a:p>
            <a:r>
              <a:rPr lang="en-US" sz="2600" dirty="0"/>
              <a:t>When the party (or parties) forming the cabinet does not possess a majority of parliamentary seats</a:t>
            </a:r>
          </a:p>
          <a:p>
            <a:r>
              <a:rPr lang="en-US" sz="2600" dirty="0"/>
              <a:t>Frequent in Spain and Scandinavian countries, especially in Sweden, Denmark and Norway</a:t>
            </a:r>
          </a:p>
          <a:p>
            <a:r>
              <a:rPr lang="en-US" sz="2600" dirty="0"/>
              <a:t>After the 2021 Canadian elections, a single-party minority government of the Liberal Party was formed (160 seats)</a:t>
            </a:r>
          </a:p>
          <a:p>
            <a:r>
              <a:rPr lang="en-US" sz="2600" dirty="0"/>
              <a:t>It was 10 seats short of a parliamentary majority</a:t>
            </a:r>
          </a:p>
        </p:txBody>
      </p:sp>
    </p:spTree>
    <p:extLst>
      <p:ext uri="{BB962C8B-B14F-4D97-AF65-F5344CB8AC3E}">
        <p14:creationId xmlns:p14="http://schemas.microsoft.com/office/powerpoint/2010/main" val="1870589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6F2F-4BD5-C4D8-BBB0-5743B0CFCF89}"/>
              </a:ext>
            </a:extLst>
          </p:cNvPr>
          <p:cNvSpPr>
            <a:spLocks noGrp="1"/>
          </p:cNvSpPr>
          <p:nvPr>
            <p:ph type="title"/>
          </p:nvPr>
        </p:nvSpPr>
        <p:spPr/>
        <p:txBody>
          <a:bodyPr/>
          <a:lstStyle/>
          <a:p>
            <a:pPr algn="ctr"/>
            <a:r>
              <a:rPr lang="en-US" dirty="0"/>
              <a:t>Minority cabinets 2/2</a:t>
            </a:r>
          </a:p>
        </p:txBody>
      </p:sp>
      <p:sp>
        <p:nvSpPr>
          <p:cNvPr id="3" name="Content Placeholder 2">
            <a:extLst>
              <a:ext uri="{FF2B5EF4-FFF2-40B4-BE49-F238E27FC236}">
                <a16:creationId xmlns:a16="http://schemas.microsoft.com/office/drawing/2014/main" id="{F30828D2-8D14-9CD6-6E69-CA9385BBB86F}"/>
              </a:ext>
            </a:extLst>
          </p:cNvPr>
          <p:cNvSpPr>
            <a:spLocks noGrp="1"/>
          </p:cNvSpPr>
          <p:nvPr>
            <p:ph idx="1"/>
          </p:nvPr>
        </p:nvSpPr>
        <p:spPr/>
        <p:txBody>
          <a:bodyPr/>
          <a:lstStyle/>
          <a:p>
            <a:r>
              <a:rPr lang="en-GB" sz="2800" dirty="0">
                <a:solidFill>
                  <a:srgbClr val="000000"/>
                </a:solidFill>
                <a:latin typeface="Arial" charset="0"/>
              </a:rPr>
              <a:t>Occupying the ideological centre and dividing the opposition</a:t>
            </a:r>
          </a:p>
          <a:p>
            <a:r>
              <a:rPr lang="en-GB" sz="2800" dirty="0">
                <a:solidFill>
                  <a:srgbClr val="000000"/>
                </a:solidFill>
                <a:latin typeface="Arial" charset="0"/>
              </a:rPr>
              <a:t>Policy-oriented rather than office-seeking politicians</a:t>
            </a:r>
          </a:p>
          <a:p>
            <a:r>
              <a:rPr lang="en-GB" sz="2800" dirty="0">
                <a:solidFill>
                  <a:srgbClr val="000000"/>
                </a:solidFill>
                <a:latin typeface="Arial" charset="0"/>
              </a:rPr>
              <a:t>Anticipated voter reactions restrict office-seeking behaviour</a:t>
            </a:r>
          </a:p>
          <a:p>
            <a:endParaRPr lang="en-GB" sz="2800" dirty="0">
              <a:solidFill>
                <a:srgbClr val="000000"/>
              </a:solidFill>
              <a:latin typeface="Arial" charset="0"/>
            </a:endParaRPr>
          </a:p>
          <a:p>
            <a:endParaRPr lang="en-US" dirty="0"/>
          </a:p>
        </p:txBody>
      </p:sp>
    </p:spTree>
    <p:extLst>
      <p:ext uri="{BB962C8B-B14F-4D97-AF65-F5344CB8AC3E}">
        <p14:creationId xmlns:p14="http://schemas.microsoft.com/office/powerpoint/2010/main" val="4112181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DE50-0B1A-6449-9A4D-52B15D36DAC6}"/>
              </a:ext>
            </a:extLst>
          </p:cNvPr>
          <p:cNvSpPr>
            <a:spLocks noGrp="1"/>
          </p:cNvSpPr>
          <p:nvPr>
            <p:ph type="title"/>
          </p:nvPr>
        </p:nvSpPr>
        <p:spPr/>
        <p:txBody>
          <a:bodyPr/>
          <a:lstStyle/>
          <a:p>
            <a:pPr algn="ctr"/>
            <a:r>
              <a:rPr lang="en-US" dirty="0"/>
              <a:t>Caretaker cabinets</a:t>
            </a:r>
          </a:p>
        </p:txBody>
      </p:sp>
      <p:sp>
        <p:nvSpPr>
          <p:cNvPr id="3" name="Content Placeholder 2">
            <a:extLst>
              <a:ext uri="{FF2B5EF4-FFF2-40B4-BE49-F238E27FC236}">
                <a16:creationId xmlns:a16="http://schemas.microsoft.com/office/drawing/2014/main" id="{9D4390AF-4F20-8247-833C-46A4FC943198}"/>
              </a:ext>
            </a:extLst>
          </p:cNvPr>
          <p:cNvSpPr>
            <a:spLocks noGrp="1"/>
          </p:cNvSpPr>
          <p:nvPr>
            <p:ph idx="1"/>
          </p:nvPr>
        </p:nvSpPr>
        <p:spPr>
          <a:xfrm>
            <a:off x="838200" y="2362200"/>
            <a:ext cx="7693025" cy="4379168"/>
          </a:xfrm>
        </p:spPr>
        <p:txBody>
          <a:bodyPr/>
          <a:lstStyle/>
          <a:p>
            <a:r>
              <a:rPr lang="en-US" sz="2400" dirty="0"/>
              <a:t>Sometimes it takes quite a long time for a coalition government to be put together</a:t>
            </a:r>
          </a:p>
          <a:p>
            <a:r>
              <a:rPr lang="en-US" sz="2400" dirty="0"/>
              <a:t>In such cases, the old cabinet stays in office as caretaker cabinet</a:t>
            </a:r>
          </a:p>
          <a:p>
            <a:r>
              <a:rPr lang="en-US" sz="2400" dirty="0"/>
              <a:t>It handles everyday business but cannot take major initiatives</a:t>
            </a:r>
          </a:p>
          <a:p>
            <a:r>
              <a:rPr lang="en-US" sz="2400" dirty="0"/>
              <a:t>Following the 2020 Slovak elections, a majority government was formed but one party left it and joined the opposition to pass a vote of no confidence in 2022</a:t>
            </a:r>
          </a:p>
          <a:p>
            <a:r>
              <a:rPr lang="en-US" sz="2400" dirty="0"/>
              <a:t>the cabinet stays in office until early elections</a:t>
            </a:r>
          </a:p>
          <a:p>
            <a:endParaRPr lang="en-US" sz="2400" dirty="0"/>
          </a:p>
        </p:txBody>
      </p:sp>
    </p:spTree>
    <p:extLst>
      <p:ext uri="{BB962C8B-B14F-4D97-AF65-F5344CB8AC3E}">
        <p14:creationId xmlns:p14="http://schemas.microsoft.com/office/powerpoint/2010/main" val="599350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Normative basis of democratic government</a:t>
            </a:r>
          </a:p>
        </p:txBody>
      </p:sp>
      <p:sp>
        <p:nvSpPr>
          <p:cNvPr id="3" name="Content Placeholder 2"/>
          <p:cNvSpPr>
            <a:spLocks noGrp="1"/>
          </p:cNvSpPr>
          <p:nvPr>
            <p:ph idx="1"/>
          </p:nvPr>
        </p:nvSpPr>
        <p:spPr>
          <a:xfrm>
            <a:off x="838200" y="2362200"/>
            <a:ext cx="7693025" cy="4163144"/>
          </a:xfrm>
        </p:spPr>
        <p:txBody>
          <a:bodyPr/>
          <a:lstStyle/>
          <a:p>
            <a:r>
              <a:rPr lang="en-AU" dirty="0"/>
              <a:t>1. governing must be linked to elections</a:t>
            </a:r>
          </a:p>
          <a:p>
            <a:r>
              <a:rPr lang="en-AU" dirty="0"/>
              <a:t>2. government is constrained by constitutional limits (vertical and horizontal accountability)</a:t>
            </a:r>
          </a:p>
          <a:p>
            <a:r>
              <a:rPr lang="en-AU" dirty="0"/>
              <a:t>Government in representative democracies may take several forms, the most common are </a:t>
            </a:r>
            <a:r>
              <a:rPr lang="en-AU" dirty="0" err="1"/>
              <a:t>presidentialism</a:t>
            </a:r>
            <a:r>
              <a:rPr lang="en-AU" dirty="0"/>
              <a:t>, </a:t>
            </a:r>
            <a:r>
              <a:rPr lang="en-AU" dirty="0" err="1"/>
              <a:t>parliamentarism</a:t>
            </a:r>
            <a:r>
              <a:rPr lang="en-AU" dirty="0"/>
              <a:t> and semi-</a:t>
            </a:r>
            <a:r>
              <a:rPr lang="en-AU" dirty="0" err="1"/>
              <a:t>presidentialism</a:t>
            </a:r>
            <a:endParaRPr lang="en-AU" dirty="0"/>
          </a:p>
        </p:txBody>
      </p:sp>
    </p:spTree>
    <p:extLst>
      <p:ext uri="{BB962C8B-B14F-4D97-AF65-F5344CB8AC3E}">
        <p14:creationId xmlns:p14="http://schemas.microsoft.com/office/powerpoint/2010/main" val="3619212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Differences among presidential systems</a:t>
            </a:r>
          </a:p>
        </p:txBody>
      </p:sp>
      <p:sp>
        <p:nvSpPr>
          <p:cNvPr id="3" name="Content Placeholder 2"/>
          <p:cNvSpPr>
            <a:spLocks noGrp="1"/>
          </p:cNvSpPr>
          <p:nvPr>
            <p:ph idx="1"/>
          </p:nvPr>
        </p:nvSpPr>
        <p:spPr>
          <a:xfrm>
            <a:off x="838200" y="2362200"/>
            <a:ext cx="7693025" cy="4163144"/>
          </a:xfrm>
        </p:spPr>
        <p:txBody>
          <a:bodyPr/>
          <a:lstStyle/>
          <a:p>
            <a:pPr algn="just"/>
            <a:r>
              <a:rPr lang="en-AU" sz="2600" dirty="0"/>
              <a:t>Contrast the case of the US presidentialism and many Latin American presidential systems:</a:t>
            </a:r>
          </a:p>
          <a:p>
            <a:pPr algn="just"/>
            <a:r>
              <a:rPr lang="en-AU" sz="2600" dirty="0"/>
              <a:t>Two-party vs. multiparty format</a:t>
            </a:r>
          </a:p>
          <a:p>
            <a:pPr algn="just"/>
            <a:r>
              <a:rPr lang="en-AU" sz="2600" dirty="0"/>
              <a:t>Strong constitutional prerogatives of the US presidents vs. not-always-so-strong Latin American ones</a:t>
            </a:r>
          </a:p>
          <a:p>
            <a:pPr algn="just"/>
            <a:r>
              <a:rPr lang="en-AU" sz="2600" dirty="0"/>
              <a:t>Weak horizontal accountability in Latin America vs. strong horizontal accountability in the US</a:t>
            </a:r>
          </a:p>
        </p:txBody>
      </p:sp>
    </p:spTree>
    <p:extLst>
      <p:ext uri="{BB962C8B-B14F-4D97-AF65-F5344CB8AC3E}">
        <p14:creationId xmlns:p14="http://schemas.microsoft.com/office/powerpoint/2010/main" val="937422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parliamentary systems better?</a:t>
            </a:r>
          </a:p>
        </p:txBody>
      </p:sp>
      <p:sp>
        <p:nvSpPr>
          <p:cNvPr id="3" name="Content Placeholder 2"/>
          <p:cNvSpPr>
            <a:spLocks noGrp="1"/>
          </p:cNvSpPr>
          <p:nvPr>
            <p:ph idx="1"/>
          </p:nvPr>
        </p:nvSpPr>
        <p:spPr>
          <a:xfrm>
            <a:off x="838200" y="2362200"/>
            <a:ext cx="7693025" cy="4235152"/>
          </a:xfrm>
        </p:spPr>
        <p:txBody>
          <a:bodyPr/>
          <a:lstStyle/>
          <a:p>
            <a:pPr algn="just"/>
            <a:r>
              <a:rPr lang="en-US" dirty="0" err="1"/>
              <a:t>Cheibub</a:t>
            </a:r>
            <a:r>
              <a:rPr lang="en-US" dirty="0"/>
              <a:t> a </a:t>
            </a:r>
            <a:r>
              <a:rPr lang="en-US" dirty="0" err="1"/>
              <a:t>Limongi</a:t>
            </a:r>
            <a:r>
              <a:rPr lang="en-US" dirty="0"/>
              <a:t> (2002):</a:t>
            </a:r>
          </a:p>
          <a:p>
            <a:pPr algn="just"/>
            <a:r>
              <a:rPr lang="en-US" dirty="0"/>
              <a:t>differences in the survival of presidential and parliamentary systems cannot be derived from the way they are constituted</a:t>
            </a:r>
          </a:p>
          <a:p>
            <a:pPr algn="just"/>
            <a:r>
              <a:rPr lang="en-US" dirty="0"/>
              <a:t>Deadlocks are not so common in presidential systems; they also exists in parliamentarism</a:t>
            </a:r>
          </a:p>
          <a:p>
            <a:pPr algn="just"/>
            <a:r>
              <a:rPr lang="en-US" dirty="0"/>
              <a:t> coalition governments also exist in presidentialism</a:t>
            </a:r>
          </a:p>
        </p:txBody>
      </p:sp>
    </p:spTree>
    <p:extLst>
      <p:ext uri="{BB962C8B-B14F-4D97-AF65-F5344CB8AC3E}">
        <p14:creationId xmlns:p14="http://schemas.microsoft.com/office/powerpoint/2010/main" val="2986344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parliamentary systems better?</a:t>
            </a:r>
          </a:p>
        </p:txBody>
      </p:sp>
      <p:sp>
        <p:nvSpPr>
          <p:cNvPr id="3" name="Content Placeholder 2"/>
          <p:cNvSpPr>
            <a:spLocks noGrp="1"/>
          </p:cNvSpPr>
          <p:nvPr>
            <p:ph idx="1"/>
          </p:nvPr>
        </p:nvSpPr>
        <p:spPr>
          <a:xfrm>
            <a:off x="838200" y="2362200"/>
            <a:ext cx="7693025" cy="4235152"/>
          </a:xfrm>
        </p:spPr>
        <p:txBody>
          <a:bodyPr/>
          <a:lstStyle/>
          <a:p>
            <a:pPr algn="just"/>
            <a:r>
              <a:rPr lang="en-US" sz="2700" dirty="0"/>
              <a:t>the key to effective governance is the </a:t>
            </a:r>
            <a:r>
              <a:rPr lang="en-US" sz="2700" b="1" dirty="0"/>
              <a:t>centralization</a:t>
            </a:r>
            <a:r>
              <a:rPr lang="en-US" sz="2700" dirty="0"/>
              <a:t> of decision-making and the </a:t>
            </a:r>
            <a:r>
              <a:rPr lang="en-US" sz="2700" b="1" dirty="0"/>
              <a:t>monopolization</a:t>
            </a:r>
            <a:r>
              <a:rPr lang="en-US" sz="2700" dirty="0"/>
              <a:t> of the legislative agenda, otherwise there is a risk of a lack of coordination and "stalemate"</a:t>
            </a:r>
          </a:p>
          <a:p>
            <a:pPr algn="just"/>
            <a:r>
              <a:rPr lang="en-US" sz="2700" dirty="0"/>
              <a:t>centralized decision-making more common in parliamentarism, but not always (France and Italy as ineffective parliamentarisms in the past, and conversely Brazil as an example of effective multiparty presidentialism)</a:t>
            </a:r>
          </a:p>
        </p:txBody>
      </p:sp>
    </p:spTree>
    <p:extLst>
      <p:ext uri="{BB962C8B-B14F-4D97-AF65-F5344CB8AC3E}">
        <p14:creationId xmlns:p14="http://schemas.microsoft.com/office/powerpoint/2010/main" val="1150965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parliamentary systems better?</a:t>
            </a:r>
          </a:p>
        </p:txBody>
      </p:sp>
      <p:sp>
        <p:nvSpPr>
          <p:cNvPr id="3" name="Content Placeholder 2"/>
          <p:cNvSpPr>
            <a:spLocks noGrp="1"/>
          </p:cNvSpPr>
          <p:nvPr>
            <p:ph idx="1"/>
          </p:nvPr>
        </p:nvSpPr>
        <p:spPr>
          <a:xfrm>
            <a:off x="838200" y="2362200"/>
            <a:ext cx="7693025" cy="4091136"/>
          </a:xfrm>
        </p:spPr>
        <p:txBody>
          <a:bodyPr/>
          <a:lstStyle/>
          <a:p>
            <a:pPr algn="just"/>
            <a:r>
              <a:rPr lang="en-US" dirty="0"/>
              <a:t>there are no guarantees that the president will have support of a parliamentary majority in </a:t>
            </a:r>
            <a:r>
              <a:rPr lang="en-US" b="1" dirty="0"/>
              <a:t>presidentialism</a:t>
            </a:r>
            <a:r>
              <a:rPr lang="en-US" dirty="0"/>
              <a:t> </a:t>
            </a:r>
          </a:p>
          <a:p>
            <a:pPr algn="just"/>
            <a:r>
              <a:rPr lang="en-US" dirty="0"/>
              <a:t>parliamentarism is a system in which the establishment and continuation of government is conditional on the consent of parliament</a:t>
            </a:r>
          </a:p>
          <a:p>
            <a:pPr algn="just"/>
            <a:r>
              <a:rPr lang="en-US" dirty="0"/>
              <a:t>however, minority governments are common in parliamentary systems</a:t>
            </a:r>
          </a:p>
        </p:txBody>
      </p:sp>
    </p:spTree>
    <p:extLst>
      <p:ext uri="{BB962C8B-B14F-4D97-AF65-F5344CB8AC3E}">
        <p14:creationId xmlns:p14="http://schemas.microsoft.com/office/powerpoint/2010/main" val="1955669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Presidents and </a:t>
            </a:r>
            <a:r>
              <a:rPr lang="en-US" dirty="0" err="1"/>
              <a:t>multipartism</a:t>
            </a:r>
            <a:r>
              <a:rPr lang="en-US" dirty="0"/>
              <a:t> 1/4</a:t>
            </a:r>
          </a:p>
        </p:txBody>
      </p:sp>
      <p:sp>
        <p:nvSpPr>
          <p:cNvPr id="3" name="Content Placeholder 2"/>
          <p:cNvSpPr>
            <a:spLocks noGrp="1"/>
          </p:cNvSpPr>
          <p:nvPr>
            <p:ph idx="1"/>
          </p:nvPr>
        </p:nvSpPr>
        <p:spPr>
          <a:xfrm>
            <a:off x="838200" y="2362200"/>
            <a:ext cx="7693025" cy="4307160"/>
          </a:xfrm>
        </p:spPr>
        <p:txBody>
          <a:bodyPr/>
          <a:lstStyle/>
          <a:p>
            <a:pPr algn="just"/>
            <a:r>
              <a:rPr lang="en-US" sz="2700" dirty="0"/>
              <a:t>in Latin America (1979-2006), only two </a:t>
            </a:r>
            <a:r>
              <a:rPr lang="en-US" sz="2700" dirty="0" err="1"/>
              <a:t>presidentialisms</a:t>
            </a:r>
            <a:r>
              <a:rPr lang="en-US" sz="2700" dirty="0"/>
              <a:t> with a two-party system - Mexico and Costa Rica; the rest had multi-party systems</a:t>
            </a:r>
          </a:p>
          <a:p>
            <a:pPr algn="just"/>
            <a:r>
              <a:rPr lang="en-US" sz="2700" dirty="0"/>
              <a:t>coalitions necessary for the functioning of the system</a:t>
            </a:r>
          </a:p>
          <a:p>
            <a:pPr algn="just"/>
            <a:r>
              <a:rPr lang="en-US" sz="2700" dirty="0"/>
              <a:t>coalitions in presidentialism are different from parliamentarism: the president is the de facto permanent </a:t>
            </a:r>
            <a:r>
              <a:rPr lang="en-US" sz="2700" i="1" dirty="0" err="1"/>
              <a:t>formateur</a:t>
            </a:r>
            <a:r>
              <a:rPr lang="en-US" sz="2700" dirty="0"/>
              <a:t> who tries to put together coalitions to push through legislative proposals</a:t>
            </a:r>
          </a:p>
        </p:txBody>
      </p:sp>
    </p:spTree>
    <p:extLst>
      <p:ext uri="{BB962C8B-B14F-4D97-AF65-F5344CB8AC3E}">
        <p14:creationId xmlns:p14="http://schemas.microsoft.com/office/powerpoint/2010/main" val="372317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Presidents and </a:t>
            </a:r>
            <a:r>
              <a:rPr lang="en-US" dirty="0" err="1"/>
              <a:t>multipartism</a:t>
            </a:r>
            <a:r>
              <a:rPr lang="en-US" dirty="0"/>
              <a:t> 2/4</a:t>
            </a:r>
          </a:p>
        </p:txBody>
      </p:sp>
      <p:sp>
        <p:nvSpPr>
          <p:cNvPr id="3" name="Content Placeholder 2"/>
          <p:cNvSpPr>
            <a:spLocks noGrp="1"/>
          </p:cNvSpPr>
          <p:nvPr>
            <p:ph idx="1"/>
          </p:nvPr>
        </p:nvSpPr>
        <p:spPr/>
        <p:txBody>
          <a:bodyPr/>
          <a:lstStyle/>
          <a:p>
            <a:pPr algn="just"/>
            <a:r>
              <a:rPr lang="en-US" dirty="0"/>
              <a:t>cabinet posts and other appointments</a:t>
            </a:r>
          </a:p>
          <a:p>
            <a:pPr algn="just"/>
            <a:r>
              <a:rPr lang="en-US" dirty="0"/>
              <a:t>"</a:t>
            </a:r>
            <a:r>
              <a:rPr lang="en-US" i="1" dirty="0"/>
              <a:t>pork</a:t>
            </a:r>
            <a:r>
              <a:rPr lang="en-US" dirty="0"/>
              <a:t>" and </a:t>
            </a:r>
          </a:p>
          <a:p>
            <a:pPr algn="just"/>
            <a:r>
              <a:rPr lang="en-US" i="1" dirty="0"/>
              <a:t>policy</a:t>
            </a:r>
            <a:r>
              <a:rPr lang="en-US" dirty="0"/>
              <a:t> concessions </a:t>
            </a:r>
          </a:p>
          <a:p>
            <a:pPr algn="just"/>
            <a:r>
              <a:rPr lang="en-US" dirty="0"/>
              <a:t>these are often more important than ideology and party identity of the MPs who support the president</a:t>
            </a:r>
          </a:p>
        </p:txBody>
      </p:sp>
    </p:spTree>
    <p:extLst>
      <p:ext uri="{BB962C8B-B14F-4D97-AF65-F5344CB8AC3E}">
        <p14:creationId xmlns:p14="http://schemas.microsoft.com/office/powerpoint/2010/main" val="1924190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Presidents and </a:t>
            </a:r>
            <a:r>
              <a:rPr lang="en-US" dirty="0" err="1"/>
              <a:t>multipartism</a:t>
            </a:r>
            <a:r>
              <a:rPr lang="en-US" dirty="0"/>
              <a:t> 3/4</a:t>
            </a:r>
          </a:p>
        </p:txBody>
      </p:sp>
      <p:sp>
        <p:nvSpPr>
          <p:cNvPr id="3" name="Content Placeholder 2"/>
          <p:cNvSpPr>
            <a:spLocks noGrp="1"/>
          </p:cNvSpPr>
          <p:nvPr>
            <p:ph idx="1"/>
          </p:nvPr>
        </p:nvSpPr>
        <p:spPr/>
        <p:txBody>
          <a:bodyPr/>
          <a:lstStyle/>
          <a:p>
            <a:r>
              <a:rPr lang="cs-CZ" dirty="0" err="1"/>
              <a:t>strong</a:t>
            </a:r>
            <a:r>
              <a:rPr lang="cs-CZ" dirty="0"/>
              <a:t> </a:t>
            </a:r>
            <a:r>
              <a:rPr lang="cs-CZ" dirty="0" err="1"/>
              <a:t>constitutional</a:t>
            </a:r>
            <a:r>
              <a:rPr lang="cs-CZ" dirty="0"/>
              <a:t> </a:t>
            </a:r>
            <a:r>
              <a:rPr lang="cs-CZ" dirty="0" err="1"/>
              <a:t>powers</a:t>
            </a:r>
            <a:r>
              <a:rPr lang="cs-CZ" dirty="0"/>
              <a:t> </a:t>
            </a:r>
            <a:r>
              <a:rPr lang="cs-CZ" dirty="0" err="1"/>
              <a:t>of</a:t>
            </a:r>
            <a:r>
              <a:rPr lang="cs-CZ" dirty="0"/>
              <a:t> </a:t>
            </a:r>
            <a:r>
              <a:rPr lang="cs-CZ" dirty="0" err="1"/>
              <a:t>the</a:t>
            </a:r>
            <a:r>
              <a:rPr lang="cs-CZ" dirty="0"/>
              <a:t> President to </a:t>
            </a:r>
            <a:r>
              <a:rPr lang="cs-CZ" dirty="0" err="1"/>
              <a:t>be</a:t>
            </a:r>
            <a:r>
              <a:rPr lang="cs-CZ" dirty="0"/>
              <a:t> </a:t>
            </a:r>
            <a:r>
              <a:rPr lang="cs-CZ" dirty="0" err="1"/>
              <a:t>able</a:t>
            </a:r>
            <a:r>
              <a:rPr lang="cs-CZ" dirty="0"/>
              <a:t> to </a:t>
            </a:r>
            <a:r>
              <a:rPr lang="cs-CZ" dirty="0" err="1"/>
              <a:t>sustain</a:t>
            </a:r>
            <a:r>
              <a:rPr lang="cs-CZ" dirty="0"/>
              <a:t> </a:t>
            </a:r>
            <a:r>
              <a:rPr lang="cs-CZ" dirty="0" err="1"/>
              <a:t>the</a:t>
            </a:r>
            <a:r>
              <a:rPr lang="cs-CZ" dirty="0"/>
              <a:t> </a:t>
            </a:r>
            <a:r>
              <a:rPr lang="cs-CZ" dirty="0" err="1"/>
              <a:t>initiative</a:t>
            </a:r>
            <a:r>
              <a:rPr lang="cs-CZ" dirty="0"/>
              <a:t> and </a:t>
            </a:r>
            <a:r>
              <a:rPr lang="cs-CZ" dirty="0" err="1"/>
              <a:t>ward</a:t>
            </a:r>
            <a:r>
              <a:rPr lang="cs-CZ" dirty="0"/>
              <a:t> </a:t>
            </a:r>
            <a:r>
              <a:rPr lang="cs-CZ" dirty="0" err="1"/>
              <a:t>off</a:t>
            </a:r>
            <a:r>
              <a:rPr lang="cs-CZ" dirty="0"/>
              <a:t> </a:t>
            </a:r>
            <a:r>
              <a:rPr lang="cs-CZ" dirty="0" err="1"/>
              <a:t>potential</a:t>
            </a:r>
            <a:r>
              <a:rPr lang="cs-CZ" dirty="0"/>
              <a:t> </a:t>
            </a:r>
            <a:r>
              <a:rPr lang="cs-CZ" dirty="0" err="1"/>
              <a:t>counter-proposals</a:t>
            </a:r>
            <a:r>
              <a:rPr lang="cs-CZ" dirty="0"/>
              <a:t> </a:t>
            </a:r>
            <a:r>
              <a:rPr lang="cs-CZ" dirty="0" err="1"/>
              <a:t>from</a:t>
            </a:r>
            <a:r>
              <a:rPr lang="cs-CZ" dirty="0"/>
              <a:t> </a:t>
            </a:r>
            <a:r>
              <a:rPr lang="cs-CZ" dirty="0" err="1"/>
              <a:t>the</a:t>
            </a:r>
            <a:r>
              <a:rPr lang="cs-CZ" dirty="0"/>
              <a:t> </a:t>
            </a:r>
            <a:r>
              <a:rPr lang="cs-CZ" dirty="0" err="1"/>
              <a:t>opposition</a:t>
            </a:r>
            <a:endParaRPr lang="cs-CZ" dirty="0"/>
          </a:p>
          <a:p>
            <a:r>
              <a:rPr lang="cs-CZ" dirty="0"/>
              <a:t>Latin </a:t>
            </a:r>
            <a:r>
              <a:rPr lang="cs-CZ" dirty="0" err="1"/>
              <a:t>American</a:t>
            </a:r>
            <a:r>
              <a:rPr lang="cs-CZ" dirty="0"/>
              <a:t> </a:t>
            </a:r>
            <a:r>
              <a:rPr lang="cs-CZ" dirty="0" err="1"/>
              <a:t>experience</a:t>
            </a:r>
            <a:r>
              <a:rPr lang="cs-CZ" dirty="0"/>
              <a:t> </a:t>
            </a:r>
            <a:r>
              <a:rPr lang="cs-CZ" dirty="0" err="1"/>
              <a:t>suggests</a:t>
            </a:r>
            <a:r>
              <a:rPr lang="cs-CZ" dirty="0"/>
              <a:t> </a:t>
            </a:r>
            <a:r>
              <a:rPr lang="cs-CZ" dirty="0" err="1"/>
              <a:t>that</a:t>
            </a:r>
            <a:r>
              <a:rPr lang="cs-CZ" dirty="0"/>
              <a:t> </a:t>
            </a:r>
            <a:r>
              <a:rPr lang="cs-CZ" dirty="0" err="1"/>
              <a:t>constitutionally</a:t>
            </a:r>
            <a:r>
              <a:rPr lang="cs-CZ" dirty="0"/>
              <a:t> </a:t>
            </a:r>
            <a:r>
              <a:rPr lang="cs-CZ" dirty="0" err="1"/>
              <a:t>weak</a:t>
            </a:r>
            <a:r>
              <a:rPr lang="cs-CZ" dirty="0"/>
              <a:t> </a:t>
            </a:r>
            <a:r>
              <a:rPr lang="cs-CZ" dirty="0" err="1"/>
              <a:t>presidents</a:t>
            </a:r>
            <a:r>
              <a:rPr lang="cs-CZ" dirty="0"/>
              <a:t> </a:t>
            </a:r>
            <a:r>
              <a:rPr lang="cs-CZ" dirty="0" err="1"/>
              <a:t>cannot</a:t>
            </a:r>
            <a:r>
              <a:rPr lang="cs-CZ" dirty="0"/>
              <a:t> </a:t>
            </a:r>
            <a:r>
              <a:rPr lang="cs-CZ" dirty="0" err="1"/>
              <a:t>govern</a:t>
            </a:r>
            <a:r>
              <a:rPr lang="cs-CZ" dirty="0"/>
              <a:t> </a:t>
            </a:r>
            <a:r>
              <a:rPr lang="cs-CZ" dirty="0" err="1"/>
              <a:t>effectively</a:t>
            </a:r>
            <a:r>
              <a:rPr lang="cs-CZ" dirty="0"/>
              <a:t> in </a:t>
            </a:r>
            <a:r>
              <a:rPr lang="cs-CZ" dirty="0" err="1"/>
              <a:t>multiparty</a:t>
            </a:r>
            <a:r>
              <a:rPr lang="cs-CZ" dirty="0"/>
              <a:t> </a:t>
            </a:r>
            <a:r>
              <a:rPr lang="cs-CZ" dirty="0" err="1"/>
              <a:t>parliaments</a:t>
            </a:r>
            <a:endParaRPr lang="en-US" dirty="0"/>
          </a:p>
        </p:txBody>
      </p:sp>
    </p:spTree>
    <p:extLst>
      <p:ext uri="{BB962C8B-B14F-4D97-AF65-F5344CB8AC3E}">
        <p14:creationId xmlns:p14="http://schemas.microsoft.com/office/powerpoint/2010/main" val="1983830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Presidents and </a:t>
            </a:r>
            <a:r>
              <a:rPr lang="en-US" dirty="0" err="1"/>
              <a:t>multipartism</a:t>
            </a:r>
            <a:r>
              <a:rPr lang="en-US" dirty="0"/>
              <a:t> 4/4</a:t>
            </a:r>
          </a:p>
        </p:txBody>
      </p:sp>
      <p:sp>
        <p:nvSpPr>
          <p:cNvPr id="3" name="Content Placeholder 2"/>
          <p:cNvSpPr>
            <a:spLocks noGrp="1"/>
          </p:cNvSpPr>
          <p:nvPr>
            <p:ph idx="1"/>
          </p:nvPr>
        </p:nvSpPr>
        <p:spPr>
          <a:xfrm>
            <a:off x="838200" y="2362200"/>
            <a:ext cx="7693025" cy="4163144"/>
          </a:xfrm>
        </p:spPr>
        <p:txBody>
          <a:bodyPr/>
          <a:lstStyle/>
          <a:p>
            <a:pPr algn="just"/>
            <a:r>
              <a:rPr lang="en-US" dirty="0"/>
              <a:t>But that does not mean a </a:t>
            </a:r>
            <a:r>
              <a:rPr lang="en-US" i="1" dirty="0"/>
              <a:t>blank cheque </a:t>
            </a:r>
            <a:r>
              <a:rPr lang="en-US" dirty="0"/>
              <a:t>from parliament or a usurpation of powers by the president </a:t>
            </a:r>
          </a:p>
          <a:p>
            <a:pPr algn="just"/>
            <a:r>
              <a:rPr lang="en-US" dirty="0"/>
              <a:t>at the same time, there are strong control mechanisms for parliament, the courts, the prosecutor's office, etc., including against the president </a:t>
            </a:r>
          </a:p>
          <a:p>
            <a:pPr algn="just"/>
            <a:r>
              <a:rPr lang="en-US" dirty="0"/>
              <a:t>all branches of government must be effective and strong</a:t>
            </a:r>
          </a:p>
        </p:txBody>
      </p:sp>
    </p:spTree>
    <p:extLst>
      <p:ext uri="{BB962C8B-B14F-4D97-AF65-F5344CB8AC3E}">
        <p14:creationId xmlns:p14="http://schemas.microsoft.com/office/powerpoint/2010/main" val="288726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Policy implications </a:t>
            </a:r>
            <a:br>
              <a:rPr lang="en-US" dirty="0"/>
            </a:br>
            <a:r>
              <a:rPr lang="en-US" dirty="0"/>
              <a:t>of government systems 1/2</a:t>
            </a:r>
          </a:p>
        </p:txBody>
      </p:sp>
      <p:sp>
        <p:nvSpPr>
          <p:cNvPr id="3" name="Content Placeholder 2"/>
          <p:cNvSpPr>
            <a:spLocks noGrp="1"/>
          </p:cNvSpPr>
          <p:nvPr>
            <p:ph idx="1"/>
          </p:nvPr>
        </p:nvSpPr>
        <p:spPr/>
        <p:txBody>
          <a:bodyPr/>
          <a:lstStyle/>
          <a:p>
            <a:pPr algn="just"/>
            <a:r>
              <a:rPr lang="en-US" sz="2500" dirty="0" err="1"/>
              <a:t>Gerring</a:t>
            </a:r>
            <a:r>
              <a:rPr lang="en-US" sz="2500" dirty="0"/>
              <a:t> et al (2009): parliamentary systems have visible advantages over semi/presidential systems in a number of aspects</a:t>
            </a:r>
          </a:p>
          <a:p>
            <a:pPr algn="just"/>
            <a:r>
              <a:rPr lang="en-US" sz="2500" dirty="0"/>
              <a:t>Examines only democratic regimes and their impact:</a:t>
            </a:r>
          </a:p>
          <a:p>
            <a:pPr algn="just"/>
            <a:r>
              <a:rPr lang="en-US" sz="2500" dirty="0"/>
              <a:t>Political development (corruption, quality of bureaucracy, political stability, rule of law)</a:t>
            </a:r>
          </a:p>
          <a:p>
            <a:pPr algn="just"/>
            <a:r>
              <a:rPr lang="en-US" sz="2500" dirty="0"/>
              <a:t>economic development (GDP per capita, infrastructure, level of investment)</a:t>
            </a:r>
          </a:p>
        </p:txBody>
      </p:sp>
    </p:spTree>
    <p:extLst>
      <p:ext uri="{BB962C8B-B14F-4D97-AF65-F5344CB8AC3E}">
        <p14:creationId xmlns:p14="http://schemas.microsoft.com/office/powerpoint/2010/main" val="1967400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Policy implications </a:t>
            </a:r>
            <a:br>
              <a:rPr lang="en-US" dirty="0"/>
            </a:br>
            <a:r>
              <a:rPr lang="en-US" dirty="0"/>
              <a:t>of government systems 2/2</a:t>
            </a:r>
          </a:p>
        </p:txBody>
      </p:sp>
      <p:sp>
        <p:nvSpPr>
          <p:cNvPr id="3" name="Content Placeholder 2"/>
          <p:cNvSpPr>
            <a:spLocks noGrp="1"/>
          </p:cNvSpPr>
          <p:nvPr>
            <p:ph idx="1"/>
          </p:nvPr>
        </p:nvSpPr>
        <p:spPr>
          <a:xfrm>
            <a:off x="838200" y="2362200"/>
            <a:ext cx="7693025" cy="4307160"/>
          </a:xfrm>
        </p:spPr>
        <p:txBody>
          <a:bodyPr/>
          <a:lstStyle/>
          <a:p>
            <a:r>
              <a:rPr lang="en-US" dirty="0"/>
              <a:t>parliamentarism is positively related to a range of outcome indicators, suggesting its cumulative effect on governance</a:t>
            </a:r>
          </a:p>
          <a:p>
            <a:r>
              <a:rPr lang="en-US" dirty="0"/>
              <a:t>parliamentarism is probably better able to function as a tool for coordination </a:t>
            </a:r>
          </a:p>
        </p:txBody>
      </p:sp>
    </p:spTree>
    <p:extLst>
      <p:ext uri="{BB962C8B-B14F-4D97-AF65-F5344CB8AC3E}">
        <p14:creationId xmlns:p14="http://schemas.microsoft.com/office/powerpoint/2010/main" val="439545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Parliamentarism 1/2</a:t>
            </a:r>
          </a:p>
        </p:txBody>
      </p:sp>
      <p:sp>
        <p:nvSpPr>
          <p:cNvPr id="3" name="Content Placeholder 2"/>
          <p:cNvSpPr>
            <a:spLocks noGrp="1"/>
          </p:cNvSpPr>
          <p:nvPr>
            <p:ph idx="1"/>
          </p:nvPr>
        </p:nvSpPr>
        <p:spPr/>
        <p:txBody>
          <a:bodyPr/>
          <a:lstStyle/>
          <a:p>
            <a:r>
              <a:rPr lang="en-AU" dirty="0"/>
              <a:t>Is a system in which:</a:t>
            </a:r>
          </a:p>
          <a:p>
            <a:r>
              <a:rPr lang="en-AU" dirty="0"/>
              <a:t>1. there is a head of government distinct from the head of state; the head of government is elected by the parliament and accountable to it</a:t>
            </a:r>
          </a:p>
          <a:p>
            <a:r>
              <a:rPr lang="en-AU" dirty="0"/>
              <a:t>2. the terms of the executive and of the parliament are not fixed, they are mutually dependent</a:t>
            </a:r>
          </a:p>
        </p:txBody>
      </p:sp>
    </p:spTree>
    <p:extLst>
      <p:ext uri="{BB962C8B-B14F-4D97-AF65-F5344CB8AC3E}">
        <p14:creationId xmlns:p14="http://schemas.microsoft.com/office/powerpoint/2010/main" val="25037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Parliamentarism 2/2</a:t>
            </a:r>
          </a:p>
        </p:txBody>
      </p:sp>
      <p:sp>
        <p:nvSpPr>
          <p:cNvPr id="3" name="Content Placeholder 2"/>
          <p:cNvSpPr>
            <a:spLocks noGrp="1"/>
          </p:cNvSpPr>
          <p:nvPr>
            <p:ph idx="1"/>
          </p:nvPr>
        </p:nvSpPr>
        <p:spPr>
          <a:xfrm>
            <a:off x="838200" y="2362200"/>
            <a:ext cx="7693025" cy="4379168"/>
          </a:xfrm>
        </p:spPr>
        <p:txBody>
          <a:bodyPr/>
          <a:lstStyle/>
          <a:p>
            <a:r>
              <a:rPr lang="en-AU" dirty="0"/>
              <a:t>The executive without a parliamentary support will normally resign; the cabinet often has the power to dissolve the parliament and to call for new parliamentary elections</a:t>
            </a:r>
          </a:p>
          <a:p>
            <a:r>
              <a:rPr lang="en-AU" dirty="0"/>
              <a:t>”an almost complete fusion of executive and legislative powers"; members of the executive are typically recruited among the most senior members of parliament, i.e. they simultaneously hold positions in the two bodies</a:t>
            </a:r>
          </a:p>
          <a:p>
            <a:endParaRPr lang="en-AU" dirty="0"/>
          </a:p>
        </p:txBody>
      </p:sp>
    </p:spTree>
    <p:extLst>
      <p:ext uri="{BB962C8B-B14F-4D97-AF65-F5344CB8AC3E}">
        <p14:creationId xmlns:p14="http://schemas.microsoft.com/office/powerpoint/2010/main" val="49330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Presidentialism 1/2</a:t>
            </a:r>
          </a:p>
        </p:txBody>
      </p:sp>
      <p:sp>
        <p:nvSpPr>
          <p:cNvPr id="3" name="Content Placeholder 2"/>
          <p:cNvSpPr>
            <a:spLocks noGrp="1"/>
          </p:cNvSpPr>
          <p:nvPr>
            <p:ph idx="1"/>
          </p:nvPr>
        </p:nvSpPr>
        <p:spPr/>
        <p:txBody>
          <a:bodyPr/>
          <a:lstStyle/>
          <a:p>
            <a:pPr algn="just"/>
            <a:r>
              <a:rPr lang="en-AU" dirty="0"/>
              <a:t>Is a system where</a:t>
            </a:r>
          </a:p>
          <a:p>
            <a:pPr algn="just"/>
            <a:r>
              <a:rPr lang="en-AU" dirty="0"/>
              <a:t>1. president is simultaneously the head of government and the head of state, s/he is directly elected; and </a:t>
            </a:r>
          </a:p>
          <a:p>
            <a:pPr algn="just"/>
            <a:r>
              <a:rPr lang="en-AU" dirty="0"/>
              <a:t>2. the terms in office of the president and the parliament are fixed and not connected (a system of mutual independence)</a:t>
            </a:r>
          </a:p>
        </p:txBody>
      </p:sp>
    </p:spTree>
    <p:extLst>
      <p:ext uri="{BB962C8B-B14F-4D97-AF65-F5344CB8AC3E}">
        <p14:creationId xmlns:p14="http://schemas.microsoft.com/office/powerpoint/2010/main" val="204976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Presidentialism 2/2</a:t>
            </a:r>
            <a:endParaRPr lang="en-US" dirty="0"/>
          </a:p>
        </p:txBody>
      </p:sp>
      <p:sp>
        <p:nvSpPr>
          <p:cNvPr id="3" name="Content Placeholder 2"/>
          <p:cNvSpPr>
            <a:spLocks noGrp="1"/>
          </p:cNvSpPr>
          <p:nvPr>
            <p:ph idx="1"/>
          </p:nvPr>
        </p:nvSpPr>
        <p:spPr>
          <a:xfrm>
            <a:off x="838200" y="2362200"/>
            <a:ext cx="7693025" cy="4163144"/>
          </a:xfrm>
        </p:spPr>
        <p:txBody>
          <a:bodyPr/>
          <a:lstStyle/>
          <a:p>
            <a:pPr algn="just"/>
            <a:r>
              <a:rPr lang="en-AU" dirty="0"/>
              <a:t>The executive led by president cannot dissolve the legislature and call (early) elections; the legislature may not remove the president</a:t>
            </a:r>
          </a:p>
          <a:p>
            <a:pPr algn="just"/>
            <a:r>
              <a:rPr lang="en-AU" dirty="0" err="1"/>
              <a:t>Presidentialism</a:t>
            </a:r>
            <a:r>
              <a:rPr lang="en-AU" dirty="0"/>
              <a:t> is a system of mutual independence of the two branches of power</a:t>
            </a:r>
          </a:p>
          <a:p>
            <a:pPr algn="just"/>
            <a:r>
              <a:rPr lang="en-AU" dirty="0"/>
              <a:t>Members of parliament may not simultaneously hold executive positions (strict separation of powers)</a:t>
            </a:r>
          </a:p>
        </p:txBody>
      </p:sp>
    </p:spTree>
    <p:extLst>
      <p:ext uri="{BB962C8B-B14F-4D97-AF65-F5344CB8AC3E}">
        <p14:creationId xmlns:p14="http://schemas.microsoft.com/office/powerpoint/2010/main" val="206463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err="1"/>
              <a:t>Semipresidential</a:t>
            </a:r>
            <a:r>
              <a:rPr lang="cs-CZ" dirty="0"/>
              <a:t> </a:t>
            </a:r>
            <a:r>
              <a:rPr lang="cs-CZ" dirty="0" err="1"/>
              <a:t>systems</a:t>
            </a:r>
            <a:endParaRPr lang="en-US" dirty="0"/>
          </a:p>
        </p:txBody>
      </p:sp>
      <p:sp>
        <p:nvSpPr>
          <p:cNvPr id="3" name="Content Placeholder 2"/>
          <p:cNvSpPr>
            <a:spLocks noGrp="1"/>
          </p:cNvSpPr>
          <p:nvPr>
            <p:ph idx="1"/>
          </p:nvPr>
        </p:nvSpPr>
        <p:spPr>
          <a:xfrm>
            <a:off x="838200" y="2362200"/>
            <a:ext cx="7693025" cy="4019128"/>
          </a:xfrm>
        </p:spPr>
        <p:txBody>
          <a:bodyPr/>
          <a:lstStyle/>
          <a:p>
            <a:pPr algn="just"/>
            <a:r>
              <a:rPr lang="en-AU" dirty="0"/>
              <a:t>It is the arrangement with a president directly elected for a fixed term, AND with a prime minister and his/her cabinet accountable to the parliament</a:t>
            </a:r>
          </a:p>
          <a:p>
            <a:pPr algn="just"/>
            <a:r>
              <a:rPr lang="en-AU" dirty="0"/>
              <a:t>Originally, M. Duverger (1980) also added that the president had to have “quite considerable powers”, this feature is now abandoned in favour of a purely institutional understanding of the concept</a:t>
            </a:r>
          </a:p>
        </p:txBody>
      </p:sp>
    </p:spTree>
    <p:extLst>
      <p:ext uri="{BB962C8B-B14F-4D97-AF65-F5344CB8AC3E}">
        <p14:creationId xmlns:p14="http://schemas.microsoft.com/office/powerpoint/2010/main" val="1197019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Directorial form of government</a:t>
            </a:r>
          </a:p>
        </p:txBody>
      </p:sp>
      <p:sp>
        <p:nvSpPr>
          <p:cNvPr id="3" name="Content Placeholder 2"/>
          <p:cNvSpPr>
            <a:spLocks noGrp="1"/>
          </p:cNvSpPr>
          <p:nvPr>
            <p:ph idx="1"/>
          </p:nvPr>
        </p:nvSpPr>
        <p:spPr>
          <a:xfrm>
            <a:off x="838200" y="2362200"/>
            <a:ext cx="7693025" cy="4379168"/>
          </a:xfrm>
        </p:spPr>
        <p:txBody>
          <a:bodyPr/>
          <a:lstStyle/>
          <a:p>
            <a:pPr algn="just"/>
            <a:r>
              <a:rPr lang="en-AU" sz="2700" dirty="0"/>
              <a:t>It exists only in Switzerland</a:t>
            </a:r>
          </a:p>
          <a:p>
            <a:pPr algn="just"/>
            <a:r>
              <a:rPr lang="en-AU" sz="2700" dirty="0"/>
              <a:t>The executive (the so-called Federal Council) is composed of seven persons, each of them individually elected by a joint decisions of the two chambers of parliament</a:t>
            </a:r>
          </a:p>
          <a:p>
            <a:pPr algn="just"/>
            <a:r>
              <a:rPr lang="en-AU" sz="2700" dirty="0"/>
              <a:t>The term of the Federal Council is fixed, it overlaps with the term of the parliament</a:t>
            </a:r>
          </a:p>
          <a:p>
            <a:pPr algn="just"/>
            <a:r>
              <a:rPr lang="en-AU" sz="2700" dirty="0"/>
              <a:t>However, it is not accountable to the Parliament and cannot be voted out of office</a:t>
            </a:r>
          </a:p>
          <a:p>
            <a:pPr algn="just"/>
            <a:endParaRPr lang="en-AU" sz="2700" dirty="0"/>
          </a:p>
        </p:txBody>
      </p:sp>
    </p:spTree>
    <p:extLst>
      <p:ext uri="{BB962C8B-B14F-4D97-AF65-F5344CB8AC3E}">
        <p14:creationId xmlns:p14="http://schemas.microsoft.com/office/powerpoint/2010/main" val="405856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Directly elected Prime Minister</a:t>
            </a:r>
          </a:p>
        </p:txBody>
      </p:sp>
      <p:sp>
        <p:nvSpPr>
          <p:cNvPr id="3" name="Content Placeholder 2"/>
          <p:cNvSpPr>
            <a:spLocks noGrp="1"/>
          </p:cNvSpPr>
          <p:nvPr>
            <p:ph idx="1"/>
          </p:nvPr>
        </p:nvSpPr>
        <p:spPr>
          <a:xfrm>
            <a:off x="838200" y="2362200"/>
            <a:ext cx="7693025" cy="4307160"/>
          </a:xfrm>
        </p:spPr>
        <p:txBody>
          <a:bodyPr/>
          <a:lstStyle/>
          <a:p>
            <a:pPr algn="just"/>
            <a:r>
              <a:rPr lang="en-AU" dirty="0"/>
              <a:t>A short-lived system that existed in Israel between 1996 and 2003</a:t>
            </a:r>
          </a:p>
          <a:p>
            <a:pPr algn="just"/>
            <a:r>
              <a:rPr lang="en-AU" dirty="0"/>
              <a:t>Prime Minister was directly elected by all voters in a majority runoff system (simultaneously with parliamentary elections) </a:t>
            </a:r>
          </a:p>
          <a:p>
            <a:pPr algn="just"/>
            <a:r>
              <a:rPr lang="en-AU" dirty="0"/>
              <a:t>the PM and his government was accountable to Parliament, in case of successful no confidence motion, early elections were to be held</a:t>
            </a:r>
          </a:p>
        </p:txBody>
      </p:sp>
    </p:spTree>
    <p:extLst>
      <p:ext uri="{BB962C8B-B14F-4D97-AF65-F5344CB8AC3E}">
        <p14:creationId xmlns:p14="http://schemas.microsoft.com/office/powerpoint/2010/main" val="1029947911"/>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7949</TotalTime>
  <Words>1569</Words>
  <Application>Microsoft Macintosh PowerPoint</Application>
  <PresentationFormat>On-screen Show (4:3)</PresentationFormat>
  <Paragraphs>121</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Times New Roman</vt:lpstr>
      <vt:lpstr>Wingdings</vt:lpstr>
      <vt:lpstr>Capsules</vt:lpstr>
      <vt:lpstr>Types of Political Systems</vt:lpstr>
      <vt:lpstr>Normative basis of democratic government</vt:lpstr>
      <vt:lpstr>Parliamentarism 1/2</vt:lpstr>
      <vt:lpstr>Parliamentarism 2/2</vt:lpstr>
      <vt:lpstr>Presidentialism 1/2</vt:lpstr>
      <vt:lpstr>Presidentialism 2/2</vt:lpstr>
      <vt:lpstr>Semipresidential systems</vt:lpstr>
      <vt:lpstr>Directorial form of government</vt:lpstr>
      <vt:lpstr>Directly elected Prime Minister</vt:lpstr>
      <vt:lpstr>Differences among parliamentary systems</vt:lpstr>
      <vt:lpstr>Single-party majority cabinets 1/2</vt:lpstr>
      <vt:lpstr>Single-party majority cabinets 2/2</vt:lpstr>
      <vt:lpstr>Minimal-winning cabinets 1/2</vt:lpstr>
      <vt:lpstr>Minimal-winning cabinets 2/2</vt:lpstr>
      <vt:lpstr>Oversized cabinets 1/2</vt:lpstr>
      <vt:lpstr>Oversized cabinets 2/2</vt:lpstr>
      <vt:lpstr>Minority cabinets 1/2</vt:lpstr>
      <vt:lpstr>Minority cabinets 2/2</vt:lpstr>
      <vt:lpstr>Caretaker cabinets</vt:lpstr>
      <vt:lpstr>Differences among presidential systems</vt:lpstr>
      <vt:lpstr>Are parliamentary systems better?</vt:lpstr>
      <vt:lpstr>Are parliamentary systems better?</vt:lpstr>
      <vt:lpstr>Are parliamentary systems better?</vt:lpstr>
      <vt:lpstr>Presidents and multipartism 1/4</vt:lpstr>
      <vt:lpstr>Presidents and multipartism 2/4</vt:lpstr>
      <vt:lpstr>Presidents and multipartism 3/4</vt:lpstr>
      <vt:lpstr>Presidents and multipartism 4/4</vt:lpstr>
      <vt:lpstr>Policy implications  of government systems 1/2</vt:lpstr>
      <vt:lpstr>Policy implications  of government systems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Marek Rybar</cp:lastModifiedBy>
  <cp:revision>179</cp:revision>
  <dcterms:created xsi:type="dcterms:W3CDTF">2005-06-20T08:50:09Z</dcterms:created>
  <dcterms:modified xsi:type="dcterms:W3CDTF">2025-03-11T12:21:18Z</dcterms:modified>
</cp:coreProperties>
</file>