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303" r:id="rId4"/>
    <p:sldId id="315" r:id="rId5"/>
    <p:sldId id="283" r:id="rId6"/>
    <p:sldId id="284" r:id="rId7"/>
    <p:sldId id="309" r:id="rId8"/>
    <p:sldId id="269" r:id="rId9"/>
    <p:sldId id="275" r:id="rId10"/>
    <p:sldId id="272" r:id="rId11"/>
    <p:sldId id="320" r:id="rId12"/>
    <p:sldId id="321" r:id="rId13"/>
    <p:sldId id="322" r:id="rId14"/>
    <p:sldId id="280" r:id="rId15"/>
    <p:sldId id="302" r:id="rId16"/>
    <p:sldId id="301" r:id="rId17"/>
    <p:sldId id="299" r:id="rId18"/>
    <p:sldId id="300" r:id="rId19"/>
    <p:sldId id="323" r:id="rId20"/>
    <p:sldId id="268" r:id="rId21"/>
    <p:sldId id="261" r:id="rId22"/>
    <p:sldId id="262" r:id="rId23"/>
    <p:sldId id="270" r:id="rId24"/>
    <p:sldId id="282" r:id="rId2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72"/>
    <a:srgbClr val="1D4997"/>
    <a:srgbClr val="548235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7" autoAdjust="0"/>
    <p:restoredTop sz="88945" autoAdjust="0"/>
  </p:normalViewPr>
  <p:slideViewPr>
    <p:cSldViewPr snapToGrid="0">
      <p:cViewPr varScale="1">
        <p:scale>
          <a:sx n="100" d="100"/>
          <a:sy n="100" d="100"/>
        </p:scale>
        <p:origin x="17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86" y="23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444" cy="498734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078" y="1"/>
            <a:ext cx="2946521" cy="498734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EB6E242A-3EEE-44C6-B135-D92FAEDBD37A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7906"/>
            <a:ext cx="2945444" cy="498734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078" y="9427906"/>
            <a:ext cx="2946521" cy="498734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3EAFADED-7C4E-412B-A652-0CBF906EB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102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60" cy="498055"/>
          </a:xfrm>
          <a:prstGeom prst="rect">
            <a:avLst/>
          </a:prstGeom>
        </p:spPr>
        <p:txBody>
          <a:bodyPr vert="horz" lIns="90838" tIns="45420" rIns="90838" bIns="454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60" cy="498055"/>
          </a:xfrm>
          <a:prstGeom prst="rect">
            <a:avLst/>
          </a:prstGeom>
        </p:spPr>
        <p:txBody>
          <a:bodyPr vert="horz" lIns="90838" tIns="45420" rIns="90838" bIns="45420" rtlCol="0"/>
          <a:lstStyle>
            <a:lvl1pPr algn="r">
              <a:defRPr sz="1200"/>
            </a:lvl1pPr>
          </a:lstStyle>
          <a:p>
            <a:fld id="{FCFF7771-FC96-4487-890B-BCCC2081BE49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8" tIns="45420" rIns="90838" bIns="454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9" y="4777201"/>
            <a:ext cx="5438139" cy="3908614"/>
          </a:xfrm>
          <a:prstGeom prst="rect">
            <a:avLst/>
          </a:prstGeom>
        </p:spPr>
        <p:txBody>
          <a:bodyPr vert="horz" lIns="90838" tIns="45420" rIns="90838" bIns="454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60" cy="498055"/>
          </a:xfrm>
          <a:prstGeom prst="rect">
            <a:avLst/>
          </a:prstGeom>
        </p:spPr>
        <p:txBody>
          <a:bodyPr vert="horz" lIns="90838" tIns="45420" rIns="90838" bIns="454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60" cy="498055"/>
          </a:xfrm>
          <a:prstGeom prst="rect">
            <a:avLst/>
          </a:prstGeom>
        </p:spPr>
        <p:txBody>
          <a:bodyPr vert="horz" lIns="90838" tIns="45420" rIns="90838" bIns="45420" rtlCol="0" anchor="b"/>
          <a:lstStyle>
            <a:lvl1pPr algn="r">
              <a:defRPr sz="1200"/>
            </a:lvl1pPr>
          </a:lstStyle>
          <a:p>
            <a:fld id="{F9C9935F-1F71-4FAD-AC09-F71D78D9AD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8480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13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656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100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942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51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64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60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227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943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422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523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77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542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022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906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140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20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014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9935F-1F71-4FAD-AC09-F71D78D9AD1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66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DA27-D735-4254-BBA9-3941CBF8FC2E}" type="datetime1">
              <a:rPr lang="cs-CZ" smtClean="0"/>
              <a:t>07.04.2025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03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F947-8CEE-47AE-9016-0709E81FD27B}" type="datetime1">
              <a:rPr lang="cs-CZ" smtClean="0"/>
              <a:t>07.04.2025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079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0234-D36E-4881-9052-B8B05EAC83AF}" type="datetime1">
              <a:rPr lang="cs-CZ" smtClean="0"/>
              <a:t>07.04.2025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95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008672"/>
                </a:solidFill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9CF7-FE6E-46BB-9526-3820EA6045C2}" type="datetime1">
              <a:rPr lang="cs-CZ" smtClean="0"/>
              <a:t>07.04.2025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94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D3F0-5D54-49BA-B12E-52BE4B4E09F4}" type="datetime1">
              <a:rPr lang="cs-CZ" smtClean="0"/>
              <a:t>07.04.2025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58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9E67-4595-4C8E-9A12-38A9BE1486DD}" type="datetime1">
              <a:rPr lang="cs-CZ" smtClean="0"/>
              <a:t>07.04.2025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83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5761-8325-4D02-BF11-5D0EA217C1BD}" type="datetime1">
              <a:rPr lang="cs-CZ" smtClean="0"/>
              <a:t>07.04.2025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49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EBDC-F37D-4858-B8CD-3A3BB6809E08}" type="datetime1">
              <a:rPr lang="cs-CZ" smtClean="0"/>
              <a:t>07.04.2025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53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CBD9-6FA6-4B2D-AC46-E58DF5C9847F}" type="datetime1">
              <a:rPr lang="cs-CZ" smtClean="0"/>
              <a:t>07.04.2025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22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7F4F-DAC0-4F09-833E-3CCA07331C90}" type="datetime1">
              <a:rPr lang="cs-CZ" smtClean="0"/>
              <a:t>07.04.2025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6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ECA9-CE6F-4781-A5E3-CDFC447EC571}" type="datetime1">
              <a:rPr lang="cs-CZ" smtClean="0"/>
              <a:t>07.04.2025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45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E7CF0-2401-4773-944C-A7D933B32AA0}" type="datetime1">
              <a:rPr lang="cs-CZ" smtClean="0"/>
              <a:t>07.04.2025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68A2D-EDE7-455A-AEF4-B8F263FBEC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91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g12GW49TOQ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9TAuSelsa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25887" y="1783959"/>
            <a:ext cx="4190567" cy="2053750"/>
          </a:xfrm>
        </p:spPr>
        <p:txBody>
          <a:bodyPr anchor="b">
            <a:normAutofit/>
          </a:bodyPr>
          <a:lstStyle/>
          <a:p>
            <a:pPr algn="l"/>
            <a:r>
              <a:rPr lang="cs-CZ" sz="4700" b="1" dirty="0" err="1">
                <a:solidFill>
                  <a:srgbClr val="008672"/>
                </a:solidFill>
              </a:rPr>
              <a:t>Interest</a:t>
            </a:r>
            <a:r>
              <a:rPr lang="cs-CZ" sz="4700" b="1" dirty="0">
                <a:solidFill>
                  <a:srgbClr val="008672"/>
                </a:solidFill>
              </a:rPr>
              <a:t> </a:t>
            </a:r>
            <a:r>
              <a:rPr lang="cs-CZ" sz="4700" b="1" dirty="0" err="1">
                <a:solidFill>
                  <a:srgbClr val="008672"/>
                </a:solidFill>
              </a:rPr>
              <a:t>Groups</a:t>
            </a:r>
            <a:r>
              <a:rPr lang="cs-CZ" sz="4700" b="1" dirty="0">
                <a:solidFill>
                  <a:srgbClr val="008672"/>
                </a:solidFill>
              </a:rPr>
              <a:t> and </a:t>
            </a:r>
            <a:r>
              <a:rPr lang="cs-CZ" sz="4700" b="1" dirty="0" err="1">
                <a:solidFill>
                  <a:srgbClr val="008672"/>
                </a:solidFill>
              </a:rPr>
              <a:t>Lobbying</a:t>
            </a:r>
            <a:br>
              <a:rPr lang="cs-CZ" sz="4700" b="1" dirty="0">
                <a:solidFill>
                  <a:srgbClr val="008672"/>
                </a:solidFill>
              </a:rPr>
            </a:br>
            <a:r>
              <a:rPr lang="cs-CZ" sz="2800" b="1" dirty="0">
                <a:solidFill>
                  <a:srgbClr val="008672"/>
                </a:solidFill>
              </a:rPr>
              <a:t>Money and </a:t>
            </a:r>
            <a:r>
              <a:rPr lang="cs-CZ" sz="2800" b="1" dirty="0" err="1">
                <a:solidFill>
                  <a:srgbClr val="008672"/>
                </a:solidFill>
              </a:rPr>
              <a:t>Politics</a:t>
            </a:r>
            <a:endParaRPr lang="cs-CZ" sz="2800" b="1" dirty="0">
              <a:solidFill>
                <a:srgbClr val="00867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09704" y="3948545"/>
            <a:ext cx="4190566" cy="1930742"/>
          </a:xfrm>
        </p:spPr>
        <p:txBody>
          <a:bodyPr anchor="t">
            <a:normAutofit/>
          </a:bodyPr>
          <a:lstStyle/>
          <a:p>
            <a:pPr algn="l"/>
            <a:r>
              <a:rPr lang="cs-CZ" sz="1700" dirty="0">
                <a:solidFill>
                  <a:schemeClr val="bg1"/>
                </a:solidFill>
              </a:rPr>
              <a:t>7</a:t>
            </a:r>
            <a:r>
              <a:rPr lang="en-GB" sz="1700" dirty="0">
                <a:solidFill>
                  <a:schemeClr val="bg1"/>
                </a:solidFill>
              </a:rPr>
              <a:t>.</a:t>
            </a:r>
            <a:r>
              <a:rPr lang="cs-CZ" sz="1700" dirty="0">
                <a:solidFill>
                  <a:schemeClr val="bg1"/>
                </a:solidFill>
              </a:rPr>
              <a:t>4</a:t>
            </a:r>
            <a:r>
              <a:rPr lang="en-GB" sz="1700" dirty="0">
                <a:solidFill>
                  <a:schemeClr val="bg1"/>
                </a:solidFill>
              </a:rPr>
              <a:t>.20</a:t>
            </a:r>
            <a:r>
              <a:rPr lang="cs-CZ" sz="1700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472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008672"/>
                </a:solidFill>
              </a:rPr>
              <a:t>WHAT DOES AN INTEREST GROUP NEED TO EXERT INFLUENCE</a:t>
            </a:r>
            <a:r>
              <a:rPr lang="cs-CZ" sz="3500" b="1" dirty="0">
                <a:solidFill>
                  <a:srgbClr val="008672"/>
                </a:solidFill>
              </a:rPr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2178434"/>
            <a:ext cx="7543801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4000" b="1" dirty="0"/>
              <a:t> </a:t>
            </a:r>
            <a:r>
              <a:rPr lang="en-US" sz="4000" dirty="0"/>
              <a:t>ACCESS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40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RESOURCES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4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LEGITIMACY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4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/>
              <a:t> </a:t>
            </a:r>
            <a:r>
              <a:rPr lang="cs-CZ" sz="4000" dirty="0"/>
              <a:t>ABILITY</a:t>
            </a:r>
            <a:r>
              <a:rPr lang="en-US" sz="4000" dirty="0"/>
              <a:t> TO SANCTION</a:t>
            </a:r>
            <a:endParaRPr lang="cs-CZ" sz="4000" dirty="0"/>
          </a:p>
        </p:txBody>
      </p:sp>
      <p:pic>
        <p:nvPicPr>
          <p:cNvPr id="1026" name="Picture 2" descr="http://visionsoftruth.files.wordpress.com/2012/08/is-it-legitimate-comp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03" y="1995714"/>
            <a:ext cx="3363582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655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2E25E-B2C5-4E09-87A3-2CC2DB507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2355"/>
          </a:xfrm>
        </p:spPr>
        <p:txBody>
          <a:bodyPr>
            <a:normAutofit/>
          </a:bodyPr>
          <a:lstStyle/>
          <a:p>
            <a:pPr algn="ctr"/>
            <a:r>
              <a:rPr lang="cs-CZ" sz="3500" b="1" dirty="0"/>
              <a:t>FUNDING NGOS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0CF7D-910C-4100-8FF4-C0A30E51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7481"/>
            <a:ext cx="7886700" cy="4839482"/>
          </a:xfrm>
        </p:spPr>
        <p:txBody>
          <a:bodyPr/>
          <a:lstStyle/>
          <a:p>
            <a:r>
              <a:rPr lang="cs-CZ" dirty="0" err="1"/>
              <a:t>Nonprofit</a:t>
            </a:r>
            <a:r>
              <a:rPr lang="cs-CZ" dirty="0"/>
              <a:t>, </a:t>
            </a:r>
            <a:r>
              <a:rPr lang="cs-CZ" dirty="0" err="1"/>
              <a:t>typically</a:t>
            </a:r>
            <a:r>
              <a:rPr lang="cs-CZ" dirty="0"/>
              <a:t> </a:t>
            </a:r>
            <a:r>
              <a:rPr lang="cs-CZ" dirty="0" err="1"/>
              <a:t>citizen-based</a:t>
            </a:r>
            <a:r>
              <a:rPr lang="cs-CZ" dirty="0"/>
              <a:t> </a:t>
            </a:r>
            <a:r>
              <a:rPr lang="cs-CZ" dirty="0" err="1"/>
              <a:t>organizations</a:t>
            </a:r>
            <a:endParaRPr lang="cs-CZ" dirty="0"/>
          </a:p>
          <a:p>
            <a:r>
              <a:rPr lang="cs-CZ" dirty="0"/>
              <a:t>Independent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government</a:t>
            </a:r>
            <a:r>
              <a:rPr lang="cs-CZ" dirty="0"/>
              <a:t> (</a:t>
            </a:r>
            <a:r>
              <a:rPr lang="cs-CZ" dirty="0" err="1"/>
              <a:t>formally</a:t>
            </a:r>
            <a:r>
              <a:rPr lang="cs-CZ" dirty="0"/>
              <a:t>)</a:t>
            </a:r>
          </a:p>
          <a:p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heavy</a:t>
            </a:r>
            <a:r>
              <a:rPr lang="cs-CZ" dirty="0"/>
              <a:t> dependence on public </a:t>
            </a:r>
            <a:r>
              <a:rPr lang="cs-CZ" dirty="0" err="1"/>
              <a:t>budgets</a:t>
            </a:r>
            <a:endParaRPr lang="cs-CZ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Fundraising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Grants</a:t>
            </a:r>
            <a:r>
              <a:rPr lang="cs-CZ" dirty="0"/>
              <a:t> and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funding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Programe </a:t>
            </a:r>
            <a:r>
              <a:rPr lang="cs-CZ" dirty="0" err="1"/>
              <a:t>funding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revenue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5DB278E-C552-4373-A73B-152616D48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935B1E6-A68F-4368-8054-537C8ADB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508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1AEE1-929B-4A7F-B1B1-457A3E6DB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232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NGO</a:t>
            </a:r>
            <a:r>
              <a:rPr lang="en-US" dirty="0"/>
              <a:t>S FUNDING FROM STATE BUDGET </a:t>
            </a:r>
            <a:br>
              <a:rPr lang="en-US" dirty="0"/>
            </a:br>
            <a:r>
              <a:rPr lang="en-US" dirty="0"/>
              <a:t>CZECH REPUBLIC in thousands 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286B47D-BF3E-43A7-A0F5-0A86E1DD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6356351"/>
            <a:ext cx="8147712" cy="365125"/>
          </a:xfrm>
        </p:spPr>
        <p:txBody>
          <a:bodyPr/>
          <a:lstStyle/>
          <a:p>
            <a:r>
              <a:rPr lang="cs-CZ" dirty="0"/>
              <a:t>ROZBOR FINANCOVÁNÍ NESTÁTNÍCH NEZISKOVÝCH ORGANIZACÍ Z VEŘEJNÝCH ROZPOČTŮ V ROCE 2016, https://www.vlada.cz/assets/ppov/rnno/dokumenty/rozbor_2016_material_pro_web.pdf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840B15-8294-4503-A8AB-72EC807E7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12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658AC65-3286-4CA0-8CCF-A81C30A00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55" t="972" r="7296" b="8055"/>
          <a:stretch/>
        </p:blipFill>
        <p:spPr>
          <a:xfrm>
            <a:off x="116383" y="1521378"/>
            <a:ext cx="8911233" cy="45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53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2BE371-A1B9-4C6D-96C1-66A29635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61119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NGO STATE FUNDING BY FIELD 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314B7F-531F-4AE9-8994-1C60019DB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8920480" cy="365125"/>
          </a:xfrm>
        </p:spPr>
        <p:txBody>
          <a:bodyPr/>
          <a:lstStyle/>
          <a:p>
            <a:r>
              <a:rPr lang="cs-CZ" dirty="0"/>
              <a:t>ROZBOR FINANCOVÁNÍ NESTÁTNÍCH NEZISKOVÝCH ORGANIZACÍ Z VEŘEJNÝCH ROZPOČTŮ V ROCE 2016, https://www.vlada.cz/assets/ppov/rnno/dokumenty/rozbor_2016_material_pro_web.pdf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88D3B0E-0EFC-44FE-9E0C-DD1D753C9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13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895EB2F-906C-422F-8A34-BF54E644B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4" y="978546"/>
            <a:ext cx="7084695" cy="527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69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5C25D1-D952-4187-B892-15D9FE385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5059"/>
          </a:xfrm>
        </p:spPr>
        <p:txBody>
          <a:bodyPr/>
          <a:lstStyle/>
          <a:p>
            <a:pPr algn="ctr"/>
            <a:r>
              <a:rPr lang="en-GB" b="1" cap="all" dirty="0">
                <a:solidFill>
                  <a:srgbClr val="008672"/>
                </a:solidFill>
              </a:rPr>
              <a:t>Lobbying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6CC261-768D-45E1-8D3E-5D282D216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9" y="1445342"/>
            <a:ext cx="8908025" cy="553064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altLang="en-US" dirty="0"/>
              <a:t>broad understanding – any activity aiming to influence political decisions</a:t>
            </a:r>
          </a:p>
          <a:p>
            <a:pPr>
              <a:lnSpc>
                <a:spcPct val="120000"/>
              </a:lnSpc>
            </a:pPr>
            <a:r>
              <a:rPr lang="en-GB" altLang="en-US" b="1" dirty="0">
                <a:solidFill>
                  <a:srgbClr val="008672"/>
                </a:solidFill>
              </a:rPr>
              <a:t>narrow understanding – negotiations or exchange of information between the lobbyist and </a:t>
            </a:r>
            <a:r>
              <a:rPr lang="cs-CZ" altLang="en-US" b="1" dirty="0">
                <a:solidFill>
                  <a:srgbClr val="008672"/>
                </a:solidFill>
              </a:rPr>
              <a:t>a </a:t>
            </a:r>
            <a:r>
              <a:rPr lang="en-GB" altLang="en-US" b="1" dirty="0">
                <a:solidFill>
                  <a:srgbClr val="008672"/>
                </a:solidFill>
              </a:rPr>
              <a:t>public official (decision maker, civil servant)</a:t>
            </a:r>
          </a:p>
          <a:p>
            <a:pPr>
              <a:lnSpc>
                <a:spcPct val="120000"/>
              </a:lnSpc>
            </a:pPr>
            <a:endParaRPr lang="en-GB" altLang="en-US" dirty="0"/>
          </a:p>
          <a:p>
            <a:pPr algn="just">
              <a:lnSpc>
                <a:spcPct val="120000"/>
              </a:lnSpc>
            </a:pPr>
            <a:r>
              <a:rPr lang="en-GB" altLang="en-US" i="1" dirty="0"/>
              <a:t>diverse intensive activities of social groups, chambers and companies in the political and bureaucratic vestibule’</a:t>
            </a:r>
            <a:r>
              <a:rPr lang="en-GB" altLang="en-US" dirty="0"/>
              <a:t> (</a:t>
            </a:r>
            <a:r>
              <a:rPr lang="en-GB" altLang="en-US" dirty="0" err="1"/>
              <a:t>Beyme</a:t>
            </a:r>
            <a:r>
              <a:rPr lang="en-GB" altLang="en-US" dirty="0"/>
              <a:t> 1980)</a:t>
            </a:r>
          </a:p>
          <a:p>
            <a:pPr algn="just">
              <a:lnSpc>
                <a:spcPct val="120000"/>
              </a:lnSpc>
            </a:pPr>
            <a:endParaRPr lang="en-GB" altLang="en-US" dirty="0"/>
          </a:p>
          <a:p>
            <a:pPr algn="just">
              <a:lnSpc>
                <a:spcPct val="120000"/>
              </a:lnSpc>
            </a:pPr>
            <a:r>
              <a:rPr lang="en-GB" altLang="en-US" i="1" dirty="0"/>
              <a:t>‘lobbying is the attempted or successful influence of legislative-administrative decisions by public authorities through interested representatives. The influence is intended, implies the use of communication and is targeted on legislative or executive bodies’.</a:t>
            </a:r>
            <a:r>
              <a:rPr lang="en-GB" altLang="en-US" dirty="0"/>
              <a:t> (</a:t>
            </a:r>
            <a:r>
              <a:rPr lang="en-GB" altLang="en-US" dirty="0" err="1"/>
              <a:t>Koeppl</a:t>
            </a:r>
            <a:r>
              <a:rPr lang="en-GB" altLang="en-US" dirty="0"/>
              <a:t> 2001: 71)</a:t>
            </a:r>
          </a:p>
          <a:p>
            <a:pPr algn="just">
              <a:lnSpc>
                <a:spcPct val="120000"/>
              </a:lnSpc>
            </a:pPr>
            <a:endParaRPr lang="en-GB" altLang="en-US" dirty="0"/>
          </a:p>
          <a:p>
            <a:pPr algn="just">
              <a:lnSpc>
                <a:spcPct val="120000"/>
              </a:lnSpc>
            </a:pPr>
            <a:r>
              <a:rPr lang="en-GB" altLang="en-US" i="1" dirty="0"/>
              <a:t>lobbying confers an unfair advantage on those that can afford to carry it out and therefore runs counter to the notion of democracy’</a:t>
            </a:r>
            <a:r>
              <a:rPr lang="en-GB" altLang="en-US" dirty="0"/>
              <a:t> (</a:t>
            </a:r>
            <a:r>
              <a:rPr lang="en-GB" altLang="en-US" dirty="0" err="1"/>
              <a:t>Warleigh</a:t>
            </a:r>
            <a:r>
              <a:rPr lang="en-GB" altLang="en-US" dirty="0"/>
              <a:t> and </a:t>
            </a:r>
            <a:r>
              <a:rPr lang="en-GB" altLang="en-US" dirty="0" err="1"/>
              <a:t>Fairbrass</a:t>
            </a:r>
            <a:r>
              <a:rPr lang="en-GB" altLang="en-US" dirty="0"/>
              <a:t> 2002: 2)</a:t>
            </a:r>
            <a:endParaRPr lang="cs-CZ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488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all" dirty="0">
                <a:solidFill>
                  <a:srgbClr val="008672"/>
                </a:solidFill>
              </a:rPr>
              <a:t>Who can (and does) lobby?</a:t>
            </a:r>
            <a:endParaRPr lang="cs-CZ" b="1" cap="all" dirty="0">
              <a:solidFill>
                <a:srgbClr val="00867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4564" y="1690689"/>
            <a:ext cx="1844386" cy="979920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ANYONE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https://spectator.imgix.net/content/uploads/2012/10/Lobbying.jpg?auto=compress,enhance,format&amp;crop=faces,entropy,edges&amp;fit=crop&amp;w=600&amp;h=400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15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E6D4103-E82F-43F4-834C-27C7AC0A9503}"/>
              </a:ext>
            </a:extLst>
          </p:cNvPr>
          <p:cNvSpPr txBox="1"/>
          <p:nvPr/>
        </p:nvSpPr>
        <p:spPr>
          <a:xfrm>
            <a:off x="3028950" y="2180649"/>
            <a:ext cx="463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WITH THE RESOURCES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FFC3DA9-46BB-4001-B90E-32156617FDD0}"/>
              </a:ext>
            </a:extLst>
          </p:cNvPr>
          <p:cNvSpPr txBox="1"/>
          <p:nvPr/>
        </p:nvSpPr>
        <p:spPr>
          <a:xfrm>
            <a:off x="685800" y="3996172"/>
            <a:ext cx="3886200" cy="1571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Businesses, NGOs, states, municipalities, IGOs, INGOs …. and </a:t>
            </a:r>
            <a:r>
              <a:rPr lang="en-GB" sz="2400" b="1" dirty="0">
                <a:solidFill>
                  <a:srgbClr val="008672"/>
                </a:solidFill>
              </a:rPr>
              <a:t>professional lobbyist</a:t>
            </a:r>
            <a:r>
              <a:rPr lang="cs-CZ" sz="2400" b="1" dirty="0">
                <a:solidFill>
                  <a:srgbClr val="008672"/>
                </a:solidFill>
              </a:rPr>
              <a:t>s</a:t>
            </a:r>
            <a:endParaRPr lang="en-GB" sz="2400" b="1" dirty="0">
              <a:solidFill>
                <a:srgbClr val="008672"/>
              </a:solidFill>
            </a:endParaRPr>
          </a:p>
        </p:txBody>
      </p:sp>
      <p:pic>
        <p:nvPicPr>
          <p:cNvPr id="2050" name="Picture 2" descr="Image result for good lobbying cartoon">
            <a:extLst>
              <a:ext uri="{FF2B5EF4-FFF2-40B4-BE49-F238E27FC236}">
                <a16:creationId xmlns:a16="http://schemas.microsoft.com/office/drawing/2014/main" id="{D054D699-96A4-41D2-ABD5-B320D6D58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1" y="3292477"/>
            <a:ext cx="457200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69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0AC3E4-3C55-461D-9B1F-D3D200139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99650"/>
          </a:xfrm>
        </p:spPr>
        <p:txBody>
          <a:bodyPr/>
          <a:lstStyle/>
          <a:p>
            <a:pPr algn="ctr"/>
            <a:r>
              <a:rPr lang="en-GB" b="1" cap="all" dirty="0">
                <a:solidFill>
                  <a:srgbClr val="008672"/>
                </a:solidFill>
              </a:rPr>
              <a:t>Legitimacy of lobbying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E2E0E5-710C-4312-8466-47AC7092F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64777"/>
            <a:ext cx="8120063" cy="4812186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Should decision-makers let themselves be lobbied?</a:t>
            </a:r>
          </a:p>
          <a:p>
            <a:pPr marL="0" indent="0">
              <a:buNone/>
            </a:pPr>
            <a:r>
              <a:rPr lang="en-GB" dirty="0"/>
              <a:t>WHY?</a:t>
            </a:r>
          </a:p>
          <a:p>
            <a:pPr marL="0" indent="0">
              <a:buNone/>
            </a:pPr>
            <a:r>
              <a:rPr lang="en-GB" dirty="0"/>
              <a:t>WHEN?</a:t>
            </a:r>
          </a:p>
          <a:p>
            <a:pPr marL="0" indent="0">
              <a:buNone/>
            </a:pPr>
            <a:r>
              <a:rPr lang="en-GB" dirty="0"/>
              <a:t>BY WHOM?</a:t>
            </a:r>
          </a:p>
          <a:p>
            <a:pPr marL="0" indent="0">
              <a:buNone/>
            </a:pPr>
            <a:r>
              <a:rPr lang="en-GB" dirty="0"/>
              <a:t>HOW?</a:t>
            </a:r>
          </a:p>
        </p:txBody>
      </p:sp>
      <p:pic>
        <p:nvPicPr>
          <p:cNvPr id="4" name="Picture 8" descr="Business Lobbies cartoons, Business Lobbies cartoon, funny, Business Lobbies picture, Business Lobbies pictures, Business Lobbies image, Business Lobbies images, Business Lobbies illustration, Business Lobbies illustrations">
            <a:extLst>
              <a:ext uri="{FF2B5EF4-FFF2-40B4-BE49-F238E27FC236}">
                <a16:creationId xmlns:a16="http://schemas.microsoft.com/office/drawing/2014/main" id="{3C2A8B20-1AA5-4D8D-B85A-2BE718550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33900"/>
            <a:ext cx="3810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1">
            <a:extLst>
              <a:ext uri="{FF2B5EF4-FFF2-40B4-BE49-F238E27FC236}">
                <a16:creationId xmlns:a16="http://schemas.microsoft.com/office/drawing/2014/main" id="{6C7BF757-5C75-4AAD-9DCE-707E5D1C4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6638925"/>
            <a:ext cx="4572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en-US" sz="900">
                <a:solidFill>
                  <a:srgbClr val="FFC000"/>
                </a:solidFill>
              </a:rPr>
              <a:t>https://www.cartoonstock.com/directory/b/business_lobbies.asp</a:t>
            </a:r>
          </a:p>
        </p:txBody>
      </p:sp>
      <p:pic>
        <p:nvPicPr>
          <p:cNvPr id="6" name="Picture 2" descr="Image result for lobbying cartoon">
            <a:extLst>
              <a:ext uri="{FF2B5EF4-FFF2-40B4-BE49-F238E27FC236}">
                <a16:creationId xmlns:a16="http://schemas.microsoft.com/office/drawing/2014/main" id="{AE8BE4B0-8AFE-498B-B253-87E2AADDD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7" y="2456316"/>
            <a:ext cx="35560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7074333-5A95-4282-834A-8270C6B0A906}"/>
              </a:ext>
            </a:extLst>
          </p:cNvPr>
          <p:cNvSpPr/>
          <p:nvPr/>
        </p:nvSpPr>
        <p:spPr>
          <a:xfrm>
            <a:off x="5038725" y="5331201"/>
            <a:ext cx="3476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800" dirty="0">
                <a:solidFill>
                  <a:srgbClr val="FFC000"/>
                </a:solidFill>
              </a:rPr>
              <a:t>https://poststar.com/news/opinion/editorial/commentary-slow-down-the-revolving-door-from-congress-to-lobbying/article_c0cd1ac0-b7e4-11e4-8334-7ff2a676b41c.html</a:t>
            </a:r>
          </a:p>
        </p:txBody>
      </p:sp>
    </p:spTree>
    <p:extLst>
      <p:ext uri="{BB962C8B-B14F-4D97-AF65-F5344CB8AC3E}">
        <p14:creationId xmlns:p14="http://schemas.microsoft.com/office/powerpoint/2010/main" val="1337108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81641-234E-432B-8334-BD014A43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46982"/>
          </a:xfrm>
        </p:spPr>
        <p:txBody>
          <a:bodyPr/>
          <a:lstStyle/>
          <a:p>
            <a:pPr algn="ctr"/>
            <a:r>
              <a:rPr lang="en-GB" b="1" cap="all" dirty="0">
                <a:solidFill>
                  <a:srgbClr val="008672"/>
                </a:solidFill>
              </a:rPr>
              <a:t>Lobbying vs. bribery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5BA4F4-A831-4C01-86E1-6A3D347B6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GB" altLang="en-US" dirty="0">
                <a:solidFill>
                  <a:srgbClr val="990000"/>
                </a:solidFill>
              </a:rPr>
              <a:t>Similarities</a:t>
            </a:r>
          </a:p>
          <a:p>
            <a:pPr>
              <a:lnSpc>
                <a:spcPct val="80000"/>
              </a:lnSpc>
            </a:pPr>
            <a:r>
              <a:rPr lang="en-GB" altLang="en-US" b="1" dirty="0"/>
              <a:t>Immediate goal of lobbyist/bribers</a:t>
            </a:r>
            <a:r>
              <a:rPr lang="en-GB" altLang="en-US" dirty="0"/>
              <a:t>: to influence policy-making decisions (or administrative decisions)</a:t>
            </a:r>
          </a:p>
          <a:p>
            <a:pPr>
              <a:lnSpc>
                <a:spcPct val="80000"/>
              </a:lnSpc>
            </a:pPr>
            <a:endParaRPr lang="en-GB" altLang="en-US" dirty="0"/>
          </a:p>
          <a:p>
            <a:pPr>
              <a:lnSpc>
                <a:spcPct val="80000"/>
              </a:lnSpc>
            </a:pPr>
            <a:r>
              <a:rPr lang="en-GB" altLang="en-US" b="1" dirty="0"/>
              <a:t>means/method</a:t>
            </a:r>
            <a:r>
              <a:rPr lang="en-GB" altLang="en-US" dirty="0"/>
              <a:t>: to provide politicians or public officers resources</a:t>
            </a:r>
          </a:p>
          <a:p>
            <a:pPr>
              <a:lnSpc>
                <a:spcPct val="80000"/>
              </a:lnSpc>
            </a:pPr>
            <a:endParaRPr lang="en-GB" altLang="en-US" dirty="0"/>
          </a:p>
          <a:p>
            <a:pPr>
              <a:lnSpc>
                <a:spcPct val="80000"/>
              </a:lnSpc>
            </a:pPr>
            <a:r>
              <a:rPr lang="en-GB" altLang="en-US" dirty="0"/>
              <a:t>Both are based on negotiations between the lobbyist or briber and the policy-maker or decision-maker (mutual exchange) and require a certain level of trust.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995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AA63ED-B88D-4A74-9E74-EBB2B0CA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409881" cy="576570"/>
          </a:xfrm>
        </p:spPr>
        <p:txBody>
          <a:bodyPr>
            <a:noAutofit/>
          </a:bodyPr>
          <a:lstStyle/>
          <a:p>
            <a:pPr algn="ctr"/>
            <a:r>
              <a:rPr lang="en-GB" b="1" cap="all" dirty="0">
                <a:solidFill>
                  <a:srgbClr val="008672"/>
                </a:solidFill>
              </a:rPr>
              <a:t>Lobbying vs. bribery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05CE38-D64E-44D8-B1B7-8B5FFFFC0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81" y="1306824"/>
            <a:ext cx="8297838" cy="555117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GB" dirty="0">
                <a:solidFill>
                  <a:srgbClr val="990000"/>
                </a:solidFill>
              </a:rPr>
              <a:t>Differences</a:t>
            </a:r>
            <a:r>
              <a:rPr lang="cs-CZ" dirty="0">
                <a:solidFill>
                  <a:srgbClr val="990000"/>
                </a:solidFill>
              </a:rPr>
              <a:t> </a:t>
            </a:r>
            <a:r>
              <a:rPr lang="cs-CZ" u="sng" dirty="0" err="1">
                <a:solidFill>
                  <a:srgbClr val="990000"/>
                </a:solidFill>
              </a:rPr>
              <a:t>between</a:t>
            </a:r>
            <a:r>
              <a:rPr lang="cs-CZ" u="sng" dirty="0">
                <a:solidFill>
                  <a:srgbClr val="990000"/>
                </a:solidFill>
              </a:rPr>
              <a:t> </a:t>
            </a:r>
            <a:r>
              <a:rPr lang="cs-CZ" u="sng" dirty="0" err="1">
                <a:solidFill>
                  <a:srgbClr val="990000"/>
                </a:solidFill>
              </a:rPr>
              <a:t>the</a:t>
            </a:r>
            <a:r>
              <a:rPr lang="cs-CZ" u="sng" dirty="0">
                <a:solidFill>
                  <a:srgbClr val="990000"/>
                </a:solidFill>
              </a:rPr>
              <a:t> </a:t>
            </a:r>
            <a:r>
              <a:rPr lang="cs-CZ" u="sng" dirty="0" err="1">
                <a:solidFill>
                  <a:srgbClr val="990000"/>
                </a:solidFill>
              </a:rPr>
              <a:t>concepts</a:t>
            </a:r>
            <a:r>
              <a:rPr lang="cs-CZ" dirty="0">
                <a:solidFill>
                  <a:srgbClr val="990000"/>
                </a:solidFill>
              </a:rPr>
              <a:t>:</a:t>
            </a:r>
            <a:endParaRPr lang="en-GB" dirty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GB" dirty="0"/>
              <a:t>Lobbying:</a:t>
            </a:r>
          </a:p>
          <a:p>
            <a:pPr>
              <a:lnSpc>
                <a:spcPct val="80000"/>
              </a:lnSpc>
              <a:defRPr/>
            </a:pPr>
            <a:r>
              <a:rPr lang="en-GB" b="1" dirty="0"/>
              <a:t>Type of resources (payment)</a:t>
            </a:r>
            <a:r>
              <a:rPr lang="en-GB" dirty="0"/>
              <a:t>: information, know-how, expertise, services?, favours?</a:t>
            </a:r>
          </a:p>
          <a:p>
            <a:pPr>
              <a:lnSpc>
                <a:spcPct val="80000"/>
              </a:lnSpc>
              <a:defRPr/>
            </a:pPr>
            <a:r>
              <a:rPr lang="en-GB" b="1" dirty="0"/>
              <a:t>Gain</a:t>
            </a:r>
            <a:r>
              <a:rPr lang="en-GB" dirty="0"/>
              <a:t>: public and private</a:t>
            </a:r>
            <a:endParaRPr lang="cs-CZ" dirty="0"/>
          </a:p>
          <a:p>
            <a:pPr>
              <a:lnSpc>
                <a:spcPct val="80000"/>
              </a:lnSpc>
              <a:defRPr/>
            </a:pPr>
            <a:r>
              <a:rPr lang="en-US" b="1" dirty="0"/>
              <a:t>Means</a:t>
            </a:r>
            <a:r>
              <a:rPr lang="en-US" dirty="0"/>
              <a:t>: </a:t>
            </a:r>
            <a:r>
              <a:rPr lang="en-US" dirty="0" err="1"/>
              <a:t>provid</a:t>
            </a:r>
            <a:r>
              <a:rPr lang="cs-CZ" dirty="0" err="1"/>
              <a:t>ing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supporting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lobbyists</a:t>
            </a:r>
            <a:r>
              <a:rPr lang="en-US" dirty="0"/>
              <a:t>’ position</a:t>
            </a:r>
          </a:p>
          <a:p>
            <a:pPr>
              <a:lnSpc>
                <a:spcPct val="80000"/>
              </a:lnSpc>
              <a:defRPr/>
            </a:pPr>
            <a:r>
              <a:rPr lang="en-GB" b="1" dirty="0"/>
              <a:t>Goal of the decision-maker</a:t>
            </a:r>
            <a:r>
              <a:rPr lang="en-GB" dirty="0"/>
              <a:t>: to help to clarify benefits and costs of each decision</a:t>
            </a:r>
            <a:r>
              <a:rPr lang="en-US" dirty="0"/>
              <a:t>, gather information on the issue and on positions of stake-holders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/>
              <a:t>Ultimate goal of lobbyists</a:t>
            </a:r>
            <a:r>
              <a:rPr lang="en-US" dirty="0"/>
              <a:t>: To promote their interests or interests of their clients</a:t>
            </a:r>
          </a:p>
          <a:p>
            <a:pPr>
              <a:lnSpc>
                <a:spcPct val="80000"/>
              </a:lnSpc>
              <a:defRPr/>
            </a:pPr>
            <a:endParaRPr lang="en-US" dirty="0"/>
          </a:p>
          <a:p>
            <a:pPr>
              <a:lnSpc>
                <a:spcPct val="80000"/>
              </a:lnSpc>
              <a:buNone/>
              <a:defRPr/>
            </a:pPr>
            <a:r>
              <a:rPr lang="cs-CZ" dirty="0" err="1"/>
              <a:t>Bribery</a:t>
            </a:r>
            <a:r>
              <a:rPr lang="en-US" dirty="0"/>
              <a:t>: 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/>
              <a:t>Type of resources (payment]</a:t>
            </a:r>
            <a:r>
              <a:rPr lang="en-US" dirty="0"/>
              <a:t>: money, gifts, services, influence, </a:t>
            </a:r>
            <a:r>
              <a:rPr lang="en-US" dirty="0" err="1"/>
              <a:t>favours</a:t>
            </a:r>
            <a:endParaRPr lang="en-GB" dirty="0"/>
          </a:p>
          <a:p>
            <a:pPr>
              <a:lnSpc>
                <a:spcPct val="80000"/>
              </a:lnSpc>
              <a:defRPr/>
            </a:pPr>
            <a:r>
              <a:rPr lang="en-GB" b="1" dirty="0"/>
              <a:t>Gain</a:t>
            </a:r>
            <a:r>
              <a:rPr lang="en-GB" dirty="0"/>
              <a:t>: private only</a:t>
            </a:r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b="1" dirty="0"/>
              <a:t>Means</a:t>
            </a:r>
            <a:r>
              <a:rPr lang="en-US" dirty="0"/>
              <a:t>: </a:t>
            </a:r>
            <a:r>
              <a:rPr lang="en-US" dirty="0" err="1"/>
              <a:t>provid</a:t>
            </a:r>
            <a:r>
              <a:rPr lang="cs-CZ" dirty="0" err="1"/>
              <a:t>ing</a:t>
            </a:r>
            <a:r>
              <a:rPr lang="en-US" dirty="0"/>
              <a:t> incentives for decision-makers to adopt the preferred decision.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/>
              <a:t>Goal of the decision-maker: </a:t>
            </a:r>
            <a:r>
              <a:rPr lang="en-US" dirty="0"/>
              <a:t>personal enrichment or another type of private gain</a:t>
            </a:r>
            <a:endParaRPr lang="en-US" b="1" dirty="0"/>
          </a:p>
          <a:p>
            <a:pPr>
              <a:lnSpc>
                <a:spcPct val="80000"/>
              </a:lnSpc>
              <a:defRPr/>
            </a:pPr>
            <a:r>
              <a:rPr lang="cs-CZ" b="1" dirty="0" err="1"/>
              <a:t>Goal</a:t>
            </a:r>
            <a:r>
              <a:rPr lang="en-US" b="1" dirty="0"/>
              <a:t> of corrupter</a:t>
            </a:r>
            <a:r>
              <a:rPr lang="cs-CZ" b="1" dirty="0"/>
              <a:t>s</a:t>
            </a:r>
            <a:r>
              <a:rPr lang="en-US" dirty="0"/>
              <a:t>: Promote their interest and make decision-makers misuse their power. 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591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E70583-194C-4CAA-93D4-F5EA44EED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121" y="136524"/>
            <a:ext cx="7886700" cy="502975"/>
          </a:xfrm>
        </p:spPr>
        <p:txBody>
          <a:bodyPr>
            <a:normAutofit fontScale="90000"/>
          </a:bodyPr>
          <a:lstStyle/>
          <a:p>
            <a:r>
              <a:rPr lang="en-US" dirty="0"/>
              <a:t>“</a:t>
            </a:r>
            <a:r>
              <a:rPr lang="cs-CZ" dirty="0"/>
              <a:t>CASINO JACK“</a:t>
            </a:r>
            <a:r>
              <a:rPr lang="en-US" dirty="0"/>
              <a:t> ABRAMOFF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102EBEB-6638-4194-A50D-D8E5E46E6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088285"/>
            <a:ext cx="3668449" cy="633192"/>
          </a:xfrm>
        </p:spPr>
        <p:txBody>
          <a:bodyPr/>
          <a:lstStyle/>
          <a:p>
            <a:r>
              <a:rPr lang="en-US" b="1" i="0" dirty="0">
                <a:solidFill>
                  <a:srgbClr val="0F0F0F"/>
                </a:solidFill>
                <a:effectLst/>
                <a:latin typeface="YouTube Sans"/>
              </a:rPr>
              <a:t>Casino Jack (2010) Official Trailer #1 </a:t>
            </a:r>
          </a:p>
          <a:p>
            <a:r>
              <a:rPr lang="cs-CZ" dirty="0"/>
              <a:t>https://www.youtube.com/watch?v=Lg12GW49TOQ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B9B60F-30F1-406E-84DB-28B4EC02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19</a:t>
            </a:fld>
            <a:endParaRPr lang="cs-CZ"/>
          </a:p>
        </p:txBody>
      </p:sp>
      <p:pic>
        <p:nvPicPr>
          <p:cNvPr id="6" name="Online médium 5" title="Casino Jack (2010) Official Trailer #1 - Kevin Spacey Movie HD">
            <a:hlinkClick r:id="" action="ppaction://media"/>
            <a:extLst>
              <a:ext uri="{FF2B5EF4-FFF2-40B4-BE49-F238E27FC236}">
                <a16:creationId xmlns:a16="http://schemas.microsoft.com/office/drawing/2014/main" id="{BB602B17-03C1-47E6-B6E4-BD0C05085C8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680" y="1111170"/>
            <a:ext cx="8624674" cy="487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8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0995"/>
          </a:xfrm>
        </p:spPr>
        <p:txBody>
          <a:bodyPr>
            <a:normAutofit/>
          </a:bodyPr>
          <a:lstStyle/>
          <a:p>
            <a:pPr algn="ctr"/>
            <a:r>
              <a:rPr lang="en-US" sz="3500" b="1" cap="all" dirty="0">
                <a:solidFill>
                  <a:srgbClr val="008672"/>
                </a:solidFill>
              </a:rPr>
              <a:t> What are interest groups?</a:t>
            </a:r>
            <a:endParaRPr lang="cs-CZ" sz="3500" b="1" cap="all" dirty="0">
              <a:solidFill>
                <a:srgbClr val="00867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5509"/>
            <a:ext cx="8099714" cy="2948709"/>
          </a:xfrm>
        </p:spPr>
        <p:txBody>
          <a:bodyPr>
            <a:normAutofit/>
          </a:bodyPr>
          <a:lstStyle/>
          <a:p>
            <a:r>
              <a:rPr lang="en-US" b="1" dirty="0"/>
              <a:t>Organized interests</a:t>
            </a:r>
            <a:r>
              <a:rPr lang="cs-CZ" dirty="0"/>
              <a:t>: </a:t>
            </a:r>
            <a:r>
              <a:rPr lang="en-GB" dirty="0"/>
              <a:t>formal </a:t>
            </a:r>
            <a:r>
              <a:rPr lang="en-US" dirty="0"/>
              <a:t>and informal</a:t>
            </a:r>
            <a:r>
              <a:rPr lang="cs-CZ" dirty="0"/>
              <a:t>, </a:t>
            </a:r>
            <a:r>
              <a:rPr lang="en-US" dirty="0"/>
              <a:t>key characteristic: collective action</a:t>
            </a:r>
          </a:p>
          <a:p>
            <a:r>
              <a:rPr lang="en-US" b="1" dirty="0"/>
              <a:t>Interest groups: </a:t>
            </a:r>
            <a:r>
              <a:rPr lang="en-US" dirty="0"/>
              <a:t>usually NGOs</a:t>
            </a:r>
            <a:r>
              <a:rPr lang="cs-CZ" dirty="0"/>
              <a:t>, </a:t>
            </a:r>
            <a:r>
              <a:rPr lang="en-US" dirty="0"/>
              <a:t>informal groups and business groups</a:t>
            </a:r>
          </a:p>
          <a:p>
            <a:r>
              <a:rPr lang="en-GB" dirty="0"/>
              <a:t>Dilemma of collective action (common or public goods)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/>
              <a:t>free </a:t>
            </a:r>
            <a:r>
              <a:rPr lang="cs-CZ" b="1" dirty="0" err="1"/>
              <a:t>rider</a:t>
            </a:r>
            <a:r>
              <a:rPr lang="cs-CZ" b="1" dirty="0"/>
              <a:t> </a:t>
            </a:r>
            <a:r>
              <a:rPr lang="cs-CZ" b="1" dirty="0" err="1"/>
              <a:t>problem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Mancur</a:t>
            </a:r>
            <a:r>
              <a:rPr lang="cs-CZ" dirty="0"/>
              <a:t> </a:t>
            </a:r>
            <a:r>
              <a:rPr lang="cs-CZ" dirty="0" err="1"/>
              <a:t>Olson</a:t>
            </a:r>
            <a:r>
              <a:rPr lang="cs-CZ" dirty="0"/>
              <a:t>)</a:t>
            </a:r>
            <a:endParaRPr lang="en-GB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2</a:t>
            </a:fld>
            <a:endParaRPr lang="cs-CZ"/>
          </a:p>
        </p:txBody>
      </p:sp>
      <p:pic>
        <p:nvPicPr>
          <p:cNvPr id="1026" name="Picture 2" descr="The problem of free riding and the rebound effect Building Energy  Efficiency Research &amp; Innovation Workshop, June 19th, 2018">
            <a:extLst>
              <a:ext uri="{FF2B5EF4-FFF2-40B4-BE49-F238E27FC236}">
                <a16:creationId xmlns:a16="http://schemas.microsoft.com/office/drawing/2014/main" id="{9216AEAB-D9BD-405A-9E86-6D9E2D487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07" y="4221895"/>
            <a:ext cx="3331153" cy="233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9FE1126-DBBB-4ED6-9604-138A2CA01DCC}"/>
              </a:ext>
            </a:extLst>
          </p:cNvPr>
          <p:cNvSpPr/>
          <p:nvPr/>
        </p:nvSpPr>
        <p:spPr>
          <a:xfrm>
            <a:off x="2195881" y="6350169"/>
            <a:ext cx="241675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http://www.beneffice.eu/sites/default/files/workshop/8.%20Part%20B_Free%20riding%20and%20rebound%20effect%20presentation_v2.pdf</a:t>
            </a:r>
          </a:p>
        </p:txBody>
      </p:sp>
      <p:sp>
        <p:nvSpPr>
          <p:cNvPr id="4" name="Obdélník 3"/>
          <p:cNvSpPr/>
          <p:nvPr/>
        </p:nvSpPr>
        <p:spPr>
          <a:xfrm rot="21017811">
            <a:off x="105008" y="4724448"/>
            <a:ext cx="42758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Logic of Collective Action in Four Minutes</a:t>
            </a:r>
          </a:p>
          <a:p>
            <a:r>
              <a:rPr lang="cs-CZ" b="1" dirty="0">
                <a:solidFill>
                  <a:srgbClr val="C00000"/>
                </a:solidFill>
              </a:rPr>
              <a:t>https://www.youtube.com/watch?v=3rchT42duN8</a:t>
            </a:r>
          </a:p>
        </p:txBody>
      </p:sp>
    </p:spTree>
    <p:extLst>
      <p:ext uri="{BB962C8B-B14F-4D97-AF65-F5344CB8AC3E}">
        <p14:creationId xmlns:p14="http://schemas.microsoft.com/office/powerpoint/2010/main" val="339427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45" y="365125"/>
            <a:ext cx="8301354" cy="1325563"/>
          </a:xfrm>
        </p:spPr>
        <p:txBody>
          <a:bodyPr>
            <a:normAutofit/>
          </a:bodyPr>
          <a:lstStyle/>
          <a:p>
            <a:r>
              <a:rPr lang="en-US" b="1" cap="all" dirty="0">
                <a:solidFill>
                  <a:srgbClr val="008672"/>
                </a:solidFill>
              </a:rPr>
              <a:t>Dirty “lobbying”</a:t>
            </a:r>
            <a:br>
              <a:rPr lang="cs-CZ" b="1" cap="all" dirty="0">
                <a:solidFill>
                  <a:srgbClr val="008672"/>
                </a:solidFill>
              </a:rPr>
            </a:br>
            <a:r>
              <a:rPr lang="en-US" b="1" cap="all" dirty="0">
                <a:solidFill>
                  <a:srgbClr val="008672"/>
                </a:solidFill>
              </a:rPr>
              <a:t>The case of J</a:t>
            </a:r>
            <a:r>
              <a:rPr lang="cs-CZ" b="1" cap="all" dirty="0">
                <a:solidFill>
                  <a:srgbClr val="008672"/>
                </a:solidFill>
              </a:rPr>
              <a:t>ACK</a:t>
            </a:r>
            <a:r>
              <a:rPr lang="en-US" b="1" cap="all" dirty="0">
                <a:solidFill>
                  <a:srgbClr val="008672"/>
                </a:solidFill>
              </a:rPr>
              <a:t> Abramoff</a:t>
            </a:r>
            <a:endParaRPr lang="cs-CZ" b="1" cap="all" dirty="0">
              <a:solidFill>
                <a:srgbClr val="008672"/>
              </a:solidFill>
            </a:endParaRPr>
          </a:p>
        </p:txBody>
      </p:sp>
      <p:pic>
        <p:nvPicPr>
          <p:cNvPr id="3074" name="Picture 2" descr="Image result for jack abramoff">
            <a:extLst>
              <a:ext uri="{FF2B5EF4-FFF2-40B4-BE49-F238E27FC236}">
                <a16:creationId xmlns:a16="http://schemas.microsoft.com/office/drawing/2014/main" id="{A8ABFCE7-295A-4209-9903-B0440CE51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" y="1710052"/>
            <a:ext cx="2569467" cy="343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28950" y="1923393"/>
            <a:ext cx="5988926" cy="4798082"/>
          </a:xfrm>
        </p:spPr>
        <p:txBody>
          <a:bodyPr>
            <a:normAutofit fontScale="92500" lnSpcReduction="10000"/>
          </a:bodyPr>
          <a:lstStyle/>
          <a:p>
            <a:r>
              <a:rPr lang="cs-CZ" altLang="en-US" sz="2200" dirty="0"/>
              <a:t>Jack Allan </a:t>
            </a:r>
            <a:r>
              <a:rPr lang="cs-CZ" altLang="en-US" sz="2200" dirty="0" err="1"/>
              <a:t>Abramoff</a:t>
            </a:r>
            <a:r>
              <a:rPr lang="cs-CZ" altLang="en-US" sz="2200" dirty="0"/>
              <a:t> (*1959)</a:t>
            </a:r>
          </a:p>
          <a:p>
            <a:r>
              <a:rPr lang="en-GB" altLang="en-US" sz="2200" dirty="0"/>
              <a:t>Republican L</a:t>
            </a:r>
            <a:r>
              <a:rPr lang="cs-CZ" altLang="en-US" sz="2200" dirty="0" err="1"/>
              <a:t>obbyist</a:t>
            </a:r>
            <a:r>
              <a:rPr lang="cs-CZ" altLang="en-US" sz="2200" dirty="0"/>
              <a:t>, </a:t>
            </a:r>
            <a:r>
              <a:rPr lang="en-GB" altLang="en-US" sz="2200" dirty="0"/>
              <a:t>movie producer</a:t>
            </a:r>
            <a:endParaRPr lang="cs-CZ" altLang="en-US" sz="2200" dirty="0"/>
          </a:p>
          <a:p>
            <a:r>
              <a:rPr lang="cs-CZ" altLang="en-US" sz="2200" dirty="0" err="1"/>
              <a:t>Greenberg</a:t>
            </a:r>
            <a:r>
              <a:rPr lang="cs-CZ" altLang="en-US" sz="2200" dirty="0"/>
              <a:t> </a:t>
            </a:r>
            <a:r>
              <a:rPr lang="cs-CZ" altLang="en-US" sz="2200" dirty="0" err="1"/>
              <a:t>Traurig</a:t>
            </a:r>
            <a:r>
              <a:rPr lang="cs-CZ" altLang="en-US" sz="2200" dirty="0"/>
              <a:t>, „Team </a:t>
            </a:r>
            <a:r>
              <a:rPr lang="cs-CZ" altLang="en-US" sz="2200" dirty="0" err="1"/>
              <a:t>Abramoff</a:t>
            </a:r>
            <a:r>
              <a:rPr lang="cs-CZ" altLang="en-US" sz="2200" dirty="0"/>
              <a:t>“, Michael </a:t>
            </a:r>
            <a:r>
              <a:rPr lang="cs-CZ" altLang="en-US" sz="2200" dirty="0" err="1"/>
              <a:t>Scanlon</a:t>
            </a:r>
            <a:endParaRPr lang="en-GB" altLang="en-US" sz="2200" dirty="0"/>
          </a:p>
          <a:p>
            <a:r>
              <a:rPr lang="en-GB" altLang="en-US" sz="2200" dirty="0"/>
              <a:t>An elaborate network of favour granting, gift giving and information exchange. </a:t>
            </a:r>
            <a:endParaRPr lang="cs-CZ" altLang="en-US" sz="2200" dirty="0"/>
          </a:p>
          <a:p>
            <a:r>
              <a:rPr lang="cs-CZ" altLang="en-US" sz="2200" dirty="0"/>
              <a:t>Jack </a:t>
            </a:r>
            <a:r>
              <a:rPr lang="cs-CZ" altLang="en-US" sz="2200" dirty="0" err="1"/>
              <a:t>Abramoff</a:t>
            </a:r>
            <a:r>
              <a:rPr lang="cs-CZ" altLang="en-US" sz="2200" dirty="0"/>
              <a:t> </a:t>
            </a:r>
            <a:r>
              <a:rPr lang="cs-CZ" altLang="en-US" sz="2200" dirty="0" err="1"/>
              <a:t>Native</a:t>
            </a:r>
            <a:r>
              <a:rPr lang="cs-CZ" altLang="en-US" sz="2200" dirty="0"/>
              <a:t> </a:t>
            </a:r>
            <a:r>
              <a:rPr lang="cs-CZ" altLang="en-US" sz="2200" dirty="0" err="1"/>
              <a:t>American</a:t>
            </a:r>
            <a:r>
              <a:rPr lang="cs-CZ" altLang="en-US" sz="2200" dirty="0"/>
              <a:t> </a:t>
            </a:r>
            <a:r>
              <a:rPr lang="cs-CZ" altLang="en-US" sz="2200" dirty="0" err="1"/>
              <a:t>lobbying</a:t>
            </a:r>
            <a:r>
              <a:rPr lang="cs-CZ" altLang="en-US" sz="2200" dirty="0"/>
              <a:t> </a:t>
            </a:r>
            <a:r>
              <a:rPr lang="cs-CZ" altLang="en-US" sz="2200" dirty="0" err="1"/>
              <a:t>scandal</a:t>
            </a:r>
            <a:r>
              <a:rPr lang="cs-CZ" altLang="en-US" sz="2200" dirty="0"/>
              <a:t>, </a:t>
            </a:r>
            <a:r>
              <a:rPr lang="cs-CZ" altLang="en-US" sz="2200" dirty="0" err="1"/>
              <a:t>SunCruz</a:t>
            </a:r>
            <a:r>
              <a:rPr lang="cs-CZ" altLang="en-US" sz="2200" dirty="0"/>
              <a:t> </a:t>
            </a:r>
            <a:r>
              <a:rPr lang="cs-CZ" altLang="en-US" sz="2200" dirty="0" err="1"/>
              <a:t>Casinos</a:t>
            </a:r>
            <a:endParaRPr lang="en-GB" altLang="en-US" sz="2200" dirty="0"/>
          </a:p>
          <a:p>
            <a:r>
              <a:rPr lang="cs-CZ" altLang="en-US" sz="2200" dirty="0"/>
              <a:t>2006</a:t>
            </a:r>
            <a:r>
              <a:rPr lang="en-GB" altLang="en-US" sz="2200" dirty="0"/>
              <a:t> and 2008 sentenced to 6 years and 4 years (released in 2010)</a:t>
            </a:r>
            <a:endParaRPr lang="cs-CZ" altLang="en-US" sz="2200" dirty="0"/>
          </a:p>
          <a:p>
            <a:r>
              <a:rPr lang="en-US" sz="2200" dirty="0"/>
              <a:t>Justice Against Corruption on K Street (JACK) Act</a:t>
            </a:r>
            <a:r>
              <a:rPr lang="cs-CZ" sz="2200" dirty="0"/>
              <a:t> - </a:t>
            </a:r>
            <a:r>
              <a:rPr lang="en-US" sz="2200" dirty="0"/>
              <a:t>convicts </a:t>
            </a:r>
            <a:r>
              <a:rPr lang="cs-CZ" sz="2200" dirty="0" err="1"/>
              <a:t>have</a:t>
            </a:r>
            <a:r>
              <a:rPr lang="cs-CZ" sz="2200" dirty="0"/>
              <a:t> </a:t>
            </a:r>
            <a:r>
              <a:rPr lang="en-US" sz="2200" dirty="0"/>
              <a:t>to disclose their criminal history when they re-register to lobby</a:t>
            </a:r>
            <a:endParaRPr lang="cs-CZ" sz="2200" dirty="0"/>
          </a:p>
          <a:p>
            <a:r>
              <a:rPr lang="cs-CZ" sz="2200" dirty="0"/>
              <a:t>2020 – </a:t>
            </a:r>
            <a:r>
              <a:rPr lang="cs-CZ" sz="2200" dirty="0" err="1"/>
              <a:t>guilty</a:t>
            </a:r>
            <a:r>
              <a:rPr lang="cs-CZ" sz="2200" dirty="0"/>
              <a:t> </a:t>
            </a:r>
            <a:r>
              <a:rPr lang="cs-CZ" sz="2200" dirty="0" err="1"/>
              <a:t>plea</a:t>
            </a:r>
            <a:r>
              <a:rPr lang="cs-CZ" sz="2200" dirty="0"/>
              <a:t> – </a:t>
            </a:r>
            <a:r>
              <a:rPr lang="cs-CZ" sz="2200" dirty="0" err="1"/>
              <a:t>cryptocurrency</a:t>
            </a:r>
            <a:r>
              <a:rPr lang="cs-CZ" sz="2200" dirty="0"/>
              <a:t> </a:t>
            </a:r>
            <a:r>
              <a:rPr lang="cs-CZ" sz="2200" dirty="0" err="1"/>
              <a:t>fraud</a:t>
            </a:r>
            <a:r>
              <a:rPr lang="cs-CZ" sz="2200" dirty="0"/>
              <a:t> + </a:t>
            </a:r>
            <a:r>
              <a:rPr lang="cs-CZ" sz="2200" dirty="0" err="1"/>
              <a:t>failing</a:t>
            </a:r>
            <a:r>
              <a:rPr lang="cs-CZ" sz="2200" dirty="0"/>
              <a:t> to </a:t>
            </a:r>
            <a:r>
              <a:rPr lang="cs-CZ" sz="2200" dirty="0" err="1"/>
              <a:t>adhere</a:t>
            </a:r>
            <a:r>
              <a:rPr lang="cs-CZ" sz="2200" dirty="0"/>
              <a:t> to </a:t>
            </a:r>
            <a:r>
              <a:rPr lang="cs-CZ" sz="2200" dirty="0" err="1"/>
              <a:t>the</a:t>
            </a:r>
            <a:r>
              <a:rPr lang="cs-CZ" sz="2200" dirty="0"/>
              <a:t> JACK </a:t>
            </a:r>
            <a:r>
              <a:rPr lang="cs-CZ" sz="2200" dirty="0" err="1"/>
              <a:t>Act</a:t>
            </a:r>
            <a:endParaRPr lang="cs-CZ" sz="22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anchor="ctr">
            <a:normAutofit/>
          </a:bodyPr>
          <a:lstStyle/>
          <a:p>
            <a:endParaRPr lang="cs-CZ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9668A2D-EDE7-455A-AEF4-B8F263FBEC00}" type="slidenum">
              <a:rPr lang="cs-CZ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cs-CZ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90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5669" y="1"/>
            <a:ext cx="8718331" cy="1288450"/>
          </a:xfrm>
        </p:spPr>
        <p:txBody>
          <a:bodyPr>
            <a:normAutofit/>
          </a:bodyPr>
          <a:lstStyle/>
          <a:p>
            <a:r>
              <a:rPr lang="cs-CZ" sz="2600" b="1" dirty="0"/>
              <a:t>I</a:t>
            </a:r>
            <a:r>
              <a:rPr lang="en-US" sz="2600" b="1" dirty="0">
                <a:solidFill>
                  <a:srgbClr val="008672"/>
                </a:solidFill>
              </a:rPr>
              <a:t>f lobbying is not </a:t>
            </a:r>
            <a:r>
              <a:rPr lang="cs-CZ" sz="2600" b="1" dirty="0" err="1">
                <a:solidFill>
                  <a:srgbClr val="008672"/>
                </a:solidFill>
              </a:rPr>
              <a:t>bribery</a:t>
            </a:r>
            <a:r>
              <a:rPr lang="en-US" sz="2600" b="1" dirty="0">
                <a:solidFill>
                  <a:srgbClr val="008672"/>
                </a:solidFill>
              </a:rPr>
              <a:t>... Why is it still controversial?</a:t>
            </a:r>
            <a:endParaRPr lang="cs-CZ" sz="2600" b="1" dirty="0">
              <a:solidFill>
                <a:srgbClr val="00867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5669" y="1331977"/>
            <a:ext cx="8606284" cy="2644443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General lack of transparency. </a:t>
            </a:r>
          </a:p>
          <a:p>
            <a:r>
              <a:rPr lang="en-US" sz="2200" dirty="0">
                <a:solidFill>
                  <a:srgbClr val="000000"/>
                </a:solidFill>
              </a:rPr>
              <a:t>More resources = more influence.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Diffuse vs. concentrated interests.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Professional lobbyists are typically more effective (at least in some political systems)</a:t>
            </a:r>
            <a:r>
              <a:rPr lang="en-US" sz="2200" dirty="0">
                <a:solidFill>
                  <a:srgbClr val="008672"/>
                </a:solidFill>
              </a:rPr>
              <a:t> WHY?</a:t>
            </a:r>
          </a:p>
          <a:p>
            <a:endParaRPr lang="cs-CZ" sz="2200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19448" y="6337827"/>
            <a:ext cx="428046" cy="2355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668A2D-EDE7-455A-AEF4-B8F263FBEC00}" type="slidenum">
              <a:rPr lang="cs-CZ" sz="825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21</a:t>
            </a:fld>
            <a:endParaRPr lang="cs-CZ" sz="825">
              <a:solidFill>
                <a:srgbClr val="898989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EBB45E7-C3E7-4FBA-B6C8-2FD8A4E62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724" y="3929993"/>
            <a:ext cx="5787179" cy="2634227"/>
          </a:xfrm>
          <a:prstGeom prst="rect">
            <a:avLst/>
          </a:prstGeom>
          <a:ln w="38100">
            <a:solidFill>
              <a:srgbClr val="008672"/>
            </a:solidFill>
          </a:ln>
        </p:spPr>
      </p:pic>
    </p:spTree>
    <p:extLst>
      <p:ext uri="{BB962C8B-B14F-4D97-AF65-F5344CB8AC3E}">
        <p14:creationId xmlns:p14="http://schemas.microsoft.com/office/powerpoint/2010/main" val="287684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672"/>
                </a:solidFill>
              </a:rPr>
              <a:t>When is lobbying legitimate? Can there be objective criteria?</a:t>
            </a:r>
            <a:endParaRPr lang="cs-CZ" b="1" dirty="0">
              <a:solidFill>
                <a:srgbClr val="00867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165601"/>
          </a:xfrm>
        </p:spPr>
        <p:txBody>
          <a:bodyPr>
            <a:normAutofit/>
          </a:bodyPr>
          <a:lstStyle/>
          <a:p>
            <a:r>
              <a:rPr lang="en-US" dirty="0"/>
              <a:t>Transparency</a:t>
            </a:r>
          </a:p>
          <a:p>
            <a:r>
              <a:rPr lang="en-US" dirty="0"/>
              <a:t>Public good?</a:t>
            </a:r>
            <a:endParaRPr lang="cs-CZ" dirty="0"/>
          </a:p>
          <a:p>
            <a:r>
              <a:rPr lang="cs-CZ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257550" y="6356351"/>
            <a:ext cx="5486400" cy="365125"/>
          </a:xfrm>
        </p:spPr>
        <p:txBody>
          <a:bodyPr/>
          <a:lstStyle/>
          <a:p>
            <a:r>
              <a:rPr lang="cs-CZ" sz="1000" dirty="0"/>
              <a:t>https://www.sandler.com/sites/default/files/styles/image-mobile-xs/public/decision%20making%20cartoon_0.jpg?itok=EBimd1fg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22</a:t>
            </a:fld>
            <a:endParaRPr lang="cs-CZ"/>
          </a:p>
        </p:txBody>
      </p:sp>
      <p:pic>
        <p:nvPicPr>
          <p:cNvPr id="2050" name="Picture 2" descr="Image result for decision maker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0650"/>
            <a:ext cx="45720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46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A) </a:t>
            </a:r>
            <a:r>
              <a:rPr lang="en-US" sz="3600" b="1" dirty="0">
                <a:solidFill>
                  <a:srgbClr val="008672"/>
                </a:solidFill>
              </a:rPr>
              <a:t>Is money all that determines lobbying success? </a:t>
            </a:r>
            <a:r>
              <a:rPr lang="en-US" sz="3600" b="1" dirty="0"/>
              <a:t>B) </a:t>
            </a:r>
            <a:r>
              <a:rPr lang="en-US" sz="3600" b="1" dirty="0">
                <a:solidFill>
                  <a:srgbClr val="008672"/>
                </a:solidFill>
              </a:rPr>
              <a:t>Can a lobby be successful without (significant amounts) of money?</a:t>
            </a:r>
            <a:endParaRPr lang="cs-CZ" sz="3600" b="1" dirty="0">
              <a:solidFill>
                <a:srgbClr val="00867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14153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A) </a:t>
            </a:r>
            <a:r>
              <a:rPr lang="en-GB" dirty="0">
                <a:solidFill>
                  <a:srgbClr val="C00000"/>
                </a:solidFill>
              </a:rPr>
              <a:t>OBVIOUSLY NO</a:t>
            </a:r>
            <a:r>
              <a:rPr lang="en-GB" dirty="0"/>
              <a:t>. However, it is a powerful determinant. </a:t>
            </a:r>
          </a:p>
          <a:p>
            <a:pPr marL="0" indent="0">
              <a:buNone/>
            </a:pPr>
            <a:r>
              <a:rPr lang="en-GB" dirty="0"/>
              <a:t>B) In some circumstances (the use of internet, emotional issue, limited opposition and </a:t>
            </a:r>
            <a:r>
              <a:rPr lang="en-GB" u="sng" dirty="0"/>
              <a:t>if employed with other strategies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“the language of money” in lobbying (and policy-making in general) – e.g. USA: medical coverage for the ABA therapy or Ford Pinto cost benefit analysis </a:t>
            </a:r>
            <a:r>
              <a:rPr lang="en-GB" sz="1500" dirty="0"/>
              <a:t>(</a:t>
            </a:r>
            <a:r>
              <a:rPr lang="en-GB" sz="1500" dirty="0">
                <a:hlinkClick r:id="rId3"/>
              </a:rPr>
              <a:t>https://www.youtube.com/watch?v</a:t>
            </a:r>
            <a:r>
              <a:rPr lang="en-GB" sz="1500">
                <a:hlinkClick r:id="rId3"/>
              </a:rPr>
              <a:t>=z9TAuSelsag</a:t>
            </a:r>
            <a:r>
              <a:rPr lang="en-GB" sz="1500"/>
              <a:t>)</a:t>
            </a:r>
            <a:endParaRPr lang="en-GB" sz="15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30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672"/>
                </a:solidFill>
              </a:rPr>
              <a:t>Literature</a:t>
            </a:r>
            <a:endParaRPr lang="cs-CZ" dirty="0">
              <a:solidFill>
                <a:srgbClr val="00867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Giovannoni</a:t>
            </a:r>
            <a:r>
              <a:rPr lang="cs-CZ" dirty="0"/>
              <a:t>, F</a:t>
            </a:r>
            <a:r>
              <a:rPr lang="en-US" dirty="0"/>
              <a:t>.</a:t>
            </a:r>
            <a:r>
              <a:rPr lang="cs-CZ" dirty="0"/>
              <a:t> 2001. </a:t>
            </a:r>
            <a:r>
              <a:rPr lang="cs-CZ" i="1" dirty="0" err="1"/>
              <a:t>Lobbying</a:t>
            </a:r>
            <a:r>
              <a:rPr lang="cs-CZ" i="1" dirty="0"/>
              <a:t> versus </a:t>
            </a:r>
            <a:r>
              <a:rPr lang="cs-CZ" i="1" dirty="0" err="1"/>
              <a:t>Corruption</a:t>
            </a:r>
            <a:r>
              <a:rPr lang="cs-CZ" dirty="0"/>
              <a:t>. </a:t>
            </a:r>
            <a:r>
              <a:rPr lang="cs-CZ" dirty="0" err="1"/>
              <a:t>CESifo</a:t>
            </a:r>
            <a:r>
              <a:rPr lang="cs-CZ" dirty="0"/>
              <a:t> </a:t>
            </a:r>
            <a:r>
              <a:rPr lang="cs-CZ" dirty="0" err="1"/>
              <a:t>DICE</a:t>
            </a:r>
            <a:r>
              <a:rPr lang="cs-CZ" dirty="0"/>
              <a:t> Report 1/2001, online. </a:t>
            </a:r>
          </a:p>
          <a:p>
            <a:pPr>
              <a:defRPr/>
            </a:pPr>
            <a:r>
              <a:rPr lang="cs-CZ" dirty="0"/>
              <a:t>Rose-</a:t>
            </a:r>
            <a:r>
              <a:rPr lang="cs-CZ" dirty="0" err="1"/>
              <a:t>Ackerman</a:t>
            </a:r>
            <a:r>
              <a:rPr lang="cs-CZ" dirty="0"/>
              <a:t>, S. 1999. </a:t>
            </a:r>
            <a:r>
              <a:rPr lang="cs-CZ" i="1" dirty="0" err="1"/>
              <a:t>Corruption</a:t>
            </a:r>
            <a:r>
              <a:rPr lang="cs-CZ" i="1" dirty="0"/>
              <a:t> and </a:t>
            </a:r>
            <a:r>
              <a:rPr lang="cs-CZ" i="1" dirty="0" err="1"/>
              <a:t>Government</a:t>
            </a:r>
            <a:r>
              <a:rPr lang="cs-CZ" i="1" dirty="0"/>
              <a:t>: </a:t>
            </a:r>
            <a:r>
              <a:rPr lang="cs-CZ" i="1" dirty="0" err="1"/>
              <a:t>Causes</a:t>
            </a:r>
            <a:r>
              <a:rPr lang="cs-CZ" i="1" dirty="0"/>
              <a:t>, </a:t>
            </a:r>
            <a:r>
              <a:rPr lang="cs-CZ" i="1" dirty="0" err="1"/>
              <a:t>Consequences</a:t>
            </a:r>
            <a:r>
              <a:rPr lang="cs-CZ" i="1" dirty="0"/>
              <a:t>, and </a:t>
            </a:r>
            <a:r>
              <a:rPr lang="cs-CZ" i="1" dirty="0" err="1"/>
              <a:t>Reform</a:t>
            </a:r>
            <a:r>
              <a:rPr lang="cs-CZ" dirty="0"/>
              <a:t>. Cambridge: Cambridge University </a:t>
            </a:r>
            <a:r>
              <a:rPr lang="cs-CZ" dirty="0" err="1"/>
              <a:t>Press</a:t>
            </a:r>
            <a:r>
              <a:rPr lang="cs-CZ" dirty="0"/>
              <a:t>, s. 127-174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cs-CZ" dirty="0"/>
              <a:t>S</a:t>
            </a:r>
            <a:r>
              <a:rPr lang="en-US" dirty="0" err="1"/>
              <a:t>chendelen</a:t>
            </a:r>
            <a:r>
              <a:rPr lang="en-US" dirty="0"/>
              <a:t>,</a:t>
            </a:r>
            <a:r>
              <a:rPr lang="cs-CZ" dirty="0"/>
              <a:t> R. van. </a:t>
            </a:r>
            <a:r>
              <a:rPr lang="en-US" dirty="0"/>
              <a:t>2003. </a:t>
            </a:r>
            <a:r>
              <a:rPr lang="cs-CZ" dirty="0"/>
              <a:t>Machiavelli in </a:t>
            </a:r>
            <a:r>
              <a:rPr lang="cs-CZ" dirty="0" err="1"/>
              <a:t>Brussels</a:t>
            </a:r>
            <a:r>
              <a:rPr lang="cs-CZ" dirty="0"/>
              <a:t> : </a:t>
            </a:r>
            <a:r>
              <a:rPr lang="cs-CZ" dirty="0" err="1"/>
              <a:t>The</a:t>
            </a:r>
            <a:r>
              <a:rPr lang="cs-CZ" dirty="0"/>
              <a:t> 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Lobbying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EU. Amsterdam : Amsterdam University </a:t>
            </a:r>
            <a:r>
              <a:rPr lang="cs-CZ" dirty="0" err="1"/>
              <a:t>Press</a:t>
            </a:r>
            <a:r>
              <a:rPr lang="cs-CZ" dirty="0"/>
              <a:t>.  </a:t>
            </a:r>
            <a:endParaRPr lang="en-US" dirty="0"/>
          </a:p>
          <a:p>
            <a:pPr>
              <a:defRPr/>
            </a:pPr>
            <a:r>
              <a:rPr lang="en-US" dirty="0"/>
              <a:t>Sinclair, B. 2004. Unorthodox Lawmaking: New Legislative Processes in the U.S. Edition, </a:t>
            </a:r>
            <a:r>
              <a:rPr lang="en-US" dirty="0" err="1"/>
              <a:t>CQ</a:t>
            </a:r>
            <a:r>
              <a:rPr lang="en-US" dirty="0"/>
              <a:t> Press.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06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008672"/>
                </a:solidFill>
              </a:rPr>
              <a:t>2. How does money influence collective action? </a:t>
            </a:r>
            <a:endParaRPr lang="cs-CZ" sz="3700" b="1" dirty="0">
              <a:solidFill>
                <a:srgbClr val="00867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1490" y="2575034"/>
            <a:ext cx="4558492" cy="3522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Likelihood</a:t>
            </a:r>
          </a:p>
          <a:p>
            <a:r>
              <a:rPr lang="en-US" sz="1600" dirty="0"/>
              <a:t>costs of collective action, organizational costs</a:t>
            </a:r>
          </a:p>
          <a:p>
            <a:pPr marL="0" indent="0">
              <a:buNone/>
            </a:pPr>
            <a:r>
              <a:rPr lang="en-US" sz="1600" i="1" dirty="0"/>
              <a:t>What can be the costs of collective action?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Effectivity</a:t>
            </a:r>
          </a:p>
          <a:p>
            <a:pPr marL="0" indent="0">
              <a:buNone/>
            </a:pPr>
            <a:r>
              <a:rPr lang="en-US" sz="1600" i="1" dirty="0"/>
              <a:t>What does the effectivity of collective action depend on?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Resources, circumstances and luck</a:t>
            </a:r>
          </a:p>
          <a:p>
            <a:endParaRPr lang="en-US" sz="1600" dirty="0"/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91490" y="6356350"/>
            <a:ext cx="3086100" cy="365125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cs-CZ" dirty="0"/>
              <a:t>https://www.thetimes.co.uk/imageserver/image/methode%2Ftimes%2Fprod%2Fweb%2Fbin%2Fc5d92746-17f1-11e8-a427-78e8af199a96.jpg?crop=2201%2C1238%2C1290%2C853&amp;resize=685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668A2D-EDE7-455A-AEF4-B8F263FBEC00}" type="slidenum">
              <a:rPr lang="cs-CZ" smtClean="0"/>
              <a:pPr>
                <a:spcAft>
                  <a:spcPts val="600"/>
                </a:spcAft>
              </a:pPr>
              <a:t>3</a:t>
            </a:fld>
            <a:endParaRPr lang="cs-CZ"/>
          </a:p>
        </p:txBody>
      </p:sp>
      <p:pic>
        <p:nvPicPr>
          <p:cNvPr id="1026" name="Picture 2" descr="Image result for strikes">
            <a:extLst>
              <a:ext uri="{FF2B5EF4-FFF2-40B4-BE49-F238E27FC236}">
                <a16:creationId xmlns:a16="http://schemas.microsoft.com/office/drawing/2014/main" id="{C8012A2B-A9D3-4CAD-8A3E-ECDD3C7C1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92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CE8AF5-11E3-4048-88ED-00BE788F1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Non-Governmental Organizations (NGOs)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323DA0-AB57-45ED-9C8C-C2BBCBDF9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96790"/>
            <a:ext cx="8071597" cy="49801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en-US" dirty="0"/>
              <a:t>Associations</a:t>
            </a:r>
          </a:p>
          <a:p>
            <a:r>
              <a:rPr lang="en-US" dirty="0"/>
              <a:t>NGOs: two main approaches: </a:t>
            </a:r>
          </a:p>
          <a:p>
            <a:pPr marL="514350" indent="-514350">
              <a:buAutoNum type="alphaLcParenR"/>
            </a:pPr>
            <a:r>
              <a:rPr lang="en-US" dirty="0"/>
              <a:t>An organization not controlled by the government (independent, voluntary, not-for-profit)</a:t>
            </a:r>
          </a:p>
          <a:p>
            <a:pPr marL="0" indent="0">
              <a:buNone/>
            </a:pPr>
            <a:r>
              <a:rPr lang="en-US" dirty="0"/>
              <a:t>b) An organization not controlled by the government and not self-serving (or working for social good)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Non-profits (NPOs, not always NGOs) 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5151955-0855-4333-8794-E224AA6E9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4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C13612B-A762-46E8-B66B-9916844017A0}"/>
              </a:ext>
            </a:extLst>
          </p:cNvPr>
          <p:cNvSpPr txBox="1"/>
          <p:nvPr/>
        </p:nvSpPr>
        <p:spPr>
          <a:xfrm rot="21206215">
            <a:off x="6688514" y="4858748"/>
            <a:ext cx="24106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b="1" dirty="0" err="1">
                <a:solidFill>
                  <a:srgbClr val="C00000"/>
                </a:solidFill>
              </a:rPr>
              <a:t>How</a:t>
            </a:r>
            <a:r>
              <a:rPr lang="cs-CZ" b="1" dirty="0">
                <a:solidFill>
                  <a:srgbClr val="C00000"/>
                </a:solidFill>
              </a:rPr>
              <a:t> do </a:t>
            </a:r>
            <a:r>
              <a:rPr lang="cs-CZ" b="1" dirty="0" err="1">
                <a:solidFill>
                  <a:srgbClr val="C00000"/>
                </a:solidFill>
              </a:rPr>
              <a:t>we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determine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which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organization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is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self-serving</a:t>
            </a:r>
            <a:r>
              <a:rPr lang="cs-CZ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194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b="1" cap="all" dirty="0">
                <a:solidFill>
                  <a:srgbClr val="008672"/>
                </a:solidFill>
              </a:rPr>
              <a:t>What do interest groups do in politics?</a:t>
            </a:r>
            <a:endParaRPr lang="cs-CZ" sz="3500" b="1" cap="all" dirty="0">
              <a:solidFill>
                <a:srgbClr val="00867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cs-CZ" sz="32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3200" dirty="0"/>
              <a:t> </a:t>
            </a:r>
            <a:r>
              <a:rPr lang="en-US" sz="3200" dirty="0"/>
              <a:t>advocacy </a:t>
            </a:r>
            <a:r>
              <a:rPr lang="en-US" dirty="0"/>
              <a:t>(interest aggregation</a:t>
            </a:r>
            <a:r>
              <a:rPr lang="cs-CZ" dirty="0"/>
              <a:t> and</a:t>
            </a:r>
            <a:r>
              <a:rPr lang="en-US" dirty="0"/>
              <a:t> articulation, sometimes selection)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agenda-setting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services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mobilization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3200" dirty="0"/>
              <a:t> </a:t>
            </a:r>
            <a:r>
              <a:rPr lang="en-GB" sz="3200" dirty="0"/>
              <a:t>socialization</a:t>
            </a:r>
            <a:endParaRPr lang="en-US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29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008672"/>
                </a:solidFill>
              </a:rPr>
              <a:t>HOW INTEREST GROUPS PROMOTE GOOD GOVERNANCE?</a:t>
            </a:r>
            <a:endParaRPr lang="cs-CZ" sz="3500" b="1" dirty="0">
              <a:solidFill>
                <a:srgbClr val="00867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8" y="1845733"/>
            <a:ext cx="8200271" cy="4365285"/>
          </a:xfrm>
        </p:spPr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checking the power of majorities </a:t>
            </a:r>
            <a:r>
              <a:rPr lang="en-US" sz="2200" dirty="0"/>
              <a:t>(watchdog role)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32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better representation of interests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32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avenue for political involvement </a:t>
            </a:r>
            <a:r>
              <a:rPr lang="en-US" sz="2200" dirty="0"/>
              <a:t>(political participation)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32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dispersal of costs</a:t>
            </a:r>
            <a:r>
              <a:rPr lang="cs-CZ" sz="3200" dirty="0"/>
              <a:t> </a:t>
            </a:r>
            <a:r>
              <a:rPr lang="cs-CZ" sz="2200" dirty="0"/>
              <a:t>(expert </a:t>
            </a:r>
            <a:r>
              <a:rPr lang="cs-CZ" sz="2200" dirty="0" err="1"/>
              <a:t>information</a:t>
            </a:r>
            <a:r>
              <a:rPr lang="cs-CZ" sz="2200" dirty="0"/>
              <a:t>, know-how, </a:t>
            </a:r>
            <a:r>
              <a:rPr lang="cs-CZ" sz="2200" dirty="0" err="1"/>
              <a:t>information</a:t>
            </a:r>
            <a:r>
              <a:rPr lang="cs-CZ" sz="2200" dirty="0"/>
              <a:t> on </a:t>
            </a:r>
            <a:r>
              <a:rPr lang="cs-CZ" sz="2200" dirty="0" err="1"/>
              <a:t>positions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stakeholders</a:t>
            </a:r>
            <a:r>
              <a:rPr lang="cs-CZ" sz="2200" dirty="0"/>
              <a:t>, </a:t>
            </a:r>
            <a:r>
              <a:rPr lang="cs-CZ" sz="2200" dirty="0" err="1"/>
              <a:t>implementation</a:t>
            </a:r>
            <a:r>
              <a:rPr lang="cs-CZ" sz="2200" dirty="0"/>
              <a:t>, </a:t>
            </a:r>
            <a:r>
              <a:rPr lang="cs-CZ" sz="2200" dirty="0" err="1"/>
              <a:t>control</a:t>
            </a:r>
            <a:r>
              <a:rPr lang="cs-CZ" sz="2200" dirty="0"/>
              <a:t> </a:t>
            </a:r>
            <a:r>
              <a:rPr lang="cs-CZ" sz="2200" dirty="0" err="1"/>
              <a:t>etc</a:t>
            </a:r>
            <a:r>
              <a:rPr lang="cs-CZ" sz="2200" dirty="0"/>
              <a:t>.)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6189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0262"/>
          </a:xfrm>
        </p:spPr>
        <p:txBody>
          <a:bodyPr>
            <a:normAutofit/>
          </a:bodyPr>
          <a:lstStyle/>
          <a:p>
            <a:pPr algn="ctr"/>
            <a:r>
              <a:rPr lang="cs-CZ" sz="3500" b="1" dirty="0" err="1"/>
              <a:t>NGOs</a:t>
            </a:r>
            <a:r>
              <a:rPr lang="cs-CZ" sz="3500" b="1" dirty="0"/>
              <a:t> AS WATCHDOGS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85390"/>
            <a:ext cx="7886700" cy="4991574"/>
          </a:xfrm>
        </p:spPr>
        <p:txBody>
          <a:bodyPr/>
          <a:lstStyle/>
          <a:p>
            <a:r>
              <a:rPr lang="en-US" dirty="0"/>
              <a:t>As the main goal or as a byproduct of promoting other interests</a:t>
            </a:r>
          </a:p>
          <a:p>
            <a:r>
              <a:rPr lang="en-US" dirty="0"/>
              <a:t>Often in cooperation with the media (NGOs as experts)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8A2D-EDE7-455A-AEF4-B8F263FBEC00}" type="slidenum">
              <a:rPr lang="cs-CZ" smtClean="0"/>
              <a:t>7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DD85BC7-3414-4DC1-B730-E26F3D0B2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407" y="3178536"/>
            <a:ext cx="5601185" cy="317781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8341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399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008672"/>
                </a:solidFill>
              </a:rPr>
              <a:t>TYPES OF GROUPS</a:t>
            </a:r>
            <a:endParaRPr lang="cs-CZ" sz="3500" b="1" dirty="0">
              <a:solidFill>
                <a:srgbClr val="00867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525694"/>
            <a:ext cx="7871098" cy="4671180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insider </a:t>
            </a:r>
            <a:r>
              <a:rPr lang="en-US" sz="2800" dirty="0">
                <a:solidFill>
                  <a:srgbClr val="008672"/>
                </a:solidFill>
              </a:rPr>
              <a:t>x</a:t>
            </a:r>
            <a:r>
              <a:rPr lang="en-US" sz="2800" dirty="0"/>
              <a:t> outsider</a:t>
            </a:r>
            <a:endParaRPr lang="cs-CZ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en-US" sz="2800" dirty="0">
                <a:solidFill>
                  <a:srgbClr val="008672"/>
                </a:solidFill>
              </a:rPr>
              <a:t>primarily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oriented inside </a:t>
            </a:r>
            <a:r>
              <a:rPr lang="en-US" sz="2800" dirty="0">
                <a:solidFill>
                  <a:srgbClr val="008672"/>
                </a:solidFill>
              </a:rPr>
              <a:t>x</a:t>
            </a:r>
            <a:r>
              <a:rPr lang="en-US" sz="2800" dirty="0"/>
              <a:t> outside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private interest groups </a:t>
            </a:r>
            <a:r>
              <a:rPr lang="en-US" sz="2800" dirty="0">
                <a:solidFill>
                  <a:srgbClr val="008672"/>
                </a:solidFill>
              </a:rPr>
              <a:t>x </a:t>
            </a:r>
            <a:r>
              <a:rPr lang="en-US" sz="2800" dirty="0"/>
              <a:t>citizen / public interest groups</a:t>
            </a:r>
          </a:p>
          <a:p>
            <a:r>
              <a:rPr lang="en-US" sz="2800" dirty="0">
                <a:solidFill>
                  <a:srgbClr val="008672"/>
                </a:solidFill>
              </a:rPr>
              <a:t>Protective</a:t>
            </a:r>
            <a:r>
              <a:rPr lang="en-US" sz="2800" dirty="0"/>
              <a:t> – represent sectional interests of certain groups in society</a:t>
            </a:r>
          </a:p>
          <a:p>
            <a:r>
              <a:rPr lang="en-US" sz="2800" dirty="0">
                <a:solidFill>
                  <a:srgbClr val="008672"/>
                </a:solidFill>
              </a:rPr>
              <a:t>Promotional / advocacy </a:t>
            </a:r>
            <a:r>
              <a:rPr lang="en-US" sz="2800" dirty="0"/>
              <a:t>– act on behalf of particular causes or ideas, arising out of attitudes and beliefs (</a:t>
            </a:r>
            <a:r>
              <a:rPr lang="en-US" sz="2800" i="1" dirty="0"/>
              <a:t>rather than the self-interests </a:t>
            </a:r>
            <a:r>
              <a:rPr lang="en-US" sz="2800" b="1" i="1" dirty="0">
                <a:solidFill>
                  <a:schemeClr val="accent1"/>
                </a:solidFill>
              </a:rPr>
              <a:t>?</a:t>
            </a:r>
            <a:r>
              <a:rPr lang="en-US" sz="2800" dirty="0"/>
              <a:t>)</a:t>
            </a:r>
            <a:r>
              <a:rPr lang="en-US" sz="2800" i="1" dirty="0"/>
              <a:t> </a:t>
            </a:r>
            <a:r>
              <a:rPr lang="en-US" sz="2800" dirty="0"/>
              <a:t>of their members</a:t>
            </a:r>
          </a:p>
          <a:p>
            <a:r>
              <a:rPr lang="en-US" sz="2800" dirty="0">
                <a:solidFill>
                  <a:srgbClr val="008672"/>
                </a:solidFill>
              </a:rPr>
              <a:t>Service</a:t>
            </a:r>
            <a:r>
              <a:rPr lang="cs-CZ" sz="2800" dirty="0">
                <a:solidFill>
                  <a:srgbClr val="008672"/>
                </a:solidFill>
              </a:rPr>
              <a:t> </a:t>
            </a:r>
            <a:r>
              <a:rPr lang="cs-CZ" sz="2800" dirty="0" err="1">
                <a:solidFill>
                  <a:srgbClr val="008672"/>
                </a:solidFill>
              </a:rPr>
              <a:t>groups</a:t>
            </a:r>
            <a:endParaRPr lang="en-US" sz="2800" dirty="0">
              <a:solidFill>
                <a:srgbClr val="0086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47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90675"/>
            <a:ext cx="7886700" cy="1071788"/>
          </a:xfrm>
        </p:spPr>
        <p:txBody>
          <a:bodyPr>
            <a:normAutofit/>
          </a:bodyPr>
          <a:lstStyle/>
          <a:p>
            <a:r>
              <a:rPr lang="en-US" sz="3500" b="1" dirty="0" err="1">
                <a:solidFill>
                  <a:srgbClr val="008672"/>
                </a:solidFill>
              </a:rPr>
              <a:t>NIMBY</a:t>
            </a:r>
            <a:r>
              <a:rPr lang="en-US" sz="3500" b="1" dirty="0">
                <a:solidFill>
                  <a:srgbClr val="008672"/>
                </a:solidFill>
              </a:rPr>
              <a:t> GROUPS</a:t>
            </a:r>
            <a:r>
              <a:rPr lang="en-US" sz="3500" b="1" dirty="0"/>
              <a:t>	</a:t>
            </a:r>
            <a:endParaRPr lang="cs-CZ" sz="35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6210" y="1025114"/>
            <a:ext cx="6336030" cy="5680486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 </a:t>
            </a:r>
            <a:r>
              <a:rPr lang="en-US" sz="2600" i="1" dirty="0">
                <a:solidFill>
                  <a:srgbClr val="008672"/>
                </a:solidFill>
              </a:rPr>
              <a:t>Not In My Back Yard</a:t>
            </a:r>
          </a:p>
          <a:p>
            <a:r>
              <a:rPr lang="en-US" sz="2600" dirty="0"/>
              <a:t> </a:t>
            </a:r>
            <a:r>
              <a:rPr lang="en-US" sz="2600" dirty="0" err="1"/>
              <a:t>NIMBYism</a:t>
            </a:r>
            <a:endParaRPr lang="en-US" sz="2600" dirty="0"/>
          </a:p>
          <a:p>
            <a:r>
              <a:rPr lang="en-US" sz="2600" dirty="0"/>
              <a:t>usually promoting the status quo (ambience, architectural style, landscape, character of the community)</a:t>
            </a:r>
          </a:p>
          <a:p>
            <a:r>
              <a:rPr lang="en-US" sz="2600" dirty="0"/>
              <a:t> against new developments</a:t>
            </a:r>
          </a:p>
          <a:p>
            <a:r>
              <a:rPr lang="en-US" sz="2600" dirty="0"/>
              <a:t> mostly relatively short term, ad hoc organization, formal or informal </a:t>
            </a:r>
          </a:p>
          <a:p>
            <a:r>
              <a:rPr lang="en-US" sz="2600" dirty="0"/>
              <a:t> great mobilization potential </a:t>
            </a:r>
            <a:r>
              <a:rPr lang="en-US" sz="2600" dirty="0">
                <a:solidFill>
                  <a:srgbClr val="008672"/>
                </a:solidFill>
              </a:rPr>
              <a:t>x</a:t>
            </a:r>
            <a:r>
              <a:rPr lang="en-US" sz="2600" dirty="0"/>
              <a:t> difficult to keep up long-term interest of members</a:t>
            </a:r>
          </a:p>
          <a:p>
            <a:endParaRPr lang="en-US" sz="2600" dirty="0"/>
          </a:p>
          <a:p>
            <a:pPr marL="0" indent="0">
              <a:buNone/>
            </a:pPr>
            <a:r>
              <a:rPr lang="en-US" sz="2600" i="1" dirty="0"/>
              <a:t>E.g.</a:t>
            </a:r>
          </a:p>
          <a:p>
            <a:r>
              <a:rPr lang="en-US" sz="2600" i="1" dirty="0"/>
              <a:t>2007: opposition of some Czech villages and groups against a proposed U.S. radar base</a:t>
            </a:r>
          </a:p>
          <a:p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573D699-765E-4360-8586-A36EEA454CDD}"/>
              </a:ext>
            </a:extLst>
          </p:cNvPr>
          <p:cNvSpPr txBox="1"/>
          <p:nvPr/>
        </p:nvSpPr>
        <p:spPr>
          <a:xfrm>
            <a:off x="6492240" y="47439"/>
            <a:ext cx="2586990" cy="3970318"/>
          </a:xfrm>
          <a:prstGeom prst="rect">
            <a:avLst/>
          </a:prstGeom>
          <a:noFill/>
          <a:ln w="38100">
            <a:solidFill>
              <a:srgbClr val="00867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NIMN</a:t>
            </a:r>
            <a:r>
              <a:rPr lang="en-US" sz="1800" dirty="0"/>
              <a:t> (Not in my neighborhood)</a:t>
            </a:r>
          </a:p>
          <a:p>
            <a:pPr algn="ctr"/>
            <a:r>
              <a:rPr lang="en-US" sz="1800" b="1" dirty="0"/>
              <a:t>NAMBI</a:t>
            </a:r>
            <a:r>
              <a:rPr lang="en-US" sz="1800" dirty="0"/>
              <a:t> (Not against my business or industry)</a:t>
            </a:r>
          </a:p>
          <a:p>
            <a:pPr algn="ctr"/>
            <a:r>
              <a:rPr lang="en-US" sz="1800" b="1" dirty="0"/>
              <a:t>SOBBY</a:t>
            </a:r>
            <a:r>
              <a:rPr lang="cs-CZ" sz="1800" dirty="0"/>
              <a:t> </a:t>
            </a:r>
            <a:r>
              <a:rPr lang="en-US" sz="1800" dirty="0"/>
              <a:t>(Some other ***</a:t>
            </a:r>
            <a:r>
              <a:rPr lang="en-US" dirty="0"/>
              <a:t>’s back yard)</a:t>
            </a:r>
          </a:p>
          <a:p>
            <a:pPr algn="ctr"/>
            <a:r>
              <a:rPr lang="en-US" dirty="0"/>
              <a:t>  x</a:t>
            </a:r>
          </a:p>
          <a:p>
            <a:pPr algn="ctr"/>
            <a:r>
              <a:rPr lang="en-US" sz="1800" b="1" dirty="0"/>
              <a:t>NIABY</a:t>
            </a:r>
            <a:r>
              <a:rPr lang="en-US" sz="1800" dirty="0"/>
              <a:t> (Not in anyone’s backyard)</a:t>
            </a:r>
            <a:endParaRPr lang="en-US" dirty="0"/>
          </a:p>
          <a:p>
            <a:pPr algn="ctr"/>
            <a:r>
              <a:rPr lang="en-US" sz="1800" b="1" dirty="0"/>
              <a:t>BANANA</a:t>
            </a:r>
            <a:r>
              <a:rPr lang="en-US" sz="1800" dirty="0"/>
              <a:t> (Build absolutely nothing anywhere near anyone)</a:t>
            </a:r>
            <a:endParaRPr lang="en-US" dirty="0"/>
          </a:p>
          <a:p>
            <a:pPr algn="ctr"/>
            <a:r>
              <a:rPr lang="cs-CZ" sz="1800" b="1" dirty="0"/>
              <a:t>CAVE</a:t>
            </a:r>
            <a:r>
              <a:rPr lang="en-US" sz="1800" dirty="0"/>
              <a:t> (Citizens against virtually everything)</a:t>
            </a:r>
          </a:p>
        </p:txBody>
      </p:sp>
    </p:spTree>
    <p:extLst>
      <p:ext uri="{BB962C8B-B14F-4D97-AF65-F5344CB8AC3E}">
        <p14:creationId xmlns:p14="http://schemas.microsoft.com/office/powerpoint/2010/main" val="28285329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1624</Words>
  <Application>Microsoft Office PowerPoint</Application>
  <PresentationFormat>Předvádění na obrazovce (4:3)</PresentationFormat>
  <Paragraphs>200</Paragraphs>
  <Slides>24</Slides>
  <Notes>19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Wingdings</vt:lpstr>
      <vt:lpstr>YouTube Sans</vt:lpstr>
      <vt:lpstr>Motiv Office</vt:lpstr>
      <vt:lpstr>Interest Groups and Lobbying Money and Politics</vt:lpstr>
      <vt:lpstr> What are interest groups?</vt:lpstr>
      <vt:lpstr>2. How does money influence collective action? </vt:lpstr>
      <vt:lpstr>Non-Governmental Organizations (NGOs)</vt:lpstr>
      <vt:lpstr>What do interest groups do in politics?</vt:lpstr>
      <vt:lpstr>HOW INTEREST GROUPS PROMOTE GOOD GOVERNANCE?</vt:lpstr>
      <vt:lpstr>NGOs AS WATCHDOGS</vt:lpstr>
      <vt:lpstr>TYPES OF GROUPS</vt:lpstr>
      <vt:lpstr>NIMBY GROUPS </vt:lpstr>
      <vt:lpstr>WHAT DOES AN INTEREST GROUP NEED TO EXERT INFLUENCE?</vt:lpstr>
      <vt:lpstr>FUNDING NGOS</vt:lpstr>
      <vt:lpstr>NGOS FUNDING FROM STATE BUDGET  CZECH REPUBLIC in thousands </vt:lpstr>
      <vt:lpstr>NGO STATE FUNDING BY FIELD </vt:lpstr>
      <vt:lpstr>Lobbying</vt:lpstr>
      <vt:lpstr>Who can (and does) lobby?</vt:lpstr>
      <vt:lpstr>Legitimacy of lobbying</vt:lpstr>
      <vt:lpstr>Lobbying vs. bribery</vt:lpstr>
      <vt:lpstr>Lobbying vs. bribery</vt:lpstr>
      <vt:lpstr>“CASINO JACK“ ABRAMOFF</vt:lpstr>
      <vt:lpstr>Dirty “lobbying” The case of JACK Abramoff</vt:lpstr>
      <vt:lpstr>If lobbying is not bribery... Why is it still controversial?</vt:lpstr>
      <vt:lpstr>When is lobbying legitimate? Can there be objective criteria?</vt:lpstr>
      <vt:lpstr>A) Is money all that determines lobbying success? B) Can a lobby be successful without (significant amounts) of money?</vt:lpstr>
      <vt:lpstr>Literature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2021-04-13T18:27:42Z</dcterms:created>
  <dcterms:modified xsi:type="dcterms:W3CDTF">2025-04-07T07:08:29Z</dcterms:modified>
</cp:coreProperties>
</file>