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9"/>
  </p:handoutMasterIdLst>
  <p:sldIdLst>
    <p:sldId id="256" r:id="rId2"/>
    <p:sldId id="320" r:id="rId3"/>
    <p:sldId id="321" r:id="rId4"/>
    <p:sldId id="364" r:id="rId5"/>
    <p:sldId id="365" r:id="rId6"/>
    <p:sldId id="366" r:id="rId7"/>
    <p:sldId id="355" r:id="rId8"/>
    <p:sldId id="257" r:id="rId9"/>
    <p:sldId id="331" r:id="rId10"/>
    <p:sldId id="332" r:id="rId11"/>
    <p:sldId id="333" r:id="rId12"/>
    <p:sldId id="258" r:id="rId13"/>
    <p:sldId id="259" r:id="rId14"/>
    <p:sldId id="260" r:id="rId15"/>
    <p:sldId id="261" r:id="rId16"/>
    <p:sldId id="262" r:id="rId17"/>
    <p:sldId id="263" r:id="rId18"/>
    <p:sldId id="307" r:id="rId19"/>
    <p:sldId id="280" r:id="rId20"/>
    <p:sldId id="344" r:id="rId21"/>
    <p:sldId id="282" r:id="rId22"/>
    <p:sldId id="268" r:id="rId23"/>
    <p:sldId id="329" r:id="rId24"/>
    <p:sldId id="330" r:id="rId25"/>
    <p:sldId id="345" r:id="rId26"/>
    <p:sldId id="351" r:id="rId27"/>
    <p:sldId id="389" r:id="rId28"/>
    <p:sldId id="390" r:id="rId29"/>
    <p:sldId id="368" r:id="rId30"/>
    <p:sldId id="354" r:id="rId31"/>
    <p:sldId id="348" r:id="rId32"/>
    <p:sldId id="349" r:id="rId33"/>
    <p:sldId id="347" r:id="rId34"/>
    <p:sldId id="305" r:id="rId35"/>
    <p:sldId id="350" r:id="rId36"/>
    <p:sldId id="346" r:id="rId37"/>
    <p:sldId id="358" r:id="rId38"/>
    <p:sldId id="352" r:id="rId39"/>
    <p:sldId id="314" r:id="rId40"/>
    <p:sldId id="315" r:id="rId41"/>
    <p:sldId id="310" r:id="rId42"/>
    <p:sldId id="309" r:id="rId43"/>
    <p:sldId id="326" r:id="rId44"/>
    <p:sldId id="265" r:id="rId45"/>
    <p:sldId id="266" r:id="rId46"/>
    <p:sldId id="270" r:id="rId47"/>
    <p:sldId id="267" r:id="rId48"/>
    <p:sldId id="269" r:id="rId49"/>
    <p:sldId id="359" r:id="rId50"/>
    <p:sldId id="360" r:id="rId51"/>
    <p:sldId id="323" r:id="rId52"/>
    <p:sldId id="353" r:id="rId53"/>
    <p:sldId id="361" r:id="rId54"/>
    <p:sldId id="343" r:id="rId55"/>
    <p:sldId id="337" r:id="rId56"/>
    <p:sldId id="362" r:id="rId57"/>
    <p:sldId id="339" r:id="rId58"/>
    <p:sldId id="340" r:id="rId59"/>
    <p:sldId id="341" r:id="rId60"/>
    <p:sldId id="342" r:id="rId61"/>
    <p:sldId id="311" r:id="rId62"/>
    <p:sldId id="312" r:id="rId63"/>
    <p:sldId id="363" r:id="rId64"/>
    <p:sldId id="317" r:id="rId65"/>
    <p:sldId id="318" r:id="rId66"/>
    <p:sldId id="319" r:id="rId67"/>
    <p:sldId id="272" r:id="rId68"/>
    <p:sldId id="273" r:id="rId69"/>
    <p:sldId id="274" r:id="rId70"/>
    <p:sldId id="276" r:id="rId71"/>
    <p:sldId id="277" r:id="rId72"/>
    <p:sldId id="322" r:id="rId73"/>
    <p:sldId id="324" r:id="rId74"/>
    <p:sldId id="302" r:id="rId75"/>
    <p:sldId id="327" r:id="rId76"/>
    <p:sldId id="328" r:id="rId77"/>
    <p:sldId id="325" r:id="rId7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603F9-6CB2-413E-B125-A1CAC2899A30}" v="5" dt="2022-10-26T13:35:27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o918\AppData\Local\Temp\Temp1_Results(3).zip\SurveySummary_110220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918\Documents\survey_prelim_resul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918\Documents\survey_prelim_resul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Establishing causal relations is the main goal of research in politics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'[SurveySummary_11022011.xls]Question 1'!$A$4:$B$4</c:f>
              <c:strCache>
                <c:ptCount val="1"/>
                <c:pt idx="0">
                  <c:v>Establishing causal relations is the main goal of research in comparative politics. Establishing causal relations is the main goal of research in comparative politics.</c:v>
                </c:pt>
              </c:strCache>
            </c:strRef>
          </c:tx>
          <c:invertIfNegative val="0"/>
          <c:cat>
            <c:strRef>
              <c:f>'[SurveySummary_11022011.xls]Question 1'!$C$3:$G$3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'[SurveySummary_11022011.xls]Question 1'!$C$4:$G$4</c:f>
              <c:numCache>
                <c:formatCode>General</c:formatCode>
                <c:ptCount val="5"/>
                <c:pt idx="0">
                  <c:v>35.5</c:v>
                </c:pt>
                <c:pt idx="1">
                  <c:v>39</c:v>
                </c:pt>
                <c:pt idx="2">
                  <c:v>12.3</c:v>
                </c:pt>
                <c:pt idx="3">
                  <c:v>8.8000000000000007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3-4FF5-830D-C788222D6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13888"/>
        <c:axId val="76623872"/>
      </c:barChart>
      <c:catAx>
        <c:axId val="7661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623872"/>
        <c:crosses val="autoZero"/>
        <c:auto val="1"/>
        <c:lblAlgn val="ctr"/>
        <c:lblOffset val="100"/>
        <c:noMultiLvlLbl val="0"/>
      </c:catAx>
      <c:valAx>
        <c:axId val="7662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613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Political</a:t>
            </a:r>
            <a:r>
              <a:rPr lang="en-US" sz="2400" baseline="0" dirty="0"/>
              <a:t> scientists</a:t>
            </a:r>
            <a:r>
              <a:rPr lang="en-US" sz="2400" dirty="0"/>
              <a:t> should aim to develop broad, general propositions about politics</a:t>
            </a:r>
          </a:p>
        </c:rich>
      </c:tx>
      <c:layout>
        <c:manualLayout>
          <c:xMode val="edge"/>
          <c:yMode val="edge"/>
          <c:x val="0.11040740740740741"/>
          <c:y val="1.639344262295082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Comparativists should aim to develop broad, general propositions about politics</c:v>
                </c:pt>
              </c:strCache>
            </c:strRef>
          </c:tx>
          <c:invertIfNegative val="0"/>
          <c:cat>
            <c:strRef>
              <c:f>Sheet1!$B$13:$F$13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33.6</c:v>
                </c:pt>
                <c:pt idx="1">
                  <c:v>46.6</c:v>
                </c:pt>
                <c:pt idx="2">
                  <c:v>10.3</c:v>
                </c:pt>
                <c:pt idx="3">
                  <c:v>7.7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F-4898-A9C8-F372B061A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56704"/>
        <c:axId val="32458240"/>
      </c:barChart>
      <c:catAx>
        <c:axId val="3245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58240"/>
        <c:crosses val="autoZero"/>
        <c:auto val="1"/>
        <c:lblAlgn val="ctr"/>
        <c:lblOffset val="100"/>
        <c:noMultiLvlLbl val="0"/>
      </c:catAx>
      <c:valAx>
        <c:axId val="3245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56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Empirical research interested in making causal inferences must have variation on their dependent variable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Empirical research interested in making causal inferences must have variation on their dependent variable</c:v>
                </c:pt>
              </c:strCache>
            </c:strRef>
          </c:tx>
          <c:invertIfNegative val="0"/>
          <c:cat>
            <c:strRef>
              <c:f>Sheet1!$B$13:$F$13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39.700000000000003</c:v>
                </c:pt>
                <c:pt idx="1">
                  <c:v>30.6</c:v>
                </c:pt>
                <c:pt idx="2">
                  <c:v>10.3</c:v>
                </c:pt>
                <c:pt idx="3">
                  <c:v>12.4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0-443F-A3B8-EDD619C2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41696"/>
        <c:axId val="35492608"/>
      </c:barChart>
      <c:catAx>
        <c:axId val="3254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492608"/>
        <c:crosses val="autoZero"/>
        <c:auto val="1"/>
        <c:lblAlgn val="ctr"/>
        <c:lblOffset val="100"/>
        <c:noMultiLvlLbl val="0"/>
      </c:catAx>
      <c:valAx>
        <c:axId val="3549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4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Researchers should usually try to increase their number of observations to achieve better inferences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Researchers should usually try to increase their number of observations to achieve better inferences</c:v>
                </c:pt>
              </c:strCache>
            </c:strRef>
          </c:tx>
          <c:invertIfNegative val="0"/>
          <c:cat>
            <c:strRef>
              <c:f>Sheet1!$B$19:$F$19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Neither agree nor disagree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Sheet1!$B$20:$F$20</c:f>
              <c:numCache>
                <c:formatCode>General</c:formatCode>
                <c:ptCount val="5"/>
                <c:pt idx="0">
                  <c:v>22.4</c:v>
                </c:pt>
                <c:pt idx="1">
                  <c:v>44.5</c:v>
                </c:pt>
                <c:pt idx="2">
                  <c:v>17.600000000000001</c:v>
                </c:pt>
                <c:pt idx="3">
                  <c:v>12.1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D-44D7-AEF0-996A22BE6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45024"/>
        <c:axId val="34146560"/>
      </c:barChart>
      <c:catAx>
        <c:axId val="341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46560"/>
        <c:crosses val="autoZero"/>
        <c:auto val="1"/>
        <c:lblAlgn val="ctr"/>
        <c:lblOffset val="100"/>
        <c:noMultiLvlLbl val="0"/>
      </c:catAx>
      <c:valAx>
        <c:axId val="3414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4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02D03-A20A-4A3A-91CE-4CEA37765082}" type="datetimeFigureOut">
              <a:rPr lang="cs-CZ" smtClean="0"/>
              <a:t>01.12.2024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44D98-38C6-46D7-B418-101AA33930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6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79D0-3F10-46AE-BCDC-E6F8165DD6A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Research</a:t>
            </a:r>
            <a:r>
              <a:rPr lang="cs-CZ" dirty="0"/>
              <a:t> design</a:t>
            </a:r>
            <a:r>
              <a:rPr lang="en-US" dirty="0"/>
              <a:t>: The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Roberts</a:t>
            </a:r>
          </a:p>
        </p:txBody>
      </p:sp>
    </p:spTree>
    <p:extLst>
      <p:ext uri="{BB962C8B-B14F-4D97-AF65-F5344CB8AC3E}">
        <p14:creationId xmlns:p14="http://schemas.microsoft.com/office/powerpoint/2010/main" val="4602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Reelection rates in Congress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54800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4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Scientific method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 or puzzle: Why did that happen?</a:t>
            </a:r>
          </a:p>
          <a:p>
            <a:pPr eaLnBrk="1" hangingPunct="1"/>
            <a:r>
              <a:rPr lang="en-US" altLang="en-US" dirty="0"/>
              <a:t>Theory or model: outcome as result of some process</a:t>
            </a:r>
          </a:p>
          <a:p>
            <a:pPr eaLnBrk="1" hangingPunct="1"/>
            <a:r>
              <a:rPr lang="en-US" altLang="en-US" dirty="0"/>
              <a:t>Implications (hypotheses): what should we see if our theory is true</a:t>
            </a:r>
          </a:p>
          <a:p>
            <a:pPr eaLnBrk="1" hangingPunct="1"/>
            <a:r>
              <a:rPr lang="en-US" altLang="en-US" dirty="0"/>
              <a:t>Test: are implications consistent with evidence; try hard to falsify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5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social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ultimate goal is causal inference</a:t>
            </a:r>
          </a:p>
          <a:p>
            <a:pPr lvl="1"/>
            <a:r>
              <a:rPr lang="en-US" dirty="0"/>
              <a:t>Cause and effect relationships</a:t>
            </a:r>
          </a:p>
          <a:p>
            <a:r>
              <a:rPr lang="en-US" dirty="0"/>
              <a:t>Both qualitative and quantitative researchers agree</a:t>
            </a:r>
          </a:p>
          <a:p>
            <a:pPr lvl="1"/>
            <a:r>
              <a:rPr lang="cs-CZ" dirty="0"/>
              <a:t>Main</a:t>
            </a:r>
            <a:r>
              <a:rPr lang="en-US" dirty="0"/>
              <a:t> dissent is from interpretivists</a:t>
            </a:r>
          </a:p>
          <a:p>
            <a:pPr lvl="1"/>
            <a:r>
              <a:rPr lang="en-US" dirty="0"/>
              <a:t>Also political theorists do something different</a:t>
            </a:r>
          </a:p>
          <a:p>
            <a:r>
              <a:rPr lang="en-US" dirty="0"/>
              <a:t>Two elements in most projects</a:t>
            </a:r>
          </a:p>
          <a:p>
            <a:pPr lvl="1"/>
            <a:r>
              <a:rPr lang="en-US" dirty="0"/>
              <a:t>Outcome/effect: dependent variable</a:t>
            </a:r>
          </a:p>
          <a:p>
            <a:pPr lvl="1"/>
            <a:r>
              <a:rPr lang="en-US" dirty="0"/>
              <a:t>Cause(s): independent variable(s)</a:t>
            </a:r>
          </a:p>
        </p:txBody>
      </p:sp>
    </p:spTree>
    <p:extLst>
      <p:ext uri="{BB962C8B-B14F-4D97-AF65-F5344CB8AC3E}">
        <p14:creationId xmlns:p14="http://schemas.microsoft.com/office/powerpoint/2010/main" val="193726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X </a:t>
            </a:r>
            <a:r>
              <a:rPr lang="en-US" sz="9600" dirty="0">
                <a:sym typeface="Wingdings" panose="05000000000000000000" pitchFamily="2" charset="2"/>
              </a:rPr>
              <a:t> Y</a:t>
            </a:r>
            <a:endParaRPr lang="cs-CZ" sz="9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cs-CZ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cs-CZ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400" dirty="0" err="1">
                <a:sym typeface="Wingdings" panose="05000000000000000000" pitchFamily="2" charset="2"/>
              </a:rPr>
              <a:t>Note</a:t>
            </a:r>
            <a:r>
              <a:rPr lang="en-US" sz="2400" dirty="0">
                <a:sym typeface="Wingdings" panose="05000000000000000000" pitchFamily="2" charset="2"/>
              </a:rPr>
              <a:t>: </a:t>
            </a:r>
            <a:r>
              <a:rPr lang="cs-CZ" sz="2400" dirty="0" err="1">
                <a:sym typeface="Wingdings" panose="05000000000000000000" pitchFamily="2" charset="2"/>
              </a:rPr>
              <a:t>Of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course</a:t>
            </a:r>
            <a:r>
              <a:rPr lang="cs-CZ" sz="2400" dirty="0">
                <a:sym typeface="Wingdings" panose="05000000000000000000" pitchFamily="2" charset="2"/>
              </a:rPr>
              <a:t>, </a:t>
            </a:r>
            <a:r>
              <a:rPr lang="cs-CZ" sz="2400" dirty="0" err="1">
                <a:sym typeface="Wingdings" panose="05000000000000000000" pitchFamily="2" charset="2"/>
              </a:rPr>
              <a:t>also</a:t>
            </a:r>
            <a:r>
              <a:rPr lang="cs-CZ" sz="2400" dirty="0">
                <a:sym typeface="Wingdings" panose="05000000000000000000" pitchFamily="2" charset="2"/>
              </a:rPr>
              <a:t> much more </a:t>
            </a:r>
            <a:r>
              <a:rPr lang="cs-CZ" sz="2400" dirty="0" err="1">
                <a:sym typeface="Wingdings" panose="05000000000000000000" pitchFamily="2" charset="2"/>
              </a:rPr>
              <a:t>complicated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dirty="0" err="1">
                <a:sym typeface="Wingdings" panose="05000000000000000000" pitchFamily="2" charset="2"/>
              </a:rPr>
              <a:t>versions</a:t>
            </a:r>
            <a:r>
              <a:rPr lang="cs-CZ" sz="2400" dirty="0"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25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746272"/>
              </p:ext>
            </p:extLst>
          </p:nvPr>
        </p:nvGraphicFramePr>
        <p:xfrm>
          <a:off x="609600" y="685800"/>
          <a:ext cx="7543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2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19970"/>
              </p:ext>
            </p:extLst>
          </p:nvPr>
        </p:nvGraphicFramePr>
        <p:xfrm>
          <a:off x="762000" y="685800"/>
          <a:ext cx="7620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32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causality?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a phenomena means knowing what causes it (or its effects)</a:t>
            </a:r>
          </a:p>
          <a:p>
            <a:r>
              <a:rPr lang="en-US" dirty="0"/>
              <a:t>Causality is essential if we want to make interventions to save the world</a:t>
            </a:r>
          </a:p>
        </p:txBody>
      </p:sp>
      <p:pic>
        <p:nvPicPr>
          <p:cNvPr id="1026" name="Picture 2" descr="Avengers-Toy-Promo.jpg (863×4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4686299" cy="236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1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But: very hard to show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studies do something else</a:t>
            </a:r>
          </a:p>
          <a:p>
            <a:pPr lvl="1"/>
            <a:r>
              <a:rPr lang="en-US" dirty="0"/>
              <a:t>Description: finding trends &amp; patterns</a:t>
            </a:r>
          </a:p>
          <a:p>
            <a:pPr lvl="1"/>
            <a:r>
              <a:rPr lang="en-US" dirty="0"/>
              <a:t>Exploratory study to generate new hypotheses</a:t>
            </a:r>
          </a:p>
          <a:p>
            <a:pPr lvl="1"/>
            <a:r>
              <a:rPr lang="en-US" dirty="0"/>
              <a:t>Creation of new concepts or typologies</a:t>
            </a:r>
          </a:p>
          <a:p>
            <a:pPr lvl="1"/>
            <a:r>
              <a:rPr lang="en-US" dirty="0"/>
              <a:t>Descriptive inference: generalizing from sample to larger universe (surveys)</a:t>
            </a:r>
          </a:p>
          <a:p>
            <a:pPr lvl="1"/>
            <a:r>
              <a:rPr lang="en-US" dirty="0"/>
              <a:t>Explore mechanisms of causal processes</a:t>
            </a:r>
          </a:p>
          <a:p>
            <a:r>
              <a:rPr lang="en-US" dirty="0"/>
              <a:t>But keep causality in mind</a:t>
            </a:r>
          </a:p>
        </p:txBody>
      </p:sp>
    </p:spTree>
    <p:extLst>
      <p:ext uri="{BB962C8B-B14F-4D97-AF65-F5344CB8AC3E}">
        <p14:creationId xmlns:p14="http://schemas.microsoft.com/office/powerpoint/2010/main" val="363902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Fundamental problem of causal inference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philosophy of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Causality related to counterfactual</a:t>
            </a:r>
          </a:p>
          <a:p>
            <a:pPr lvl="1"/>
            <a:r>
              <a:rPr lang="en-US" dirty="0"/>
              <a:t>To say that X causes Y means that if we take away X, we don’t get Y</a:t>
            </a:r>
          </a:p>
          <a:p>
            <a:pPr lvl="1"/>
            <a:r>
              <a:rPr lang="en-US" dirty="0"/>
              <a:t>“Not X” is the counterfactual</a:t>
            </a:r>
            <a:endParaRPr lang="cs-CZ" dirty="0"/>
          </a:p>
          <a:p>
            <a:pPr lvl="1"/>
            <a:r>
              <a:rPr lang="cs-CZ" dirty="0"/>
              <a:t>Causal effect</a:t>
            </a:r>
            <a:r>
              <a:rPr lang="en-US" dirty="0"/>
              <a:t> of a drug = health (with drug) – health (without drug)</a:t>
            </a:r>
          </a:p>
        </p:txBody>
      </p:sp>
    </p:spTree>
    <p:extLst>
      <p:ext uri="{BB962C8B-B14F-4D97-AF65-F5344CB8AC3E}">
        <p14:creationId xmlns:p14="http://schemas.microsoft.com/office/powerpoint/2010/main" val="310395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class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Acquaint students with research design and methodology</a:t>
            </a:r>
          </a:p>
          <a:p>
            <a:r>
              <a:rPr lang="en-US" dirty="0"/>
              <a:t>Basics and more advanced techniques</a:t>
            </a:r>
          </a:p>
          <a:p>
            <a:r>
              <a:rPr lang="en-US" dirty="0"/>
              <a:t>Emphasis on practical issues to help with dissertations</a:t>
            </a:r>
          </a:p>
        </p:txBody>
      </p:sp>
    </p:spTree>
    <p:extLst>
      <p:ext uri="{BB962C8B-B14F-4D97-AF65-F5344CB8AC3E}">
        <p14:creationId xmlns:p14="http://schemas.microsoft.com/office/powerpoint/2010/main" val="34067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7206-BE21-473E-BDB1-56C19B5E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881C-B6F0-4EB7-B3F6-8FA34EC5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can’t observe both X and not X at the same time (even in experiment)</a:t>
            </a:r>
          </a:p>
          <a:p>
            <a:r>
              <a:rPr lang="en-US" dirty="0"/>
              <a:t>You either get the drug or you don’t</a:t>
            </a:r>
          </a:p>
          <a:p>
            <a:r>
              <a:rPr lang="en-US" dirty="0"/>
              <a:t>We never really know causal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4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Experiments</a:t>
            </a:r>
          </a:p>
          <a:p>
            <a:pPr lvl="1"/>
            <a:r>
              <a:rPr lang="en-US" dirty="0"/>
              <a:t>Control group is counterfactual</a:t>
            </a:r>
          </a:p>
          <a:p>
            <a:r>
              <a:rPr lang="en-US" dirty="0"/>
              <a:t>Comparisons with observational data: countries or regions or groups or individuals</a:t>
            </a:r>
          </a:p>
          <a:p>
            <a:pPr lvl="1"/>
            <a:r>
              <a:rPr lang="en-US" dirty="0"/>
              <a:t>Some are treatment, some are controls</a:t>
            </a:r>
          </a:p>
          <a:p>
            <a:r>
              <a:rPr lang="en-US" dirty="0"/>
              <a:t>Time series: a case changes over time due to some event</a:t>
            </a:r>
          </a:p>
          <a:p>
            <a:pPr lvl="1"/>
            <a:r>
              <a:rPr lang="en-US" dirty="0"/>
              <a:t>Compare before and after an event</a:t>
            </a:r>
          </a:p>
          <a:p>
            <a:pPr lvl="1"/>
            <a:r>
              <a:rPr lang="en-US" dirty="0"/>
              <a:t>Event is treatment that might cause change</a:t>
            </a:r>
          </a:p>
        </p:txBody>
      </p:sp>
    </p:spTree>
    <p:extLst>
      <p:ext uri="{BB962C8B-B14F-4D97-AF65-F5344CB8AC3E}">
        <p14:creationId xmlns:p14="http://schemas.microsoft.com/office/powerpoint/2010/main" val="2411369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as gold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Assign subjects randomly to two groups</a:t>
            </a:r>
          </a:p>
          <a:p>
            <a:pPr lvl="1"/>
            <a:r>
              <a:rPr lang="en-US" dirty="0"/>
              <a:t>One group receives treatment, other doesn’t</a:t>
            </a:r>
          </a:p>
          <a:p>
            <a:r>
              <a:rPr lang="en-US" dirty="0"/>
              <a:t>Any difference in outcomes should be caused by treatment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Lab experiments</a:t>
            </a:r>
          </a:p>
          <a:p>
            <a:pPr lvl="1"/>
            <a:r>
              <a:rPr lang="en-US" dirty="0"/>
              <a:t>Survey experiments</a:t>
            </a:r>
          </a:p>
          <a:p>
            <a:pPr lvl="1"/>
            <a:r>
              <a:rPr lang="en-US" dirty="0"/>
              <a:t>Field experiments</a:t>
            </a:r>
          </a:p>
          <a:p>
            <a:pPr lvl="1"/>
            <a:r>
              <a:rPr lang="en-US" dirty="0"/>
              <a:t>Natural experiments</a:t>
            </a:r>
          </a:p>
        </p:txBody>
      </p:sp>
      <p:pic>
        <p:nvPicPr>
          <p:cNvPr id="2050" name="Picture 2" descr="experiment.jpg (350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26839"/>
            <a:ext cx="2511425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2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 data from the real world</a:t>
            </a:r>
          </a:p>
          <a:p>
            <a:r>
              <a:rPr lang="en-US" dirty="0"/>
              <a:t>Try to determine if outcomes systematically related to key independent variable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do more democratic countries tend to be richer than less democratic ones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does external intervention lead to democracy</a:t>
            </a:r>
          </a:p>
          <a:p>
            <a:r>
              <a:rPr lang="en-US" dirty="0"/>
              <a:t>But lots of difficulties in showing causality</a:t>
            </a:r>
          </a:p>
          <a:p>
            <a:pPr lvl="1"/>
            <a:r>
              <a:rPr lang="en-US" dirty="0"/>
              <a:t>Main ones: other possible causes &amp; reverse causality</a:t>
            </a:r>
          </a:p>
        </p:txBody>
      </p:sp>
    </p:spTree>
    <p:extLst>
      <p:ext uri="{BB962C8B-B14F-4D97-AF65-F5344CB8AC3E}">
        <p14:creationId xmlns:p14="http://schemas.microsoft.com/office/powerpoint/2010/main" val="117094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versus external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Internal validity: extent to which we find a true causal relation in our cases</a:t>
            </a:r>
          </a:p>
          <a:p>
            <a:pPr lvl="1"/>
            <a:r>
              <a:rPr lang="en-US" dirty="0"/>
              <a:t>Typically high in experiments because of randomization</a:t>
            </a:r>
          </a:p>
          <a:p>
            <a:pPr lvl="1"/>
            <a:r>
              <a:rPr lang="en-US" dirty="0"/>
              <a:t>Lower with observational data</a:t>
            </a:r>
          </a:p>
          <a:p>
            <a:r>
              <a:rPr lang="en-US" dirty="0"/>
              <a:t>External validity: extent to which our finding generalizes to other situations</a:t>
            </a:r>
          </a:p>
          <a:p>
            <a:pPr lvl="1"/>
            <a:r>
              <a:rPr lang="en-US" dirty="0"/>
              <a:t>Worry that low in experiments because situation is artificial and doesn’t apply to real world</a:t>
            </a:r>
          </a:p>
          <a:p>
            <a:pPr lvl="1"/>
            <a:r>
              <a:rPr lang="en-US" dirty="0"/>
              <a:t>Higher with observational data</a:t>
            </a:r>
          </a:p>
        </p:txBody>
      </p:sp>
    </p:spTree>
    <p:extLst>
      <p:ext uri="{BB962C8B-B14F-4D97-AF65-F5344CB8AC3E}">
        <p14:creationId xmlns:p14="http://schemas.microsoft.com/office/powerpoint/2010/main" val="298744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D702-55F3-42FA-808A-46E976EE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KKV Template</a:t>
            </a:r>
          </a:p>
        </p:txBody>
      </p:sp>
    </p:spTree>
    <p:extLst>
      <p:ext uri="{BB962C8B-B14F-4D97-AF65-F5344CB8AC3E}">
        <p14:creationId xmlns:p14="http://schemas.microsoft.com/office/powerpoint/2010/main" val="75663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822C-B182-4CDD-87D5-F662A3A8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45EF-F4CF-4E1D-A42D-6E6DBB4F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we find a relationship or correlation between two variables, X &amp; Y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economic development &amp; democracy </a:t>
            </a:r>
          </a:p>
          <a:p>
            <a:r>
              <a:rPr lang="en-US" dirty="0"/>
              <a:t>Does it mean that one causes the other?</a:t>
            </a:r>
          </a:p>
          <a:p>
            <a:r>
              <a:rPr lang="en-US" dirty="0"/>
              <a:t>Maybe, but correlation doesn’t equal causation</a:t>
            </a:r>
          </a:p>
          <a:p>
            <a:r>
              <a:rPr lang="en-US" dirty="0"/>
              <a:t>What can go wrong?</a:t>
            </a:r>
          </a:p>
        </p:txBody>
      </p:sp>
    </p:spTree>
    <p:extLst>
      <p:ext uri="{BB962C8B-B14F-4D97-AF65-F5344CB8AC3E}">
        <p14:creationId xmlns:p14="http://schemas.microsoft.com/office/powerpoint/2010/main" val="272988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0B7CC5E9-77AD-FC3B-725A-75E046AB7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Nic Cage causes drowning?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89B73EA3-A263-DA26-4EF7-6EAD3A22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828800"/>
            <a:ext cx="9144001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s.xkcd.com/comics/correlation.png">
            <a:extLst>
              <a:ext uri="{FF2B5EF4-FFF2-40B4-BE49-F238E27FC236}">
                <a16:creationId xmlns:a16="http://schemas.microsoft.com/office/drawing/2014/main" id="{5729DE6B-AA4F-473B-B5A7-A3A77A2B6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07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80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9A813-6202-4609-83A1-BE4C1265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91440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4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meetings including today</a:t>
            </a:r>
          </a:p>
          <a:p>
            <a:pPr lvl="1"/>
            <a:r>
              <a:rPr lang="en-US" dirty="0"/>
              <a:t>Others include (</a:t>
            </a:r>
            <a:r>
              <a:rPr lang="en-US" dirty="0" err="1"/>
              <a:t>i</a:t>
            </a:r>
            <a:r>
              <a:rPr lang="en-US" dirty="0"/>
              <a:t>) regression, (ii) experiments, (iii) qualitative methods, (iv) causal inference</a:t>
            </a:r>
          </a:p>
          <a:p>
            <a:r>
              <a:rPr lang="en-US" dirty="0"/>
              <a:t>3 short exercises</a:t>
            </a:r>
          </a:p>
          <a:p>
            <a:r>
              <a:rPr lang="en-US" dirty="0"/>
              <a:t>I will also be glad to review methods sections of your dissertations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897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939F900F-93B2-4BC2-B04E-3D5C0571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7281"/>
            <a:ext cx="71056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178AAEC-0550-45C8-ADF4-5F1E069A73D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Potential explanations for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2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7123-07D2-4BBE-99FE-880359A4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Omitted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8A4D8-9D3B-4D8C-828B-B14E6E4C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another variable Z that causes both X &amp; Y?</a:t>
            </a:r>
          </a:p>
          <a:p>
            <a:pPr lvl="1"/>
            <a:r>
              <a:rPr lang="en-US" dirty="0"/>
              <a:t>What factors might cause both democracy &amp; development?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Try to control for all of these variables – include them in your statistical or qualitative model</a:t>
            </a:r>
          </a:p>
        </p:txBody>
      </p:sp>
    </p:spTree>
    <p:extLst>
      <p:ext uri="{BB962C8B-B14F-4D97-AF65-F5344CB8AC3E}">
        <p14:creationId xmlns:p14="http://schemas.microsoft.com/office/powerpoint/2010/main" val="266796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D2B-6F70-40A8-BFE0-DEAB23D7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Endogeneity or reverse causality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40927-4E1B-41B6-BEC9-C9BF5264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possible that Y causes X?</a:t>
            </a:r>
          </a:p>
          <a:p>
            <a:pPr lvl="1"/>
            <a:r>
              <a:rPr lang="en-US" dirty="0"/>
              <a:t>Does democracy cause development or does development cause democracy?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Timing: X occurs before Y (but maybe previous value of Y causes X)</a:t>
            </a:r>
          </a:p>
          <a:p>
            <a:pPr lvl="1"/>
            <a:r>
              <a:rPr lang="en-US" dirty="0"/>
              <a:t>Identify situations where X is exogenous</a:t>
            </a:r>
          </a:p>
          <a:p>
            <a:pPr lvl="1"/>
            <a:r>
              <a:rPr lang="en-US" dirty="0"/>
              <a:t>Instrumental variables to create an exogenous X</a:t>
            </a:r>
          </a:p>
        </p:txBody>
      </p:sp>
    </p:spTree>
    <p:extLst>
      <p:ext uri="{BB962C8B-B14F-4D97-AF65-F5344CB8AC3E}">
        <p14:creationId xmlns:p14="http://schemas.microsoft.com/office/powerpoint/2010/main" val="182756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704-1FCC-4594-85A5-E50C46B9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7C3A-07E8-46B7-B5A9-E1549D7BD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sure that your cases include variation on the dependent variable</a:t>
            </a:r>
          </a:p>
          <a:p>
            <a:pPr lvl="1"/>
            <a:r>
              <a:rPr lang="en-US" dirty="0"/>
              <a:t>Both successes and failures</a:t>
            </a:r>
          </a:p>
          <a:p>
            <a:pPr lvl="1"/>
            <a:r>
              <a:rPr lang="en-US" dirty="0"/>
              <a:t>Try not to pick cases according to outcomes</a:t>
            </a:r>
          </a:p>
          <a:p>
            <a:r>
              <a:rPr lang="en-US" dirty="0"/>
              <a:t>If only successes, then can’t identify causes</a:t>
            </a:r>
          </a:p>
          <a:p>
            <a:pPr lvl="1"/>
            <a:r>
              <a:rPr lang="en-US" altLang="en-US" dirty="0">
                <a:latin typeface="+mn-lt"/>
              </a:rPr>
              <a:t>Can’t study causes of democracy by only looking at what democracies have in common</a:t>
            </a:r>
          </a:p>
          <a:p>
            <a:pPr lvl="1"/>
            <a:r>
              <a:rPr lang="en-US" altLang="en-US" dirty="0">
                <a:latin typeface="+mn-lt"/>
              </a:rPr>
              <a:t>You need to find what distinguishes democracies from non-democracies</a:t>
            </a:r>
          </a:p>
        </p:txBody>
      </p:sp>
    </p:spTree>
    <p:extLst>
      <p:ext uri="{BB962C8B-B14F-4D97-AF65-F5344CB8AC3E}">
        <p14:creationId xmlns:p14="http://schemas.microsoft.com/office/powerpoint/2010/main" val="493701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7habits.jpg (472×69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8714"/>
            <a:ext cx="44958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63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F1C0-5D0D-4BE2-A018-14E7CEF7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a collider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4DA1-498E-4D3B-A410-820BF781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Cases are selected due to independent variables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there is no correlation between height &amp; success in the NBA</a:t>
            </a:r>
          </a:p>
          <a:p>
            <a:pPr lvl="1"/>
            <a:r>
              <a:rPr lang="en-US" dirty="0"/>
              <a:t>NBA teams choose players based on height &amp; other factors like talent</a:t>
            </a:r>
          </a:p>
          <a:p>
            <a:pPr lvl="1"/>
            <a:r>
              <a:rPr lang="en-US" dirty="0"/>
              <a:t>If we focus on entire population, we see that height increases basketball success</a:t>
            </a:r>
          </a:p>
          <a:p>
            <a:r>
              <a:rPr lang="en-US" dirty="0"/>
              <a:t>Be careful of the selection rule for a sample</a:t>
            </a:r>
          </a:p>
        </p:txBody>
      </p:sp>
    </p:spTree>
    <p:extLst>
      <p:ext uri="{BB962C8B-B14F-4D97-AF65-F5344CB8AC3E}">
        <p14:creationId xmlns:p14="http://schemas.microsoft.com/office/powerpoint/2010/main" val="3397350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5344ECE-12D2-4591-876B-73CB620D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7281"/>
            <a:ext cx="71056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55094-6B70-4B41-AF67-2EC7B716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explanations for correlation</a:t>
            </a:r>
          </a:p>
        </p:txBody>
      </p:sp>
    </p:spTree>
    <p:extLst>
      <p:ext uri="{BB962C8B-B14F-4D97-AF65-F5344CB8AC3E}">
        <p14:creationId xmlns:p14="http://schemas.microsoft.com/office/powerpoint/2010/main" val="326778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36C0-6F7A-4CF8-83E2-9890085E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2CDE-94CF-4F84-94C1-1100F59A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useful to have evidence of a mechanism in order to demonstrate causality</a:t>
            </a:r>
          </a:p>
          <a:p>
            <a:r>
              <a:rPr lang="en-US" dirty="0"/>
              <a:t>How exactly does X cause Y?</a:t>
            </a:r>
          </a:p>
          <a:p>
            <a:pPr lvl="1"/>
            <a:r>
              <a:rPr lang="en-US" dirty="0"/>
              <a:t>What are intermediate steps?</a:t>
            </a:r>
          </a:p>
          <a:p>
            <a:pPr lvl="1"/>
            <a:r>
              <a:rPr lang="en-US" dirty="0"/>
              <a:t>Do we have evidence for them as well?</a:t>
            </a:r>
          </a:p>
          <a:p>
            <a:r>
              <a:rPr lang="en-US" dirty="0"/>
              <a:t>Relationship between economic development &amp; democracy work through education, middle class,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0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ADDE-D361-4AE4-B7F9-1AD12749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development cause democracy?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DD48-729A-4D8B-BA9B-19FCD576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Omitted variables: culture, geography, etc.</a:t>
            </a:r>
          </a:p>
          <a:p>
            <a:r>
              <a:rPr lang="en-US" dirty="0"/>
              <a:t>Endogeneity: can democracy cause development?</a:t>
            </a:r>
          </a:p>
          <a:p>
            <a:r>
              <a:rPr lang="en-US" dirty="0"/>
              <a:t>Selection: are we looking at all countries &amp; all time periods?</a:t>
            </a:r>
          </a:p>
          <a:p>
            <a:r>
              <a:rPr lang="en-US" dirty="0"/>
              <a:t>Mechanisms: how exactly does development cause democracy?</a:t>
            </a:r>
          </a:p>
          <a:p>
            <a:r>
              <a:rPr lang="en-US" dirty="0"/>
              <a:t>Measurement: how do we measure democracy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1996855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216377"/>
              </p:ext>
            </p:extLst>
          </p:nvPr>
        </p:nvGraphicFramePr>
        <p:xfrm>
          <a:off x="533400" y="685800"/>
          <a:ext cx="7848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33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928E246-D448-D7E8-58E0-1A2254041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Tell me about yourself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3DF802A-C77E-2C2F-D9AE-DC1ABAFC7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Where are you from and what should I visit in your area?</a:t>
            </a:r>
          </a:p>
          <a:p>
            <a:r>
              <a:rPr lang="en-US" altLang="en-US" dirty="0"/>
              <a:t>What are your academic interests/ professional plans?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Give us a cultural recommendation that you love but we may not be aware of: book, film, TV, album…</a:t>
            </a:r>
            <a:endParaRPr lang="en-US" altLang="en-US" dirty="0"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340594"/>
              </p:ext>
            </p:extLst>
          </p:nvPr>
        </p:nvGraphicFramePr>
        <p:xfrm>
          <a:off x="609600" y="914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0297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big distinction: Experimental versus observational studies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 usually solves these problems</a:t>
            </a:r>
          </a:p>
          <a:p>
            <a:r>
              <a:rPr lang="en-US" dirty="0"/>
              <a:t>But randomization uncommon in real world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term of Czech Senate, reserved seats for women in India</a:t>
            </a:r>
          </a:p>
          <a:p>
            <a:r>
              <a:rPr lang="en-US" dirty="0"/>
              <a:t>Without randomization hard to show causality</a:t>
            </a:r>
          </a:p>
          <a:p>
            <a:r>
              <a:rPr lang="en-US" dirty="0"/>
              <a:t>Two options</a:t>
            </a:r>
          </a:p>
          <a:p>
            <a:pPr lvl="1"/>
            <a:r>
              <a:rPr lang="en-US" dirty="0"/>
              <a:t>Search for natural experiments</a:t>
            </a:r>
          </a:p>
          <a:p>
            <a:pPr lvl="1"/>
            <a:r>
              <a:rPr lang="en-US" dirty="0"/>
              <a:t>Do the best you can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42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worries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Key assumptions usually aren’t met in observational studies</a:t>
            </a:r>
          </a:p>
          <a:p>
            <a:r>
              <a:rPr lang="en-US" dirty="0"/>
              <a:t>Independence of observations</a:t>
            </a:r>
          </a:p>
          <a:p>
            <a:pPr lvl="1"/>
            <a:r>
              <a:rPr lang="en-US" dirty="0"/>
              <a:t>Is each observation separate? (</a:t>
            </a:r>
            <a:r>
              <a:rPr lang="en-US" dirty="0" err="1"/>
              <a:t>Eg</a:t>
            </a:r>
            <a:r>
              <a:rPr lang="en-US" dirty="0"/>
              <a:t>, time-series)</a:t>
            </a:r>
          </a:p>
          <a:p>
            <a:r>
              <a:rPr lang="en-US" dirty="0"/>
              <a:t>Conditional independence of assignment and outcome</a:t>
            </a:r>
          </a:p>
          <a:p>
            <a:pPr lvl="1"/>
            <a:r>
              <a:rPr lang="en-US" dirty="0"/>
              <a:t>Is assignment of cases to treatment and control unrelated to other factors that affect outcome?</a:t>
            </a:r>
          </a:p>
          <a:p>
            <a:r>
              <a:rPr lang="en-US" dirty="0"/>
              <a:t>Causal homogeneity</a:t>
            </a:r>
          </a:p>
          <a:p>
            <a:pPr lvl="1"/>
            <a:r>
              <a:rPr lang="en-US" dirty="0"/>
              <a:t>Does politics work the same in CZ and US?</a:t>
            </a:r>
          </a:p>
        </p:txBody>
      </p:sp>
    </p:spTree>
    <p:extLst>
      <p:ext uri="{BB962C8B-B14F-4D97-AF65-F5344CB8AC3E}">
        <p14:creationId xmlns:p14="http://schemas.microsoft.com/office/powerpoint/2010/main" val="4195727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dcomics.com/comics/archive/phd091606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1645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7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Ways of framing a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099185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sorts of causal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of effects – backwards causality</a:t>
            </a:r>
          </a:p>
          <a:p>
            <a:pPr lvl="1"/>
            <a:r>
              <a:rPr lang="en-US" dirty="0"/>
              <a:t>Focus on outcome (=&gt;Y) and work backwards</a:t>
            </a:r>
          </a:p>
          <a:p>
            <a:r>
              <a:rPr lang="en-US" dirty="0"/>
              <a:t>Effects of causes – forwards causality</a:t>
            </a:r>
          </a:p>
          <a:p>
            <a:pPr lvl="1"/>
            <a:r>
              <a:rPr lang="en-US" dirty="0"/>
              <a:t>Focus on cause (X=&gt;Y) and work forwards</a:t>
            </a:r>
          </a:p>
        </p:txBody>
      </p:sp>
    </p:spTree>
    <p:extLst>
      <p:ext uri="{BB962C8B-B14F-4D97-AF65-F5344CB8AC3E}">
        <p14:creationId xmlns:p14="http://schemas.microsoft.com/office/powerpoint/2010/main" val="2155286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Why do some people die from Covid?</a:t>
            </a:r>
          </a:p>
          <a:p>
            <a:pPr lvl="1"/>
            <a:r>
              <a:rPr lang="en-US" dirty="0"/>
              <a:t>Why are some countries democratic and others not?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Most important questions in social science</a:t>
            </a:r>
          </a:p>
          <a:p>
            <a:pPr lvl="1"/>
            <a:r>
              <a:rPr lang="en-US" dirty="0"/>
              <a:t>Good for identifying new hypotheses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Very hard to show causality</a:t>
            </a:r>
          </a:p>
          <a:p>
            <a:pPr lvl="1"/>
            <a:r>
              <a:rPr lang="en-US" dirty="0"/>
              <a:t>Hard to eliminate other potential causes</a:t>
            </a:r>
          </a:p>
          <a:p>
            <a:pPr lvl="1"/>
            <a:r>
              <a:rPr lang="en-US" dirty="0"/>
              <a:t>Big selection biases &amp; </a:t>
            </a:r>
            <a:r>
              <a:rPr lang="en-US" dirty="0" err="1"/>
              <a:t>endogeneity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5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Does this vaccine prevent </a:t>
            </a:r>
            <a:r>
              <a:rPr lang="en-US" dirty="0" err="1"/>
              <a:t>Covid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 ethnic divisions hinder democracy?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Best way to get reliable inferences</a:t>
            </a:r>
          </a:p>
          <a:p>
            <a:pPr lvl="1"/>
            <a:r>
              <a:rPr lang="en-US" dirty="0"/>
              <a:t>Approximates experimental design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Questions are limited</a:t>
            </a:r>
          </a:p>
        </p:txBody>
      </p:sp>
      <p:pic>
        <p:nvPicPr>
          <p:cNvPr id="1026" name="Picture 2" descr="11_11_07-mjs_ft_malaria-drugs_24240973.jpg (598×39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88" y="4876800"/>
            <a:ext cx="2729012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39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experiment would you conduct to answer your question if you were all-powerful?</a:t>
            </a:r>
          </a:p>
          <a:p>
            <a:pPr lvl="1"/>
            <a:r>
              <a:rPr lang="en-US" dirty="0"/>
              <a:t>What is your treatment?</a:t>
            </a:r>
          </a:p>
          <a:p>
            <a:pPr lvl="1"/>
            <a:r>
              <a:rPr lang="en-US" dirty="0"/>
              <a:t>How would you assign the treatment?</a:t>
            </a:r>
          </a:p>
          <a:p>
            <a:r>
              <a:rPr lang="en-US" dirty="0"/>
              <a:t>This often helps you to figure out how to conduct research in the real world</a:t>
            </a:r>
          </a:p>
          <a:p>
            <a:pPr lvl="1"/>
            <a:r>
              <a:rPr lang="en-US" dirty="0"/>
              <a:t>Is there a natural experiment that approximates this hypothetical experiment?</a:t>
            </a:r>
          </a:p>
        </p:txBody>
      </p:sp>
    </p:spTree>
    <p:extLst>
      <p:ext uri="{BB962C8B-B14F-4D97-AF65-F5344CB8AC3E}">
        <p14:creationId xmlns:p14="http://schemas.microsoft.com/office/powerpoint/2010/main" val="3322688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0109-8D2E-4E0F-9CC7-492BF312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conflicts due to different ?s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4341-B82B-43C5-9CBF-7524A101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forward causality project: does tutoring improve educational outcomes?</a:t>
            </a:r>
          </a:p>
          <a:p>
            <a:pPr lvl="1"/>
            <a:r>
              <a:rPr lang="en-US" dirty="0"/>
              <a:t>Reverse causal objections: you are ignoring inequality, race and gender; does tutoring matter more than these things?</a:t>
            </a:r>
          </a:p>
          <a:p>
            <a:r>
              <a:rPr lang="en-US" dirty="0"/>
              <a:t>A backwards causality project: why are some students more successful than others?</a:t>
            </a:r>
          </a:p>
          <a:p>
            <a:pPr lvl="1"/>
            <a:r>
              <a:rPr lang="en-US" dirty="0"/>
              <a:t>A forward perspective objection: how do you know that these factors are really causal?</a:t>
            </a:r>
          </a:p>
        </p:txBody>
      </p:sp>
    </p:spTree>
    <p:extLst>
      <p:ext uri="{BB962C8B-B14F-4D97-AF65-F5344CB8AC3E}">
        <p14:creationId xmlns:p14="http://schemas.microsoft.com/office/powerpoint/2010/main" val="158879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5195393-8D5E-D639-B874-E6B1D3AB3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About me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613B2DB-EFCF-3FD0-951D-5FAB800298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New Jersey, USA. Visit the Grounds for Sculpture in Hamilton.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Projects on billionaires in politics, how countries view each other, women in politics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Book: Lee, Pachinko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TV: Borgen</a:t>
            </a:r>
            <a:endParaRPr lang="en-US" altLang="en-US" dirty="0">
              <a:cs typeface="Arial"/>
            </a:endParaRPr>
          </a:p>
          <a:p>
            <a:r>
              <a:rPr lang="en-US" altLang="en-US" dirty="0"/>
              <a:t>Album: Santigold</a:t>
            </a:r>
            <a:endParaRPr lang="en-US" altLang="en-US" dirty="0"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3B6-2D78-4200-BE70-9E2DBFC1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is not all there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FEED-2242-4B2D-9477-BF3AB7FA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Systematic description</a:t>
            </a:r>
          </a:p>
          <a:p>
            <a:pPr lvl="1"/>
            <a:r>
              <a:rPr lang="en-US" dirty="0"/>
              <a:t>Create new data</a:t>
            </a:r>
          </a:p>
          <a:p>
            <a:pPr lvl="1"/>
            <a:r>
              <a:rPr lang="en-US" dirty="0"/>
              <a:t>Uncover new patterns and trends</a:t>
            </a:r>
          </a:p>
          <a:p>
            <a:r>
              <a:rPr lang="en-US" dirty="0"/>
              <a:t>Lots of areas where we know very little</a:t>
            </a:r>
          </a:p>
          <a:p>
            <a:r>
              <a:rPr lang="en-US" dirty="0"/>
              <a:t>Examples from my own work:</a:t>
            </a:r>
          </a:p>
          <a:p>
            <a:pPr lvl="1"/>
            <a:r>
              <a:rPr lang="en-US" dirty="0"/>
              <a:t>What do millionaires think about politics?</a:t>
            </a:r>
          </a:p>
          <a:p>
            <a:pPr lvl="1"/>
            <a:r>
              <a:rPr lang="en-US" dirty="0"/>
              <a:t>How much do billionaires participate in politics?</a:t>
            </a:r>
          </a:p>
          <a:p>
            <a:pPr lvl="1"/>
            <a:r>
              <a:rPr lang="en-US" dirty="0"/>
              <a:t>Do women have different preferences than men?</a:t>
            </a:r>
          </a:p>
          <a:p>
            <a:pPr lvl="1"/>
            <a:r>
              <a:rPr lang="en-US" dirty="0"/>
              <a:t>Are public preferences stable over time?</a:t>
            </a:r>
          </a:p>
        </p:txBody>
      </p:sp>
    </p:spTree>
    <p:extLst>
      <p:ext uri="{BB962C8B-B14F-4D97-AF65-F5344CB8AC3E}">
        <p14:creationId xmlns:p14="http://schemas.microsoft.com/office/powerpoint/2010/main" val="483446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Also concept formation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5943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See </a:t>
            </a:r>
            <a:r>
              <a:rPr lang="en-US" dirty="0" err="1"/>
              <a:t>Goertz</a:t>
            </a:r>
            <a:r>
              <a:rPr lang="en-US" dirty="0"/>
              <a:t>, Social Science Concepts &amp; Collier et al., Putting Typologies to Work</a:t>
            </a:r>
          </a:p>
          <a:p>
            <a:pPr lvl="1"/>
            <a:r>
              <a:rPr lang="en-US" dirty="0"/>
              <a:t>More on this next time</a:t>
            </a:r>
          </a:p>
          <a:p>
            <a:r>
              <a:rPr lang="en-US" dirty="0"/>
              <a:t>Often 2X2 tables but more elaborate ways</a:t>
            </a:r>
          </a:p>
          <a:p>
            <a:pPr lvl="1"/>
            <a:r>
              <a:rPr lang="en-US" dirty="0"/>
              <a:t>Over-arching concept</a:t>
            </a:r>
          </a:p>
          <a:p>
            <a:pPr lvl="1"/>
            <a:r>
              <a:rPr lang="en-US" dirty="0"/>
              <a:t>Row &amp; column </a:t>
            </a:r>
            <a:r>
              <a:rPr lang="en-US" dirty="0" err="1"/>
              <a:t>vars</a:t>
            </a:r>
            <a:endParaRPr lang="en-US" dirty="0"/>
          </a:p>
        </p:txBody>
      </p:sp>
      <p:pic>
        <p:nvPicPr>
          <p:cNvPr id="4" name="Picture 2" descr="screen-capture-104.png (751×66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65" y="2971800"/>
            <a:ext cx="3454043" cy="30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97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BD1D-1BFE-4777-91D6-550E6951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Inductive &amp; deductive</a:t>
            </a:r>
          </a:p>
        </p:txBody>
      </p:sp>
    </p:spTree>
    <p:extLst>
      <p:ext uri="{BB962C8B-B14F-4D97-AF65-F5344CB8AC3E}">
        <p14:creationId xmlns:p14="http://schemas.microsoft.com/office/powerpoint/2010/main" val="50184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1A0F-AC5C-4719-ABFC-E3167023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C3CB-320E-4D4E-BC1C-40FEE897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model of politics</a:t>
            </a:r>
          </a:p>
          <a:p>
            <a:r>
              <a:rPr lang="en-US" dirty="0"/>
              <a:t>Often start with assumptions about human nature plus set of constraints</a:t>
            </a:r>
          </a:p>
          <a:p>
            <a:pPr lvl="1"/>
            <a:r>
              <a:rPr lang="en-US" dirty="0"/>
              <a:t>Goal-oriented behavior: office, power, ideology</a:t>
            </a:r>
          </a:p>
          <a:p>
            <a:pPr lvl="1"/>
            <a:r>
              <a:rPr lang="en-US" dirty="0"/>
              <a:t>Instrumental rationality: actors do the best they can given information</a:t>
            </a:r>
          </a:p>
          <a:p>
            <a:r>
              <a:rPr lang="en-US" dirty="0"/>
              <a:t>Then logically reason to outcome</a:t>
            </a:r>
          </a:p>
        </p:txBody>
      </p:sp>
    </p:spTree>
    <p:extLst>
      <p:ext uri="{BB962C8B-B14F-4D97-AF65-F5344CB8AC3E}">
        <p14:creationId xmlns:p14="http://schemas.microsoft.com/office/powerpoint/2010/main" val="2832156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Voter turnout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Voters weigh costs and benefits when deciding whether to vote</a:t>
            </a:r>
          </a:p>
          <a:p>
            <a:pPr lvl="1"/>
            <a:r>
              <a:rPr lang="en-US" altLang="en-US" dirty="0"/>
              <a:t>Costs of voting = time, energy, money</a:t>
            </a:r>
          </a:p>
          <a:p>
            <a:pPr lvl="1"/>
            <a:r>
              <a:rPr lang="en-US" altLang="en-US" dirty="0"/>
              <a:t>Benefits of voting = benefit if your party wins (B) * probability that your vote matters (p)</a:t>
            </a:r>
          </a:p>
          <a:p>
            <a:r>
              <a:rPr lang="en-US" altLang="en-US" dirty="0"/>
              <a:t>Usually C &gt; p*B (because p very small)</a:t>
            </a:r>
          </a:p>
          <a:p>
            <a:r>
              <a:rPr lang="en-US" altLang="en-US" dirty="0"/>
              <a:t>Implications</a:t>
            </a:r>
          </a:p>
          <a:p>
            <a:pPr lvl="1"/>
            <a:r>
              <a:rPr lang="en-US" altLang="en-US" dirty="0"/>
              <a:t>Most people won’t vote</a:t>
            </a:r>
          </a:p>
          <a:p>
            <a:pPr lvl="1"/>
            <a:r>
              <a:rPr lang="en-US" altLang="en-US" dirty="0"/>
              <a:t>Registration rules increase C =&gt; less likely to vote</a:t>
            </a:r>
          </a:p>
          <a:p>
            <a:pPr lvl="1"/>
            <a:r>
              <a:rPr lang="en-US" altLang="en-US" dirty="0"/>
              <a:t>Closeness of election increases p =&gt; more likely</a:t>
            </a:r>
          </a:p>
        </p:txBody>
      </p:sp>
    </p:spTree>
    <p:extLst>
      <p:ext uri="{BB962C8B-B14F-4D97-AF65-F5344CB8AC3E}">
        <p14:creationId xmlns:p14="http://schemas.microsoft.com/office/powerpoint/2010/main" val="1280318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Criticism of deductive models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Unrealistic, over-simplification of reality</a:t>
            </a:r>
          </a:p>
          <a:p>
            <a:pPr lvl="1"/>
            <a:r>
              <a:rPr lang="en-US" altLang="en-US" dirty="0"/>
              <a:t>Better just to look at facts</a:t>
            </a:r>
          </a:p>
          <a:p>
            <a:pPr lvl="1"/>
            <a:r>
              <a:rPr lang="en-US" altLang="en-US" dirty="0"/>
              <a:t>But what are the facts? Which ones?</a:t>
            </a:r>
          </a:p>
          <a:p>
            <a:pPr lvl="1"/>
            <a:r>
              <a:rPr lang="en-US" altLang="en-US" dirty="0"/>
              <a:t>How do the facts relate to each other?</a:t>
            </a:r>
          </a:p>
          <a:p>
            <a:r>
              <a:rPr lang="en-US" altLang="en-US" dirty="0"/>
              <a:t>But models a useful disciplining force</a:t>
            </a:r>
          </a:p>
          <a:p>
            <a:pPr lvl="1"/>
            <a:r>
              <a:rPr lang="en-US" altLang="en-US" dirty="0"/>
              <a:t>Makes assumptions very clear</a:t>
            </a:r>
          </a:p>
          <a:p>
            <a:pPr lvl="1"/>
            <a:r>
              <a:rPr lang="en-US" altLang="en-US" dirty="0"/>
              <a:t>Shows logic of connections</a:t>
            </a:r>
          </a:p>
          <a:p>
            <a:pPr lvl="1"/>
            <a:r>
              <a:rPr lang="en-US" altLang="en-US" dirty="0"/>
              <a:t>Clear what is missing</a:t>
            </a:r>
          </a:p>
        </p:txBody>
      </p:sp>
    </p:spTree>
    <p:extLst>
      <p:ext uri="{BB962C8B-B14F-4D97-AF65-F5344CB8AC3E}">
        <p14:creationId xmlns:p14="http://schemas.microsoft.com/office/powerpoint/2010/main" val="4027865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366C-C9B3-406C-8BF8-7C5556C1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1531-E18F-4A58-8B2A-5095D7C53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patterns across independent and dependent variables</a:t>
            </a:r>
          </a:p>
          <a:p>
            <a:pPr lvl="1"/>
            <a:r>
              <a:rPr lang="en-US" dirty="0"/>
              <a:t>Different countries, time periods, groups</a:t>
            </a:r>
          </a:p>
          <a:p>
            <a:r>
              <a:rPr lang="en-US" dirty="0"/>
              <a:t>Which independent variables related to dependent variable</a:t>
            </a:r>
          </a:p>
          <a:p>
            <a:r>
              <a:rPr lang="en-US" dirty="0"/>
              <a:t>But is this relationship enough?</a:t>
            </a:r>
          </a:p>
        </p:txBody>
      </p:sp>
    </p:spTree>
    <p:extLst>
      <p:ext uri="{BB962C8B-B14F-4D97-AF65-F5344CB8AC3E}">
        <p14:creationId xmlns:p14="http://schemas.microsoft.com/office/powerpoint/2010/main" val="3299950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upload.wikimedia.org/wikipedia/commons/3/35/Voter_turn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2613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4C5B1-3F6C-4397-A9F5-C8C54F02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election turnout</a:t>
            </a:r>
          </a:p>
        </p:txBody>
      </p:sp>
    </p:spTree>
    <p:extLst>
      <p:ext uri="{BB962C8B-B14F-4D97-AF65-F5344CB8AC3E}">
        <p14:creationId xmlns:p14="http://schemas.microsoft.com/office/powerpoint/2010/main" val="388945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dirty="0">
                <a:latin typeface="+mn-lt"/>
              </a:rPr>
              <a:t>Potential causes</a:t>
            </a:r>
          </a:p>
        </p:txBody>
      </p:sp>
      <p:graphicFrame>
        <p:nvGraphicFramePr>
          <p:cNvPr id="3" name="Group 5"/>
          <p:cNvGraphicFramePr>
            <a:graphicFrameLocks noGrp="1"/>
          </p:cNvGraphicFramePr>
          <p:nvPr/>
        </p:nvGraphicFramePr>
        <p:xfrm>
          <a:off x="304800" y="1600200"/>
          <a:ext cx="8534400" cy="4525963"/>
        </p:xfrm>
        <a:graphic>
          <a:graphicData uri="http://schemas.openxmlformats.org/drawingml/2006/table">
            <a:tbl>
              <a:tblPr/>
              <a:tblGrid>
                <a:gridCol w="170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Turnout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Closeness of 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Importance of 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things?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 – 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 – 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 –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 - 2012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397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Inductivist turkey</a:t>
            </a:r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How to know whether association means causality?</a:t>
            </a:r>
          </a:p>
          <a:p>
            <a:pPr eaLnBrk="1" hangingPunct="1"/>
            <a:r>
              <a:rPr lang="en-US" altLang="en-US"/>
              <a:t>Which variables to include?</a:t>
            </a:r>
          </a:p>
          <a:p>
            <a:pPr lvl="1" eaLnBrk="1" hangingPunct="1"/>
            <a:r>
              <a:rPr lang="en-US" altLang="en-US"/>
              <a:t>Which ones are important?</a:t>
            </a:r>
          </a:p>
          <a:p>
            <a:pPr eaLnBrk="1" hangingPunct="1"/>
            <a:r>
              <a:rPr lang="en-US" altLang="en-US"/>
              <a:t>Never enough cases</a:t>
            </a:r>
          </a:p>
          <a:p>
            <a:pPr eaLnBrk="1" hangingPunct="1"/>
            <a:r>
              <a:rPr lang="en-US" altLang="en-US"/>
              <a:t>Lacking a theory</a:t>
            </a:r>
          </a:p>
        </p:txBody>
      </p:sp>
      <p:pic>
        <p:nvPicPr>
          <p:cNvPr id="40964" name="Picture 5" descr="http://crossfitpetroglyph.com/wp-content/uploads/2014/09/tu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667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4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unds for Sculpture: A stroll through art in New Jersey | Girl Gone Travel">
            <a:extLst>
              <a:ext uri="{FF2B5EF4-FFF2-40B4-BE49-F238E27FC236}">
                <a16:creationId xmlns:a16="http://schemas.microsoft.com/office/drawing/2014/main" id="{5225B676-E173-6ACA-5DD9-06036A64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Usually go together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Need a theory to prevent inductivist turkey</a:t>
            </a:r>
          </a:p>
          <a:p>
            <a:pPr lvl="1" eaLnBrk="1" hangingPunct="1"/>
            <a:r>
              <a:rPr lang="en-US" altLang="en-US"/>
              <a:t>Not just machine learning</a:t>
            </a:r>
          </a:p>
          <a:p>
            <a:pPr eaLnBrk="1" hangingPunct="1"/>
            <a:r>
              <a:rPr lang="en-US" altLang="en-US"/>
              <a:t>Need data to keep theory tied to reality</a:t>
            </a:r>
          </a:p>
          <a:p>
            <a:pPr lvl="1" eaLnBrk="1" hangingPunct="1"/>
            <a:r>
              <a:rPr lang="en-US" altLang="en-US"/>
              <a:t>People vote more than theory predicts</a:t>
            </a:r>
          </a:p>
          <a:p>
            <a:pPr lvl="1" eaLnBrk="1" hangingPunct="1"/>
            <a:r>
              <a:rPr lang="en-US" altLang="en-US"/>
              <a:t>Add a civic duty term: p*B – C + D</a:t>
            </a:r>
          </a:p>
          <a:p>
            <a:pPr eaLnBrk="1" hangingPunct="1"/>
            <a:r>
              <a:rPr lang="en-US" altLang="en-US"/>
              <a:t>Often go back and forth</a:t>
            </a:r>
          </a:p>
          <a:p>
            <a:pPr eaLnBrk="1" hangingPunct="1"/>
            <a:r>
              <a:rPr lang="en-US" altLang="en-US"/>
              <a:t>Kant: percepts without concepts are blind, concepts without percepts are empty</a:t>
            </a:r>
          </a:p>
        </p:txBody>
      </p:sp>
    </p:spTree>
    <p:extLst>
      <p:ext uri="{BB962C8B-B14F-4D97-AF65-F5344CB8AC3E}">
        <p14:creationId xmlns:p14="http://schemas.microsoft.com/office/powerpoint/2010/main" val="2320580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Quantitative versus Qualitative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479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cultures?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qualitative and quantitative methods have different logics?</a:t>
            </a:r>
          </a:p>
          <a:p>
            <a:pPr lvl="1"/>
            <a:r>
              <a:rPr lang="en-US" dirty="0"/>
              <a:t>KKV: single logic for all inference</a:t>
            </a:r>
          </a:p>
          <a:p>
            <a:pPr lvl="1"/>
            <a:r>
              <a:rPr lang="en-US" dirty="0"/>
              <a:t>Mahoney and Goertz: two different logics</a:t>
            </a:r>
          </a:p>
        </p:txBody>
      </p:sp>
    </p:spTree>
    <p:extLst>
      <p:ext uri="{BB962C8B-B14F-4D97-AF65-F5344CB8AC3E}">
        <p14:creationId xmlns:p14="http://schemas.microsoft.com/office/powerpoint/2010/main" val="12757347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BAB3-06DF-4EB7-B2EC-F80CB2CE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and concepts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D9A4C4-68B1-431B-A92B-D1D8D25A8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63720"/>
              </p:ext>
            </p:extLst>
          </p:nvPr>
        </p:nvGraphicFramePr>
        <p:xfrm>
          <a:off x="457200" y="1600200"/>
          <a:ext cx="8229600" cy="469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42830319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51401698"/>
                    </a:ext>
                  </a:extLst>
                </a:gridCol>
              </a:tblGrid>
              <a:tr h="884903">
                <a:tc>
                  <a:txBody>
                    <a:bodyPr/>
                    <a:lstStyle/>
                    <a:p>
                      <a:r>
                        <a:rPr lang="en-US" sz="2800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Qualitative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842085"/>
                  </a:ext>
                </a:extLst>
              </a:tr>
              <a:tr h="884903">
                <a:tc>
                  <a:txBody>
                    <a:bodyPr/>
                    <a:lstStyle/>
                    <a:p>
                      <a:r>
                        <a:rPr lang="en-US" sz="2000" dirty="0"/>
                        <a:t>Large # of cases</a:t>
                      </a:r>
                    </a:p>
                    <a:p>
                      <a:r>
                        <a:rPr lang="en-US" sz="2000" dirty="0"/>
                        <a:t>Usually continuous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Small # of cases</a:t>
                      </a:r>
                    </a:p>
                    <a:p>
                      <a:r>
                        <a:rPr lang="en-US" sz="2000" dirty="0"/>
                        <a:t>Often ordinal or cardinal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4056"/>
                  </a:ext>
                </a:extLst>
              </a:tr>
              <a:tr h="1278194">
                <a:tc>
                  <a:txBody>
                    <a:bodyPr/>
                    <a:lstStyle/>
                    <a:p>
                      <a:r>
                        <a:rPr lang="en-US" sz="2000" dirty="0"/>
                        <a:t>Goal = estimate size of average effects of independent variables on dependent variable, often effects of 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Goal = fully explain causes of individual cases, typically causes of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79202"/>
                  </a:ext>
                </a:extLst>
              </a:tr>
              <a:tr h="1401097">
                <a:tc>
                  <a:txBody>
                    <a:bodyPr/>
                    <a:lstStyle/>
                    <a:p>
                      <a:r>
                        <a:rPr lang="en-US" sz="2000" dirty="0"/>
                        <a:t>Probabilistic conception of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Deterministic conception of cause: necessary and sufficient conditions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Equifinality: multiple discrete causal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9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161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qualitative specificities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Case selection focused on specific, positive cases</a:t>
            </a:r>
          </a:p>
          <a:p>
            <a:pPr lvl="1"/>
            <a:r>
              <a:rPr lang="en-US" dirty="0"/>
              <a:t>Negative cases don’t tell us as much</a:t>
            </a:r>
          </a:p>
          <a:p>
            <a:pPr lvl="1"/>
            <a:r>
              <a:rPr lang="en-US" dirty="0"/>
              <a:t>Some cases more important than others (</a:t>
            </a:r>
            <a:r>
              <a:rPr lang="en-US" dirty="0" err="1"/>
              <a:t>eg</a:t>
            </a:r>
            <a:r>
              <a:rPr lang="en-US" dirty="0"/>
              <a:t>, WWII)</a:t>
            </a:r>
          </a:p>
          <a:p>
            <a:r>
              <a:rPr lang="en-US" dirty="0"/>
              <a:t>Each case should be explained correctly</a:t>
            </a:r>
          </a:p>
          <a:p>
            <a:pPr lvl="1"/>
            <a:r>
              <a:rPr lang="en-US" dirty="0"/>
              <a:t>Because causation is deterministic</a:t>
            </a:r>
          </a:p>
          <a:p>
            <a:r>
              <a:rPr lang="en-US" dirty="0"/>
              <a:t>Few cases =&gt; avoid causal heterogeneity</a:t>
            </a:r>
          </a:p>
          <a:p>
            <a:r>
              <a:rPr lang="en-US" dirty="0"/>
              <a:t>Sequences and pathways are important</a:t>
            </a:r>
          </a:p>
          <a:p>
            <a:r>
              <a:rPr lang="en-US" dirty="0"/>
              <a:t>More attention to concepts, revision of concepts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4882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set (DSO) versus causal process (CSO) observations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DSO = Excel spreadsheet</a:t>
            </a:r>
          </a:p>
          <a:p>
            <a:r>
              <a:rPr lang="en-US" dirty="0"/>
              <a:t>CSO = insight or piece of data that provides information about context, process, or mechanism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Nuclear taboo: documentary evidence that leaders thought about taboo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Why do Latin American leaders switch to neoliberalism? Evidence that they spoke with international investors and got scared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951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with qualitative template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social world deterministic or probabilistic?</a:t>
            </a:r>
          </a:p>
          <a:p>
            <a:pPr lvl="1"/>
            <a:r>
              <a:rPr lang="en-US" dirty="0"/>
              <a:t>How many phenomena where cause is necessary or sufficient for outcome?</a:t>
            </a:r>
          </a:p>
          <a:p>
            <a:pPr lvl="1"/>
            <a:r>
              <a:rPr lang="en-US" dirty="0"/>
              <a:t>“No bourgeoisie, no democracy”</a:t>
            </a:r>
          </a:p>
          <a:p>
            <a:r>
              <a:rPr lang="en-US" dirty="0"/>
              <a:t>Often simply historical or descriptive</a:t>
            </a:r>
          </a:p>
          <a:p>
            <a:r>
              <a:rPr lang="en-US" dirty="0"/>
              <a:t>Can it predict?</a:t>
            </a:r>
          </a:p>
          <a:p>
            <a:pPr lvl="1"/>
            <a:r>
              <a:rPr lang="en-US" dirty="0"/>
              <a:t>Small scope conditions mean that inferences don’t apply outside of particular cases</a:t>
            </a:r>
          </a:p>
          <a:p>
            <a:r>
              <a:rPr lang="en-US" dirty="0"/>
              <a:t>Is it useful for making interventions?</a:t>
            </a:r>
          </a:p>
          <a:p>
            <a:pPr lvl="1"/>
            <a:r>
              <a:rPr lang="en-US" dirty="0"/>
              <a:t>Can it tell us what we should do?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3776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Practical Advice</a:t>
            </a:r>
          </a:p>
        </p:txBody>
      </p:sp>
    </p:spTree>
    <p:extLst>
      <p:ext uri="{BB962C8B-B14F-4D97-AF65-F5344CB8AC3E}">
        <p14:creationId xmlns:p14="http://schemas.microsoft.com/office/powerpoint/2010/main" val="8549015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interesting empirical puzzle</a:t>
            </a:r>
          </a:p>
          <a:p>
            <a:pPr lvl="1"/>
            <a:r>
              <a:rPr lang="en-US" dirty="0"/>
              <a:t>Differences in outcomes: why here, but not there</a:t>
            </a:r>
          </a:p>
          <a:p>
            <a:pPr lvl="1"/>
            <a:r>
              <a:rPr lang="en-US" dirty="0"/>
              <a:t>Or why did things change: why then, but not now</a:t>
            </a:r>
          </a:p>
          <a:p>
            <a:r>
              <a:rPr lang="en-US" dirty="0"/>
              <a:t>Strong research design</a:t>
            </a:r>
          </a:p>
          <a:p>
            <a:pPr lvl="1"/>
            <a:r>
              <a:rPr lang="en-US" dirty="0"/>
              <a:t>Natural experiment</a:t>
            </a:r>
          </a:p>
          <a:p>
            <a:pPr lvl="1"/>
            <a:r>
              <a:rPr lang="en-US" dirty="0"/>
              <a:t>Great answer to less important question versus weaker answer to important question</a:t>
            </a:r>
          </a:p>
          <a:p>
            <a:r>
              <a:rPr lang="en-US" dirty="0"/>
              <a:t>New data</a:t>
            </a:r>
          </a:p>
          <a:p>
            <a:r>
              <a:rPr lang="en-US" dirty="0"/>
              <a:t>Policy &amp; current events relevance</a:t>
            </a:r>
          </a:p>
        </p:txBody>
      </p:sp>
    </p:spTree>
    <p:extLst>
      <p:ext uri="{BB962C8B-B14F-4D97-AF65-F5344CB8AC3E}">
        <p14:creationId xmlns:p14="http://schemas.microsoft.com/office/powerpoint/2010/main" val="2410071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clear about your novelty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question: nobody has investigated this dependent variable before</a:t>
            </a:r>
          </a:p>
          <a:p>
            <a:r>
              <a:rPr lang="en-US" dirty="0"/>
              <a:t>New theory: nobody has considered this hypothesis, independent variable before</a:t>
            </a:r>
          </a:p>
          <a:p>
            <a:r>
              <a:rPr lang="en-US" dirty="0"/>
              <a:t>New method: this method hasn’t been used and is better than existing methods</a:t>
            </a:r>
          </a:p>
          <a:p>
            <a:r>
              <a:rPr lang="en-US" dirty="0"/>
              <a:t>New data: I have created or gathered new data (</a:t>
            </a:r>
            <a:r>
              <a:rPr lang="en-US" dirty="0" err="1"/>
              <a:t>eg</a:t>
            </a:r>
            <a:r>
              <a:rPr lang="en-US" dirty="0"/>
              <a:t>, new country, new time period)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39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46CC-8DCC-4CA2-9BFA-600C2B41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64E3-4E91-4A95-A2C1-13DAD0B3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political scientists trying to do?</a:t>
            </a:r>
          </a:p>
          <a:p>
            <a:r>
              <a:rPr lang="en-US" dirty="0"/>
              <a:t>Fundamental problem of causal inference</a:t>
            </a:r>
          </a:p>
          <a:p>
            <a:r>
              <a:rPr lang="en-US" dirty="0"/>
              <a:t>KKV template</a:t>
            </a:r>
          </a:p>
          <a:p>
            <a:r>
              <a:rPr lang="en-US" dirty="0"/>
              <a:t>Ways of framing a research question</a:t>
            </a:r>
          </a:p>
          <a:p>
            <a:r>
              <a:rPr lang="en-US" dirty="0"/>
              <a:t>Inductive and deductive research</a:t>
            </a:r>
          </a:p>
          <a:p>
            <a:r>
              <a:rPr lang="en-US" dirty="0"/>
              <a:t>Quantitative versus qualitative research</a:t>
            </a:r>
          </a:p>
          <a:p>
            <a:r>
              <a:rPr lang="en-US" dirty="0"/>
              <a:t>Practical advice</a:t>
            </a:r>
          </a:p>
        </p:txBody>
      </p:sp>
    </p:spTree>
    <p:extLst>
      <p:ext uri="{BB962C8B-B14F-4D97-AF65-F5344CB8AC3E}">
        <p14:creationId xmlns:p14="http://schemas.microsoft.com/office/powerpoint/2010/main" val="11120931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falsifiable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Theory should have as many observable implications as possible</a:t>
            </a:r>
          </a:p>
          <a:p>
            <a:r>
              <a:rPr lang="en-US" dirty="0"/>
              <a:t>Hypotheses should be as concrete and specific as possible</a:t>
            </a:r>
          </a:p>
          <a:p>
            <a:pPr lvl="1"/>
            <a:r>
              <a:rPr lang="en-US" dirty="0"/>
              <a:t>Best to list hypotheses: H1, H2, …</a:t>
            </a:r>
          </a:p>
          <a:p>
            <a:r>
              <a:rPr lang="en-US" dirty="0"/>
              <a:t>Make sure to consider other possible explanations in addition to your preferred one</a:t>
            </a:r>
          </a:p>
          <a:p>
            <a:pPr lvl="1"/>
            <a:r>
              <a:rPr lang="en-US" dirty="0"/>
              <a:t>Try to create real contenders rather than “straw men”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3122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dealing with multiple variables, important to draw arrow diagrams</a:t>
            </a:r>
          </a:p>
          <a:p>
            <a:r>
              <a:rPr lang="en-US" dirty="0"/>
              <a:t>Few readers can follow a causal chain without a graphical picture</a:t>
            </a:r>
          </a:p>
        </p:txBody>
      </p:sp>
      <p:pic>
        <p:nvPicPr>
          <p:cNvPr id="4098" name="Picture 2" descr="image018.gif (472×35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65" y="3505200"/>
            <a:ext cx="3844925" cy="28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557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data!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data set means an automatic contribution</a:t>
            </a:r>
          </a:p>
          <a:p>
            <a:pPr lvl="1"/>
            <a:r>
              <a:rPr lang="en-US" dirty="0"/>
              <a:t>Simple descriptions of new patterns</a:t>
            </a:r>
          </a:p>
          <a:p>
            <a:r>
              <a:rPr lang="en-US" dirty="0"/>
              <a:t>Perfect for dissertation: requires lots of time and elbow grease</a:t>
            </a:r>
          </a:p>
          <a:p>
            <a:r>
              <a:rPr lang="en-US" dirty="0"/>
              <a:t>Likely to gain citations as others use it</a:t>
            </a:r>
          </a:p>
          <a:p>
            <a:r>
              <a:rPr lang="en-US" dirty="0"/>
              <a:t>To successfully reanalyze old data, you need very good skills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3254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quick and easy way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really good published article</a:t>
            </a:r>
          </a:p>
          <a:p>
            <a:r>
              <a:rPr lang="en-US" dirty="0"/>
              <a:t>Apply its methodology to a new case (</a:t>
            </a:r>
            <a:r>
              <a:rPr lang="en-US" dirty="0" err="1"/>
              <a:t>eg</a:t>
            </a:r>
            <a:r>
              <a:rPr lang="en-US" dirty="0"/>
              <a:t>, CZ) or a new time period</a:t>
            </a:r>
          </a:p>
          <a:p>
            <a:pPr lvl="1"/>
            <a:r>
              <a:rPr lang="en-US" dirty="0"/>
              <a:t>Recreate data in new case</a:t>
            </a:r>
          </a:p>
          <a:p>
            <a:pPr lvl="1"/>
            <a:r>
              <a:rPr lang="en-US" dirty="0"/>
              <a:t>Use same technique of analysis</a:t>
            </a:r>
          </a:p>
          <a:p>
            <a:r>
              <a:rPr lang="en-US" dirty="0"/>
              <a:t>Voila!</a:t>
            </a:r>
            <a:endParaRPr lang="cs-CZ" dirty="0"/>
          </a:p>
        </p:txBody>
      </p:sp>
      <p:pic>
        <p:nvPicPr>
          <p:cNvPr id="1026" name="Picture 2" descr="magician_pulling_a_rabbit_out_of_his_hat_0521-1008-0712-5149_SMU.jpg (300×22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594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Critique your own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Omitted variables: What other factors might affect X and Y?</a:t>
            </a:r>
          </a:p>
          <a:p>
            <a:r>
              <a:rPr lang="en-US" dirty="0" err="1"/>
              <a:t>Endogeneity</a:t>
            </a:r>
            <a:r>
              <a:rPr lang="en-US" dirty="0"/>
              <a:t>: Could Y cause X?</a:t>
            </a:r>
          </a:p>
          <a:p>
            <a:r>
              <a:rPr lang="en-US" dirty="0"/>
              <a:t>Selection bias: Are observations chosen from full range of outcomes? If not, how to justify?</a:t>
            </a:r>
          </a:p>
          <a:p>
            <a:r>
              <a:rPr lang="en-US" dirty="0"/>
              <a:t>Mechanisms: What steps connect X to Y?</a:t>
            </a:r>
          </a:p>
          <a:p>
            <a:r>
              <a:rPr lang="en-US" dirty="0"/>
              <a:t>Measurement &amp; conceptualization: Are measures &amp; concepts valid and reliable?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630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Cheap ways to impress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pretty graphics, not so many tables</a:t>
            </a:r>
          </a:p>
          <a:p>
            <a:pPr lvl="1"/>
            <a:r>
              <a:rPr lang="en-US" dirty="0"/>
              <a:t>Figures in Stata or R</a:t>
            </a:r>
          </a:p>
          <a:p>
            <a:r>
              <a:rPr lang="en-US" dirty="0"/>
              <a:t>Use Latex as your word processor</a:t>
            </a:r>
          </a:p>
          <a:p>
            <a:pPr lvl="1"/>
            <a:r>
              <a:rPr lang="en-US" dirty="0"/>
              <a:t>Nice typefaces, large margins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352800"/>
            <a:ext cx="2923192" cy="3297195"/>
          </a:xfrm>
          <a:prstGeom prst="rect">
            <a:avLst/>
          </a:prstGeom>
        </p:spPr>
      </p:pic>
      <p:pic>
        <p:nvPicPr>
          <p:cNvPr id="5" name="Picture 2" descr="NEW_ocp01.png (432×43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88026"/>
            <a:ext cx="23622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367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ways to </a:t>
            </a:r>
            <a:r>
              <a:rPr lang="en-US"/>
              <a:t>be smart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 many political scientists on Twitter</a:t>
            </a:r>
          </a:p>
          <a:p>
            <a:r>
              <a:rPr lang="en-US" dirty="0"/>
              <a:t>Read outside of political science</a:t>
            </a:r>
          </a:p>
          <a:p>
            <a:pPr lvl="1"/>
            <a:r>
              <a:rPr lang="en-US" dirty="0"/>
              <a:t>Psychology, Sociology, Economics, History</a:t>
            </a:r>
          </a:p>
          <a:p>
            <a:pPr lvl="1"/>
            <a:r>
              <a:rPr lang="en-US" dirty="0"/>
              <a:t>Again Twitter and blogs</a:t>
            </a:r>
          </a:p>
          <a:p>
            <a:r>
              <a:rPr lang="en-US" dirty="0"/>
              <a:t>Take online courses: MOOCs, Coursera,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Learn lots of literatures</a:t>
            </a:r>
          </a:p>
          <a:p>
            <a:pPr lvl="1"/>
            <a:r>
              <a:rPr lang="en-US" dirty="0"/>
              <a:t>Annual Review of Political Science/Sociology</a:t>
            </a:r>
          </a:p>
          <a:p>
            <a:pPr lvl="1"/>
            <a:r>
              <a:rPr lang="en-US" dirty="0"/>
              <a:t>Journal of Economic Perspectives</a:t>
            </a:r>
          </a:p>
          <a:p>
            <a:pPr lvl="1"/>
            <a:r>
              <a:rPr lang="en-US" dirty="0"/>
              <a:t>Oxford Handbooks of…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0132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advanced qualitative techniques</a:t>
            </a:r>
          </a:p>
          <a:p>
            <a:pPr lvl="1"/>
            <a:r>
              <a:rPr lang="en-US" dirty="0"/>
              <a:t>Process tracing</a:t>
            </a:r>
          </a:p>
          <a:p>
            <a:pPr lvl="1"/>
            <a:r>
              <a:rPr lang="en-US" dirty="0"/>
              <a:t>Structured, focused comparison</a:t>
            </a:r>
          </a:p>
          <a:p>
            <a:pPr lvl="1"/>
            <a:r>
              <a:rPr lang="en-US" dirty="0"/>
              <a:t>Case selection techniques</a:t>
            </a:r>
          </a:p>
          <a:p>
            <a:pPr lvl="1"/>
            <a:r>
              <a:rPr lang="en-US" dirty="0"/>
              <a:t>Concepts/typologies</a:t>
            </a:r>
          </a:p>
        </p:txBody>
      </p:sp>
    </p:spTree>
    <p:extLst>
      <p:ext uri="{BB962C8B-B14F-4D97-AF65-F5344CB8AC3E}">
        <p14:creationId xmlns:p14="http://schemas.microsoft.com/office/powerpoint/2010/main" val="74010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What are political scientists trying to do?</a:t>
            </a:r>
          </a:p>
        </p:txBody>
      </p:sp>
    </p:spTree>
    <p:extLst>
      <p:ext uri="{BB962C8B-B14F-4D97-AF65-F5344CB8AC3E}">
        <p14:creationId xmlns:p14="http://schemas.microsoft.com/office/powerpoint/2010/main" val="149078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Social science</a:t>
            </a:r>
            <a:r>
              <a:rPr lang="cs-CZ" altLang="en-US" dirty="0"/>
              <a:t> versus journalism</a:t>
            </a:r>
            <a:endParaRPr lang="en-US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Quick journalism: Factoids</a:t>
            </a:r>
          </a:p>
          <a:p>
            <a:pPr lvl="1" eaLnBrk="1" hangingPunct="1"/>
            <a:r>
              <a:rPr lang="en-US" altLang="en-US" dirty="0"/>
              <a:t>95% of representatives reelected</a:t>
            </a:r>
          </a:p>
          <a:p>
            <a:pPr eaLnBrk="1" hangingPunct="1"/>
            <a:r>
              <a:rPr lang="en-US" altLang="en-US" dirty="0"/>
              <a:t>Slow journalism: systematic gathering of data</a:t>
            </a:r>
          </a:p>
          <a:p>
            <a:pPr lvl="1" eaLnBrk="1" hangingPunct="1"/>
            <a:r>
              <a:rPr lang="en-US" altLang="en-US" dirty="0"/>
              <a:t>Reelection varies but increasing over time</a:t>
            </a:r>
          </a:p>
          <a:p>
            <a:pPr eaLnBrk="1" hangingPunct="1"/>
            <a:r>
              <a:rPr lang="en-US" altLang="en-US" dirty="0"/>
              <a:t>Social science: causal mechanisms which explain patterns – causes &amp; effects</a:t>
            </a:r>
          </a:p>
          <a:p>
            <a:pPr lvl="1" eaLnBrk="1" hangingPunct="1"/>
            <a:r>
              <a:rPr lang="en-US" altLang="en-US" dirty="0"/>
              <a:t>Economy better managed</a:t>
            </a:r>
          </a:p>
          <a:p>
            <a:pPr lvl="1" eaLnBrk="1" hangingPunct="1"/>
            <a:r>
              <a:rPr lang="en-US" altLang="en-US" dirty="0"/>
              <a:t>Growth of government: MPs can help constituents </a:t>
            </a:r>
          </a:p>
        </p:txBody>
      </p:sp>
    </p:spTree>
    <p:extLst>
      <p:ext uri="{BB962C8B-B14F-4D97-AF65-F5344CB8AC3E}">
        <p14:creationId xmlns:p14="http://schemas.microsoft.com/office/powerpoint/2010/main" val="226420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2705</Words>
  <Application>Microsoft Office PowerPoint</Application>
  <PresentationFormat>On-screen Show (4:3)</PresentationFormat>
  <Paragraphs>403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Research design: The Basics</vt:lpstr>
      <vt:lpstr>Goals of this class</vt:lpstr>
      <vt:lpstr>Structure</vt:lpstr>
      <vt:lpstr>Tell me about yourself</vt:lpstr>
      <vt:lpstr>About me</vt:lpstr>
      <vt:lpstr>PowerPoint Presentation</vt:lpstr>
      <vt:lpstr>Topics</vt:lpstr>
      <vt:lpstr>1. What are political scientists trying to do?</vt:lpstr>
      <vt:lpstr>Social science versus journalism</vt:lpstr>
      <vt:lpstr>Reelection rates in Congress</vt:lpstr>
      <vt:lpstr>Scientific method</vt:lpstr>
      <vt:lpstr>The goal of social science</vt:lpstr>
      <vt:lpstr>This is it</vt:lpstr>
      <vt:lpstr>PowerPoint Presentation</vt:lpstr>
      <vt:lpstr>PowerPoint Presentation</vt:lpstr>
      <vt:lpstr>Why causality?</vt:lpstr>
      <vt:lpstr>But: very hard to show causality</vt:lpstr>
      <vt:lpstr>2. Fundamental problem of causal inference</vt:lpstr>
      <vt:lpstr>The philosophy of causality</vt:lpstr>
      <vt:lpstr>Fundamental problem</vt:lpstr>
      <vt:lpstr>Three solutions</vt:lpstr>
      <vt:lpstr>Experiment as gold standard</vt:lpstr>
      <vt:lpstr>Observational data</vt:lpstr>
      <vt:lpstr>Internal versus external validity</vt:lpstr>
      <vt:lpstr>3. KKV Template</vt:lpstr>
      <vt:lpstr>Where to start?</vt:lpstr>
      <vt:lpstr>Nic Cage causes drowning?</vt:lpstr>
      <vt:lpstr>PowerPoint Presentation</vt:lpstr>
      <vt:lpstr>PowerPoint Presentation</vt:lpstr>
      <vt:lpstr>PowerPoint Presentation</vt:lpstr>
      <vt:lpstr>Omitted variables</vt:lpstr>
      <vt:lpstr>Endogeneity or reverse causality</vt:lpstr>
      <vt:lpstr>Selection bias</vt:lpstr>
      <vt:lpstr>PowerPoint Presentation</vt:lpstr>
      <vt:lpstr>Conditioning on a collider</vt:lpstr>
      <vt:lpstr>Potential explanations for correlation</vt:lpstr>
      <vt:lpstr>Mechanisms</vt:lpstr>
      <vt:lpstr>Does development cause democracy?</vt:lpstr>
      <vt:lpstr>PowerPoint Presentation</vt:lpstr>
      <vt:lpstr>PowerPoint Presentation</vt:lpstr>
      <vt:lpstr>The big distinction: Experimental versus observational studies</vt:lpstr>
      <vt:lpstr>Even more worries</vt:lpstr>
      <vt:lpstr>PowerPoint Presentation</vt:lpstr>
      <vt:lpstr>4. Ways of framing a research question</vt:lpstr>
      <vt:lpstr>Two sorts of causal questions</vt:lpstr>
      <vt:lpstr>Causes of effects</vt:lpstr>
      <vt:lpstr>Effects of causes</vt:lpstr>
      <vt:lpstr>A useful exercise</vt:lpstr>
      <vt:lpstr>Many conflicts due to different ?s</vt:lpstr>
      <vt:lpstr>Causality is not all there is</vt:lpstr>
      <vt:lpstr>PowerPoint Presentation</vt:lpstr>
      <vt:lpstr>5. Inductive &amp; deductive</vt:lpstr>
      <vt:lpstr>Deductive approach</vt:lpstr>
      <vt:lpstr>Voter turnout</vt:lpstr>
      <vt:lpstr>Criticism of deductive models</vt:lpstr>
      <vt:lpstr>Inductive approach</vt:lpstr>
      <vt:lpstr>Consider election turnout</vt:lpstr>
      <vt:lpstr>PowerPoint Presentation</vt:lpstr>
      <vt:lpstr>PowerPoint Presentation</vt:lpstr>
      <vt:lpstr>PowerPoint Presentation</vt:lpstr>
      <vt:lpstr>6. Quantitative versus Qualitative</vt:lpstr>
      <vt:lpstr>Two cultures?</vt:lpstr>
      <vt:lpstr>Approaches and concepts</vt:lpstr>
      <vt:lpstr>More qualitative specificities</vt:lpstr>
      <vt:lpstr>Data set (DSO) versus causal process (CSO) observations</vt:lpstr>
      <vt:lpstr>Issues with qualitative template</vt:lpstr>
      <vt:lpstr>7. Practical Advice</vt:lpstr>
      <vt:lpstr>What makes a good project?</vt:lpstr>
      <vt:lpstr>Be clear about your novelty</vt:lpstr>
      <vt:lpstr>Construct falsifiable theories</vt:lpstr>
      <vt:lpstr>Arrow diagrams</vt:lpstr>
      <vt:lpstr>Create new data!</vt:lpstr>
      <vt:lpstr>The quick and easy way</vt:lpstr>
      <vt:lpstr>Critique your own research design</vt:lpstr>
      <vt:lpstr>Cheap ways to impress</vt:lpstr>
      <vt:lpstr>Real ways to be smart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essential elements of a cross-country comparative study</dc:title>
  <dc:creator>Andrew</dc:creator>
  <cp:lastModifiedBy>Andrew L Roberts</cp:lastModifiedBy>
  <cp:revision>92</cp:revision>
  <cp:lastPrinted>2016-03-21T12:21:52Z</cp:lastPrinted>
  <dcterms:created xsi:type="dcterms:W3CDTF">2013-12-04T19:21:25Z</dcterms:created>
  <dcterms:modified xsi:type="dcterms:W3CDTF">2024-12-01T16:36:43Z</dcterms:modified>
</cp:coreProperties>
</file>