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4" r:id="rId3"/>
    <p:sldId id="275" r:id="rId4"/>
    <p:sldId id="280" r:id="rId5"/>
    <p:sldId id="264" r:id="rId6"/>
    <p:sldId id="272" r:id="rId7"/>
    <p:sldId id="269" r:id="rId8"/>
    <p:sldId id="276" r:id="rId9"/>
    <p:sldId id="261" r:id="rId10"/>
    <p:sldId id="273" r:id="rId11"/>
    <p:sldId id="270" r:id="rId12"/>
    <p:sldId id="277" r:id="rId13"/>
    <p:sldId id="263" r:id="rId14"/>
    <p:sldId id="271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173" autoAdjust="0"/>
  </p:normalViewPr>
  <p:slideViewPr>
    <p:cSldViewPr snapToGrid="0">
      <p:cViewPr varScale="1">
        <p:scale>
          <a:sx n="94" d="100"/>
          <a:sy n="94" d="100"/>
        </p:scale>
        <p:origin x="11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20B42-D752-4BDF-AE51-097C0C229103}" type="doc">
      <dgm:prSet loTypeId="urn:microsoft.com/office/officeart/2005/8/layout/vProcess5" loCatId="process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cs-CZ"/>
        </a:p>
      </dgm:t>
    </dgm:pt>
    <dgm:pt modelId="{B7C1C1D7-5E0A-40E0-B3FD-2F4A97DAE2DB}">
      <dgm:prSet/>
      <dgm:spPr>
        <a:solidFill>
          <a:schemeClr val="accent4"/>
        </a:solidFill>
      </dgm:spPr>
      <dgm:t>
        <a:bodyPr/>
        <a:lstStyle/>
        <a:p>
          <a:r>
            <a:rPr lang="cs-CZ" dirty="0"/>
            <a:t>Cítění emocí</a:t>
          </a:r>
          <a:br>
            <a:rPr lang="cs-CZ" dirty="0"/>
          </a:br>
          <a:br>
            <a:rPr lang="cs-CZ" dirty="0"/>
          </a:br>
          <a:r>
            <a:rPr lang="cs-CZ" dirty="0"/>
            <a:t>„Mám vztek“</a:t>
          </a:r>
        </a:p>
      </dgm:t>
    </dgm:pt>
    <dgm:pt modelId="{CE3B077D-52D4-4BBC-86AE-75C9F69033C5}" type="parTrans" cxnId="{417EC4D2-A1D4-4C72-93CA-FD501CC0550C}">
      <dgm:prSet/>
      <dgm:spPr/>
      <dgm:t>
        <a:bodyPr/>
        <a:lstStyle/>
        <a:p>
          <a:endParaRPr lang="cs-CZ"/>
        </a:p>
      </dgm:t>
    </dgm:pt>
    <dgm:pt modelId="{03BC6D19-3EB7-44B0-9FAE-AC6E96368668}" type="sibTrans" cxnId="{417EC4D2-A1D4-4C72-93CA-FD501CC0550C}">
      <dgm:prSet/>
      <dgm:spPr/>
      <dgm:t>
        <a:bodyPr/>
        <a:lstStyle/>
        <a:p>
          <a:endParaRPr lang="cs-CZ"/>
        </a:p>
      </dgm:t>
    </dgm:pt>
    <dgm:pt modelId="{869F04B7-0698-49E4-8393-4537B917DA0B}">
      <dgm:prSet/>
      <dgm:spPr>
        <a:solidFill>
          <a:srgbClr val="FFC000"/>
        </a:solidFill>
      </dgm:spPr>
      <dgm:t>
        <a:bodyPr/>
        <a:lstStyle/>
        <a:p>
          <a:r>
            <a:rPr lang="cs-CZ" dirty="0"/>
            <a:t>Přijetí emocí</a:t>
          </a:r>
          <a:br>
            <a:rPr lang="cs-CZ" dirty="0"/>
          </a:br>
          <a:br>
            <a:rPr lang="cs-CZ" dirty="0"/>
          </a:br>
          <a:r>
            <a:rPr lang="cs-CZ" dirty="0"/>
            <a:t>„Mít vztek je v pořádku“</a:t>
          </a:r>
        </a:p>
      </dgm:t>
    </dgm:pt>
    <dgm:pt modelId="{14160A77-6EFE-412B-BE12-0C26DE93BDD8}" type="parTrans" cxnId="{24AB3D9D-6230-48EC-BDF3-0683B99E3EB1}">
      <dgm:prSet/>
      <dgm:spPr/>
      <dgm:t>
        <a:bodyPr/>
        <a:lstStyle/>
        <a:p>
          <a:endParaRPr lang="cs-CZ"/>
        </a:p>
      </dgm:t>
    </dgm:pt>
    <dgm:pt modelId="{605F8E10-0730-4523-9767-F843CEB78C57}" type="sibTrans" cxnId="{24AB3D9D-6230-48EC-BDF3-0683B99E3EB1}">
      <dgm:prSet/>
      <dgm:spPr/>
      <dgm:t>
        <a:bodyPr/>
        <a:lstStyle/>
        <a:p>
          <a:endParaRPr lang="cs-CZ"/>
        </a:p>
      </dgm:t>
    </dgm:pt>
    <dgm:pt modelId="{8B3A644F-8D8E-40F6-BA0E-BBD0D0C4A985}">
      <dgm:prSet/>
      <dgm:spPr>
        <a:solidFill>
          <a:srgbClr val="92D050"/>
        </a:solidFill>
      </dgm:spPr>
      <dgm:t>
        <a:bodyPr/>
        <a:lstStyle/>
        <a:p>
          <a:r>
            <a:rPr lang="cs-CZ" dirty="0"/>
            <a:t>Regulace emocí</a:t>
          </a:r>
          <a:br>
            <a:rPr lang="cs-CZ" dirty="0"/>
          </a:br>
          <a:br>
            <a:rPr lang="cs-CZ" dirty="0"/>
          </a:br>
          <a:r>
            <a:rPr lang="cs-CZ" dirty="0"/>
            <a:t>„Mohu se rozhodnout, jak a kdy svůj vztek vyjádřím“</a:t>
          </a:r>
        </a:p>
      </dgm:t>
    </dgm:pt>
    <dgm:pt modelId="{CA456CF5-4CDA-4076-853C-2B9D864C993B}" type="parTrans" cxnId="{565974D0-C428-4D83-99AF-5E56202DF8B0}">
      <dgm:prSet/>
      <dgm:spPr/>
      <dgm:t>
        <a:bodyPr/>
        <a:lstStyle/>
        <a:p>
          <a:endParaRPr lang="cs-CZ"/>
        </a:p>
      </dgm:t>
    </dgm:pt>
    <dgm:pt modelId="{30B6EBA0-FE06-41BE-A9BD-80B397D16EF7}" type="sibTrans" cxnId="{565974D0-C428-4D83-99AF-5E56202DF8B0}">
      <dgm:prSet/>
      <dgm:spPr/>
      <dgm:t>
        <a:bodyPr/>
        <a:lstStyle/>
        <a:p>
          <a:endParaRPr lang="cs-CZ"/>
        </a:p>
      </dgm:t>
    </dgm:pt>
    <dgm:pt modelId="{BA378D2D-B275-4F65-AA79-F2C6E7903277}" type="pres">
      <dgm:prSet presAssocID="{96020B42-D752-4BDF-AE51-097C0C229103}" presName="outerComposite" presStyleCnt="0">
        <dgm:presLayoutVars>
          <dgm:chMax val="5"/>
          <dgm:dir/>
          <dgm:resizeHandles val="exact"/>
        </dgm:presLayoutVars>
      </dgm:prSet>
      <dgm:spPr/>
    </dgm:pt>
    <dgm:pt modelId="{7615C431-C0C8-473B-80C8-59CF64DF5427}" type="pres">
      <dgm:prSet presAssocID="{96020B42-D752-4BDF-AE51-097C0C229103}" presName="dummyMaxCanvas" presStyleCnt="0">
        <dgm:presLayoutVars/>
      </dgm:prSet>
      <dgm:spPr/>
    </dgm:pt>
    <dgm:pt modelId="{124BF845-46C1-4922-8D84-CE27FE463738}" type="pres">
      <dgm:prSet presAssocID="{96020B42-D752-4BDF-AE51-097C0C229103}" presName="ThreeNodes_1" presStyleLbl="node1" presStyleIdx="0" presStyleCnt="3">
        <dgm:presLayoutVars>
          <dgm:bulletEnabled val="1"/>
        </dgm:presLayoutVars>
      </dgm:prSet>
      <dgm:spPr/>
    </dgm:pt>
    <dgm:pt modelId="{24E4268F-D7E7-4E39-B1FC-7D71147EDA02}" type="pres">
      <dgm:prSet presAssocID="{96020B42-D752-4BDF-AE51-097C0C229103}" presName="ThreeNodes_2" presStyleLbl="node1" presStyleIdx="1" presStyleCnt="3" custLinFactNeighborX="-481" custLinFactNeighborY="3416">
        <dgm:presLayoutVars>
          <dgm:bulletEnabled val="1"/>
        </dgm:presLayoutVars>
      </dgm:prSet>
      <dgm:spPr/>
    </dgm:pt>
    <dgm:pt modelId="{2035C093-97EA-4F25-A3EB-78F3020D3216}" type="pres">
      <dgm:prSet presAssocID="{96020B42-D752-4BDF-AE51-097C0C229103}" presName="ThreeNodes_3" presStyleLbl="node1" presStyleIdx="2" presStyleCnt="3">
        <dgm:presLayoutVars>
          <dgm:bulletEnabled val="1"/>
        </dgm:presLayoutVars>
      </dgm:prSet>
      <dgm:spPr/>
    </dgm:pt>
    <dgm:pt modelId="{E2FF16D8-509B-4243-B082-DFD00DF07DE7}" type="pres">
      <dgm:prSet presAssocID="{96020B42-D752-4BDF-AE51-097C0C229103}" presName="ThreeConn_1-2" presStyleLbl="fgAccFollowNode1" presStyleIdx="0" presStyleCnt="2">
        <dgm:presLayoutVars>
          <dgm:bulletEnabled val="1"/>
        </dgm:presLayoutVars>
      </dgm:prSet>
      <dgm:spPr/>
    </dgm:pt>
    <dgm:pt modelId="{76FD2E7D-281B-4A4D-9BB4-00BF29C45C5D}" type="pres">
      <dgm:prSet presAssocID="{96020B42-D752-4BDF-AE51-097C0C229103}" presName="ThreeConn_2-3" presStyleLbl="fgAccFollowNode1" presStyleIdx="1" presStyleCnt="2">
        <dgm:presLayoutVars>
          <dgm:bulletEnabled val="1"/>
        </dgm:presLayoutVars>
      </dgm:prSet>
      <dgm:spPr/>
    </dgm:pt>
    <dgm:pt modelId="{AA0DE478-BCC5-447B-A630-135127C196FA}" type="pres">
      <dgm:prSet presAssocID="{96020B42-D752-4BDF-AE51-097C0C229103}" presName="ThreeNodes_1_text" presStyleLbl="node1" presStyleIdx="2" presStyleCnt="3">
        <dgm:presLayoutVars>
          <dgm:bulletEnabled val="1"/>
        </dgm:presLayoutVars>
      </dgm:prSet>
      <dgm:spPr/>
    </dgm:pt>
    <dgm:pt modelId="{A773EF87-FCB4-45B9-8FEC-EB181CBA78EB}" type="pres">
      <dgm:prSet presAssocID="{96020B42-D752-4BDF-AE51-097C0C229103}" presName="ThreeNodes_2_text" presStyleLbl="node1" presStyleIdx="2" presStyleCnt="3">
        <dgm:presLayoutVars>
          <dgm:bulletEnabled val="1"/>
        </dgm:presLayoutVars>
      </dgm:prSet>
      <dgm:spPr/>
    </dgm:pt>
    <dgm:pt modelId="{3F135920-BBCE-4C1F-ADE6-8C61BFD0B334}" type="pres">
      <dgm:prSet presAssocID="{96020B42-D752-4BDF-AE51-097C0C22910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520EF03-AAA2-4594-89EB-B7BA85B94D51}" type="presOf" srcId="{605F8E10-0730-4523-9767-F843CEB78C57}" destId="{76FD2E7D-281B-4A4D-9BB4-00BF29C45C5D}" srcOrd="0" destOrd="0" presId="urn:microsoft.com/office/officeart/2005/8/layout/vProcess5"/>
    <dgm:cxn modelId="{8BD52D36-A5D7-4C00-92B0-AE2B8DE4F190}" type="presOf" srcId="{B7C1C1D7-5E0A-40E0-B3FD-2F4A97DAE2DB}" destId="{AA0DE478-BCC5-447B-A630-135127C196FA}" srcOrd="1" destOrd="0" presId="urn:microsoft.com/office/officeart/2005/8/layout/vProcess5"/>
    <dgm:cxn modelId="{D9C4DA38-3984-4F2C-9CE8-938FD6C6F561}" type="presOf" srcId="{03BC6D19-3EB7-44B0-9FAE-AC6E96368668}" destId="{E2FF16D8-509B-4243-B082-DFD00DF07DE7}" srcOrd="0" destOrd="0" presId="urn:microsoft.com/office/officeart/2005/8/layout/vProcess5"/>
    <dgm:cxn modelId="{6B04BB56-C83D-45F5-985E-E13D44C41FD7}" type="presOf" srcId="{96020B42-D752-4BDF-AE51-097C0C229103}" destId="{BA378D2D-B275-4F65-AA79-F2C6E7903277}" srcOrd="0" destOrd="0" presId="urn:microsoft.com/office/officeart/2005/8/layout/vProcess5"/>
    <dgm:cxn modelId="{24AB3D9D-6230-48EC-BDF3-0683B99E3EB1}" srcId="{96020B42-D752-4BDF-AE51-097C0C229103}" destId="{869F04B7-0698-49E4-8393-4537B917DA0B}" srcOrd="1" destOrd="0" parTransId="{14160A77-6EFE-412B-BE12-0C26DE93BDD8}" sibTransId="{605F8E10-0730-4523-9767-F843CEB78C57}"/>
    <dgm:cxn modelId="{C2792BA9-1B25-4CB3-A8C7-D544E17D8FCE}" type="presOf" srcId="{B7C1C1D7-5E0A-40E0-B3FD-2F4A97DAE2DB}" destId="{124BF845-46C1-4922-8D84-CE27FE463738}" srcOrd="0" destOrd="0" presId="urn:microsoft.com/office/officeart/2005/8/layout/vProcess5"/>
    <dgm:cxn modelId="{D7B16DBB-175D-409B-AAAE-D446AB2F7544}" type="presOf" srcId="{8B3A644F-8D8E-40F6-BA0E-BBD0D0C4A985}" destId="{3F135920-BBCE-4C1F-ADE6-8C61BFD0B334}" srcOrd="1" destOrd="0" presId="urn:microsoft.com/office/officeart/2005/8/layout/vProcess5"/>
    <dgm:cxn modelId="{886668BF-D95D-40C0-AB2E-0250B54451E3}" type="presOf" srcId="{869F04B7-0698-49E4-8393-4537B917DA0B}" destId="{A773EF87-FCB4-45B9-8FEC-EB181CBA78EB}" srcOrd="1" destOrd="0" presId="urn:microsoft.com/office/officeart/2005/8/layout/vProcess5"/>
    <dgm:cxn modelId="{FC2BB6CB-8EE6-4247-8A05-BE5B2DD1AB1A}" type="presOf" srcId="{869F04B7-0698-49E4-8393-4537B917DA0B}" destId="{24E4268F-D7E7-4E39-B1FC-7D71147EDA02}" srcOrd="0" destOrd="0" presId="urn:microsoft.com/office/officeart/2005/8/layout/vProcess5"/>
    <dgm:cxn modelId="{86E689CD-7A48-4B5A-9EC7-2B06B9F381EE}" type="presOf" srcId="{8B3A644F-8D8E-40F6-BA0E-BBD0D0C4A985}" destId="{2035C093-97EA-4F25-A3EB-78F3020D3216}" srcOrd="0" destOrd="0" presId="urn:microsoft.com/office/officeart/2005/8/layout/vProcess5"/>
    <dgm:cxn modelId="{565974D0-C428-4D83-99AF-5E56202DF8B0}" srcId="{96020B42-D752-4BDF-AE51-097C0C229103}" destId="{8B3A644F-8D8E-40F6-BA0E-BBD0D0C4A985}" srcOrd="2" destOrd="0" parTransId="{CA456CF5-4CDA-4076-853C-2B9D864C993B}" sibTransId="{30B6EBA0-FE06-41BE-A9BD-80B397D16EF7}"/>
    <dgm:cxn modelId="{417EC4D2-A1D4-4C72-93CA-FD501CC0550C}" srcId="{96020B42-D752-4BDF-AE51-097C0C229103}" destId="{B7C1C1D7-5E0A-40E0-B3FD-2F4A97DAE2DB}" srcOrd="0" destOrd="0" parTransId="{CE3B077D-52D4-4BBC-86AE-75C9F69033C5}" sibTransId="{03BC6D19-3EB7-44B0-9FAE-AC6E96368668}"/>
    <dgm:cxn modelId="{DE3CE748-D1CE-4014-8BC8-F63D2D2F6F41}" type="presParOf" srcId="{BA378D2D-B275-4F65-AA79-F2C6E7903277}" destId="{7615C431-C0C8-473B-80C8-59CF64DF5427}" srcOrd="0" destOrd="0" presId="urn:microsoft.com/office/officeart/2005/8/layout/vProcess5"/>
    <dgm:cxn modelId="{F21EA7E6-4B9B-4B9B-AC10-5EB3D070B1D3}" type="presParOf" srcId="{BA378D2D-B275-4F65-AA79-F2C6E7903277}" destId="{124BF845-46C1-4922-8D84-CE27FE463738}" srcOrd="1" destOrd="0" presId="urn:microsoft.com/office/officeart/2005/8/layout/vProcess5"/>
    <dgm:cxn modelId="{2DD736BB-34ED-405A-8883-92B7DA8825A6}" type="presParOf" srcId="{BA378D2D-B275-4F65-AA79-F2C6E7903277}" destId="{24E4268F-D7E7-4E39-B1FC-7D71147EDA02}" srcOrd="2" destOrd="0" presId="urn:microsoft.com/office/officeart/2005/8/layout/vProcess5"/>
    <dgm:cxn modelId="{B3B4336A-77C2-4FDE-8F6B-F0F1463017CF}" type="presParOf" srcId="{BA378D2D-B275-4F65-AA79-F2C6E7903277}" destId="{2035C093-97EA-4F25-A3EB-78F3020D3216}" srcOrd="3" destOrd="0" presId="urn:microsoft.com/office/officeart/2005/8/layout/vProcess5"/>
    <dgm:cxn modelId="{D814D309-6AED-45E3-866A-87368DED8A35}" type="presParOf" srcId="{BA378D2D-B275-4F65-AA79-F2C6E7903277}" destId="{E2FF16D8-509B-4243-B082-DFD00DF07DE7}" srcOrd="4" destOrd="0" presId="urn:microsoft.com/office/officeart/2005/8/layout/vProcess5"/>
    <dgm:cxn modelId="{35C4FACB-FAA7-4974-BF2E-98D5BB264E12}" type="presParOf" srcId="{BA378D2D-B275-4F65-AA79-F2C6E7903277}" destId="{76FD2E7D-281B-4A4D-9BB4-00BF29C45C5D}" srcOrd="5" destOrd="0" presId="urn:microsoft.com/office/officeart/2005/8/layout/vProcess5"/>
    <dgm:cxn modelId="{2ABB3449-91E2-4B72-B0ED-0D539D52E4CB}" type="presParOf" srcId="{BA378D2D-B275-4F65-AA79-F2C6E7903277}" destId="{AA0DE478-BCC5-447B-A630-135127C196FA}" srcOrd="6" destOrd="0" presId="urn:microsoft.com/office/officeart/2005/8/layout/vProcess5"/>
    <dgm:cxn modelId="{553559E9-1F6F-43BE-8744-418A37325D1F}" type="presParOf" srcId="{BA378D2D-B275-4F65-AA79-F2C6E7903277}" destId="{A773EF87-FCB4-45B9-8FEC-EB181CBA78EB}" srcOrd="7" destOrd="0" presId="urn:microsoft.com/office/officeart/2005/8/layout/vProcess5"/>
    <dgm:cxn modelId="{6BDBBDAE-4BD7-4BA7-93F2-2F3F9157FA05}" type="presParOf" srcId="{BA378D2D-B275-4F65-AA79-F2C6E7903277}" destId="{3F135920-BBCE-4C1F-ADE6-8C61BFD0B33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BF845-46C1-4922-8D84-CE27FE463738}">
      <dsp:nvSpPr>
        <dsp:cNvPr id="0" name=""/>
        <dsp:cNvSpPr/>
      </dsp:nvSpPr>
      <dsp:spPr>
        <a:xfrm>
          <a:off x="0" y="0"/>
          <a:ext cx="6334776" cy="83010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Cítění emocí</a:t>
          </a:r>
          <a:br>
            <a:rPr lang="cs-CZ" sz="1600" kern="1200" dirty="0"/>
          </a:br>
          <a:br>
            <a:rPr lang="cs-CZ" sz="1600" kern="1200" dirty="0"/>
          </a:br>
          <a:r>
            <a:rPr lang="cs-CZ" sz="1600" kern="1200" dirty="0"/>
            <a:t>„Mám vztek“</a:t>
          </a:r>
        </a:p>
      </dsp:txBody>
      <dsp:txXfrm>
        <a:off x="24313" y="24313"/>
        <a:ext cx="5439029" cy="781477"/>
      </dsp:txXfrm>
    </dsp:sp>
    <dsp:sp modelId="{24E4268F-D7E7-4E39-B1FC-7D71147EDA02}">
      <dsp:nvSpPr>
        <dsp:cNvPr id="0" name=""/>
        <dsp:cNvSpPr/>
      </dsp:nvSpPr>
      <dsp:spPr>
        <a:xfrm>
          <a:off x="528480" y="996810"/>
          <a:ext cx="6334776" cy="830103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Přijetí emocí</a:t>
          </a:r>
          <a:br>
            <a:rPr lang="cs-CZ" sz="1600" kern="1200" dirty="0"/>
          </a:br>
          <a:br>
            <a:rPr lang="cs-CZ" sz="1600" kern="1200" dirty="0"/>
          </a:br>
          <a:r>
            <a:rPr lang="cs-CZ" sz="1600" kern="1200" dirty="0"/>
            <a:t>„Mít vztek je v pořádku“</a:t>
          </a:r>
        </a:p>
      </dsp:txBody>
      <dsp:txXfrm>
        <a:off x="552793" y="1021123"/>
        <a:ext cx="5187632" cy="781477"/>
      </dsp:txXfrm>
    </dsp:sp>
    <dsp:sp modelId="{2035C093-97EA-4F25-A3EB-78F3020D3216}">
      <dsp:nvSpPr>
        <dsp:cNvPr id="0" name=""/>
        <dsp:cNvSpPr/>
      </dsp:nvSpPr>
      <dsp:spPr>
        <a:xfrm>
          <a:off x="1117901" y="1936907"/>
          <a:ext cx="6334776" cy="830103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Regulace emocí</a:t>
          </a:r>
          <a:br>
            <a:rPr lang="cs-CZ" sz="1600" kern="1200" dirty="0"/>
          </a:br>
          <a:br>
            <a:rPr lang="cs-CZ" sz="1600" kern="1200" dirty="0"/>
          </a:br>
          <a:r>
            <a:rPr lang="cs-CZ" sz="1600" kern="1200" dirty="0"/>
            <a:t>„Mohu se rozhodnout, jak a kdy svůj vztek vyjádřím“</a:t>
          </a:r>
        </a:p>
      </dsp:txBody>
      <dsp:txXfrm>
        <a:off x="1142214" y="1961220"/>
        <a:ext cx="5187632" cy="781477"/>
      </dsp:txXfrm>
    </dsp:sp>
    <dsp:sp modelId="{E2FF16D8-509B-4243-B082-DFD00DF07DE7}">
      <dsp:nvSpPr>
        <dsp:cNvPr id="0" name=""/>
        <dsp:cNvSpPr/>
      </dsp:nvSpPr>
      <dsp:spPr>
        <a:xfrm>
          <a:off x="5795209" y="629495"/>
          <a:ext cx="539567" cy="53956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500" kern="1200"/>
        </a:p>
      </dsp:txBody>
      <dsp:txXfrm>
        <a:off x="5916612" y="629495"/>
        <a:ext cx="296761" cy="406024"/>
      </dsp:txXfrm>
    </dsp:sp>
    <dsp:sp modelId="{76FD2E7D-281B-4A4D-9BB4-00BF29C45C5D}">
      <dsp:nvSpPr>
        <dsp:cNvPr id="0" name=""/>
        <dsp:cNvSpPr/>
      </dsp:nvSpPr>
      <dsp:spPr>
        <a:xfrm>
          <a:off x="6354160" y="1592414"/>
          <a:ext cx="539567" cy="53956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500" kern="1200"/>
        </a:p>
      </dsp:txBody>
      <dsp:txXfrm>
        <a:off x="6475563" y="1592414"/>
        <a:ext cx="296761" cy="406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03DDE-652B-40FA-A3A6-B2EFD56404E7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43C09-9E9D-4634-B097-EFC81A5DE2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8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551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Hledání uspokojivých způsobů vyjádření hněvu. K tomu jsou důležité tři kroky adekvátně ke třem krokům práce s emocemi v terapii:</a:t>
            </a:r>
            <a:b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Uvědomit si svůj hněv „Mám vztek“</a:t>
            </a:r>
            <a:b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Přijmout svůj hněv „Mít vztek je v pořádku“</a:t>
            </a:r>
            <a:b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Rozhodnout se, jak ho vyjádřit. – možnost o svém hněvu psát, možnost říct to kamarádovi, kresba hněvu, bouchání do něčeho, běhat…. Dá se vytvořit seznam věcí a některé pak v pracovně nacvičovat.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958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77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52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40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768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426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 je potřeba se zbavit, dát ji ven. Ne ji potlačovat. </a:t>
            </a:r>
            <a:b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Cvičení na vyjadřování negativních emocí slouží k nácvikům toho, jak to dělat – třeba nakreslit obličej a po tom pak šlapat.</a:t>
            </a:r>
            <a:b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„Jeden adolescent popíral, že by kdy pociťoval hněv. O svém hněvu vůči otci dokázal mluvit poté, když se pod jeho rukama rozprskla hrouda hlíny, když jsem mu řekla, aby do ní praštil, jak to dovede.“</a:t>
            </a:r>
          </a:p>
          <a:p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„Pokud emocím dítěte nepřikládáme hodnotu, nepřikládáme hodnotu ani jemu samotnému.“ Usídlí se v něm pocit, že je špatné, že je v nepořádku.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se může dít se vztekem v kleci?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retroflexe – bolesti hlavy nebo břicha, sebepoškozování – tedy obracení energie dovnitř, nikoli ven</a:t>
            </a:r>
            <a:b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pomočování nebo naopak zastavení vyprazdňování – prostředek moci a ovládání</a:t>
            </a:r>
            <a:b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projekce – pocit, že se něj všichni kolem zlobí, nebo vidí strašlivé příšery (projekce jejich hněvu a vzteku)</a:t>
            </a:r>
            <a:b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deflexe – odpojení, úplné stažení do sebe, „hodné dítě“… aj.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149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Navazuje na externalizaci vzteku – prozkoumejte, jaký je pro Vás kontakt s ním</a:t>
            </a:r>
          </a:p>
          <a:p>
            <a:endParaRPr lang="cs-CZ" dirty="0"/>
          </a:p>
          <a:p>
            <a:r>
              <a:rPr lang="cs-CZ" dirty="0" err="1"/>
              <a:t>Nkuste</a:t>
            </a:r>
            <a:r>
              <a:rPr lang="cs-CZ" dirty="0"/>
              <a:t> si chvíli </a:t>
            </a:r>
            <a:r>
              <a:rPr lang="cs-CZ" dirty="0" err="1"/>
              <a:t>nacítit</a:t>
            </a:r>
            <a:r>
              <a:rPr lang="cs-CZ" dirty="0"/>
              <a:t> obrázek před vámi a uvědomit si, jak vám teď s touto vaší postavou je. Uvědomte si, jaký k ní máte vztah. Co byste s tím obrázkem teď nejraději udělali.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Poté buď ve dvojici nebo samostatně - Pojďte si ve </a:t>
            </a:r>
            <a:r>
              <a:rPr lang="cs-CZ" dirty="0" err="1"/>
              <a:t>posdílet</a:t>
            </a:r>
            <a:r>
              <a:rPr lang="cs-CZ" dirty="0"/>
              <a:t>, jaké to je být v kontaktu s Vaším vztekem. Pohlídejte si své bezpečí, ale pouvažujte si nad tím, jak se to stalo, že se v kontaktu s Vaším vztekem </a:t>
            </a:r>
            <a:r>
              <a:rPr lang="cs-CZ" dirty="0" err="1"/>
              <a:t>cítite</a:t>
            </a:r>
            <a:r>
              <a:rPr lang="cs-CZ" dirty="0"/>
              <a:t> tak a tak. Nemusíte sdílet, co ji vyvolalo.</a:t>
            </a:r>
            <a:br>
              <a:rPr lang="cs-CZ" dirty="0"/>
            </a:br>
            <a:r>
              <a:rPr lang="cs-CZ" dirty="0"/>
              <a:t>A zkuste si popřemýšlet, kde se vaše postava vzala, k čemu Vám může sloužit, proč ji v sobě máte.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603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46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37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56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17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689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6963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34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501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44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48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02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84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74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7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00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39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625F-00A9-4B62-B56E-D1B4B5D21C6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13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7625F-00A9-4B62-B56E-D1B4B5D21C62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D825FA-1CF1-44CA-8947-C10C3BBCE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71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8A5F8-DE65-2E1C-563C-790353505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Vztek a agrese v terapii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5AB257-9226-F675-3FF9-E6322DD837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David Macek, Ph.D.</a:t>
            </a:r>
          </a:p>
        </p:txBody>
      </p:sp>
    </p:spTree>
    <p:extLst>
      <p:ext uri="{BB962C8B-B14F-4D97-AF65-F5344CB8AC3E}">
        <p14:creationId xmlns:p14="http://schemas.microsoft.com/office/powerpoint/2010/main" val="1879865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78C42-EC36-3577-88FA-E61818B5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Přijetí emocí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6BAA1C-8B3D-418B-AC84-2E775890A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„Chci mléko,“ je snadné říct, ale vyjádření abstraktních emocí je obtížné. Malá Sally  (4) řekne matce „Nemám tě ráda!“, protože neví, jak jí sdělit, jak jí hrozně vadí, když s někým telefonuje.“ Matčinou reakcí je šok, nesouhlas, možná také smutek. A možná zakřičí „opovaž se něco takového ještě říct“. Sally je z reakcí které vidí a cítí, zmatená. Ačkoli se snažila své pocity vyjádřit, jak nejlépe dovedla, cítí se odmítnutá, odsouzená a znehodnocená. Později, když jí bratr štípe, říká mu: „Nech toho!“ a když bratr pokračuje, řekne mu: „Zabiju tě“. Přijde táta a zareaguje „Takhle už nikdy nemluv.“ Po několika podobných zkušenostech se Sally rozhodně, že aby přežila, musí své pocity držet v sobě. A začnou ji trápit bolesti břicha.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Postupně se v ní víc a víc hromadí stud, vina, strach za projevy hněvu. A postupně se stále více a více snaží své pocity hněvu potlačit, až nakonec úplně ztrácí povědomí o tom, že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pocituje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nějaký hněv.“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Oaklander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2022)</a:t>
            </a: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Terapeutické nejsou interpretace dějů, které se nám objevují v technikách. To je důležité hlavně pro naše porozumění. Pro dítě je léčivý proces vyjádření toho, co potřebuje vyjádřit.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2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12E92-524E-EEBF-E2BD-A38C2D64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Pokračování cvičení</a:t>
            </a:r>
          </a:p>
        </p:txBody>
      </p:sp>
      <p:pic>
        <p:nvPicPr>
          <p:cNvPr id="3074" name="Picture 2" descr="Discussion Sharing Stock Illustrations – 7,637 Discussion Sharing Stock  Illustrations, Vectors &amp; Clipart - Dreamstime">
            <a:extLst>
              <a:ext uri="{FF2B5EF4-FFF2-40B4-BE49-F238E27FC236}">
                <a16:creationId xmlns:a16="http://schemas.microsoft.com/office/drawing/2014/main" id="{4F8066A9-72F2-4D8C-8AEE-7961ACBFA0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-2862" r="-159" b="8862"/>
          <a:stretch/>
        </p:blipFill>
        <p:spPr bwMode="auto">
          <a:xfrm>
            <a:off x="2319785" y="1930400"/>
            <a:ext cx="5989984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90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EACA8-7707-1B5A-8F7D-14E3EA0A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na integraci a zvládání vzteku</a:t>
            </a:r>
          </a:p>
        </p:txBody>
      </p:sp>
      <p:pic>
        <p:nvPicPr>
          <p:cNvPr id="2050" name="Picture 2" descr="O čem tělo vypráví">
            <a:extLst>
              <a:ext uri="{FF2B5EF4-FFF2-40B4-BE49-F238E27FC236}">
                <a16:creationId xmlns:a16="http://schemas.microsoft.com/office/drawing/2014/main" id="{A4E85EE1-5059-2D67-1C2C-147FB815D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56" y="0"/>
            <a:ext cx="2923244" cy="41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dborné články :: sandtray2">
            <a:extLst>
              <a:ext uri="{FF2B5EF4-FFF2-40B4-BE49-F238E27FC236}">
                <a16:creationId xmlns:a16="http://schemas.microsoft.com/office/drawing/2014/main" id="{3F3BEF20-481E-4694-938D-CC012832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8" y="4754995"/>
            <a:ext cx="3798818" cy="213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FF52F66-03B1-4D1C-919A-323306CA1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346" y="2334684"/>
            <a:ext cx="5041829" cy="2651990"/>
          </a:xfrm>
          <a:prstGeom prst="rect">
            <a:avLst/>
          </a:prstGeom>
        </p:spPr>
      </p:pic>
      <p:pic>
        <p:nvPicPr>
          <p:cNvPr id="2052" name="Picture 4" descr="Kroužky gelové. posilovací - masážní Gymy, 7cm -Zelené (STŘEDNÍ)">
            <a:extLst>
              <a:ext uri="{FF2B5EF4-FFF2-40B4-BE49-F238E27FC236}">
                <a16:creationId xmlns:a16="http://schemas.microsoft.com/office/drawing/2014/main" id="{DBE44C0B-D182-420D-BCA4-F5F4D1A7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15" y="4968087"/>
            <a:ext cx="2911337" cy="19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s it good for you to burn with anger?">
            <a:extLst>
              <a:ext uri="{FF2B5EF4-FFF2-40B4-BE49-F238E27FC236}">
                <a16:creationId xmlns:a16="http://schemas.microsoft.com/office/drawing/2014/main" id="{99A67D1C-46F4-456C-8AA6-8890BBB6FE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105"/>
            <a:ext cx="4039346" cy="226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poluHrátky: Barevná příšerka">
            <a:extLst>
              <a:ext uri="{FF2B5EF4-FFF2-40B4-BE49-F238E27FC236}">
                <a16:creationId xmlns:a16="http://schemas.microsoft.com/office/drawing/2014/main" id="{D272B477-2F9C-4607-A163-6E8B13BE2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36" y="4699079"/>
            <a:ext cx="3287764" cy="21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3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nside Out's Take on the Brain: A Neuroscientist's Perspective | Dr. Blake  Porter">
            <a:extLst>
              <a:ext uri="{FF2B5EF4-FFF2-40B4-BE49-F238E27FC236}">
                <a16:creationId xmlns:a16="http://schemas.microsoft.com/office/drawing/2014/main" id="{338AB90B-A99C-F0FC-77D6-B4E6269CC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4" r="-2" b="2397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E37E660-E228-830D-DB61-BDB1076F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cs-CZ" dirty="0"/>
              <a:t>Integrace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A1F1A0-4551-995E-76AC-BF97B215E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162300"/>
            <a:ext cx="3851122" cy="28790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500" dirty="0"/>
              <a:t>„Zdravý stav“ spočívání v akceptaci a přijímaní svých vlastních emocí a dovolením si je prožívat a zároveň jejich prožití umět provádět adaptivním způsobem – to je ideál.</a:t>
            </a:r>
          </a:p>
        </p:txBody>
      </p:sp>
      <p:cxnSp>
        <p:nvCxnSpPr>
          <p:cNvPr id="3100" name="Straight Connector 309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2" name="Straight Connector 310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0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0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1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1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1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1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869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D08E0-F592-FCAB-4BA6-D0747EB1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Katarze a integrace v příběhu Radka</a:t>
            </a:r>
          </a:p>
        </p:txBody>
      </p:sp>
      <p:pic>
        <p:nvPicPr>
          <p:cNvPr id="5122" name="Picture 2" descr="VĚDECKÝ DESIGN SOPKY MODEL SOPKY ŘEMESLA za 352 Kč - Allegro">
            <a:extLst>
              <a:ext uri="{FF2B5EF4-FFF2-40B4-BE49-F238E27FC236}">
                <a16:creationId xmlns:a16="http://schemas.microsoft.com/office/drawing/2014/main" id="{B40015E6-016D-4A2A-9804-4F4AB8D127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366963"/>
            <a:ext cx="388143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2B52A-4403-C487-0CFD-8A4C2EE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diskuze</a:t>
            </a:r>
          </a:p>
        </p:txBody>
      </p:sp>
      <p:pic>
        <p:nvPicPr>
          <p:cNvPr id="3074" name="Picture 2" descr="Benefits of Using Discussion Forums in a Knowledge management environment -  KPS">
            <a:extLst>
              <a:ext uri="{FF2B5EF4-FFF2-40B4-BE49-F238E27FC236}">
                <a16:creationId xmlns:a16="http://schemas.microsoft.com/office/drawing/2014/main" id="{3640AF8B-80C9-43C7-A574-EBA454A84F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09" y="2160588"/>
            <a:ext cx="5925020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7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33503-B59B-48A7-9842-95745905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Radek </a:t>
            </a:r>
          </a:p>
        </p:txBody>
      </p:sp>
      <p:pic>
        <p:nvPicPr>
          <p:cNvPr id="4106" name="Picture 10" descr="Cute cartoon angry boy character Royalty Free Vector Image">
            <a:extLst>
              <a:ext uri="{FF2B5EF4-FFF2-40B4-BE49-F238E27FC236}">
                <a16:creationId xmlns:a16="http://schemas.microsoft.com/office/drawing/2014/main" id="{933AA7C6-CE06-4047-ADFA-F4D78A5B3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5"/>
          <a:stretch/>
        </p:blipFill>
        <p:spPr bwMode="auto">
          <a:xfrm>
            <a:off x="2156790" y="1270000"/>
            <a:ext cx="5076687" cy="486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34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A2B6C-96C4-4854-B459-D01CA68C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emocím obecně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1C332-21F6-42F4-8A02-7EF6D194C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Cítění a prožívání emocí je vývojově v pořádku</a:t>
            </a:r>
          </a:p>
          <a:p>
            <a:endParaRPr lang="cs-CZ" dirty="0"/>
          </a:p>
          <a:p>
            <a:r>
              <a:rPr lang="cs-CZ" dirty="0"/>
              <a:t>Emoce evolučně slouží k přežití a žití, mají důležitý osobní i sociální aspekt</a:t>
            </a:r>
          </a:p>
          <a:p>
            <a:endParaRPr lang="cs-CZ" dirty="0"/>
          </a:p>
          <a:p>
            <a:r>
              <a:rPr lang="cs-CZ" dirty="0"/>
              <a:t>… co se ale už od dětství učíme je také to, že ne vždy a ne za všech okolností jsou spontánní projevy emocí přijímány.</a:t>
            </a:r>
          </a:p>
          <a:p>
            <a:endParaRPr lang="cs-CZ" dirty="0"/>
          </a:p>
          <a:p>
            <a:r>
              <a:rPr lang="cs-CZ" dirty="0"/>
              <a:t>Jak dostáváme o svých emocích různé zprávy z vnější, provazují se naše emoce se sebepojetím.</a:t>
            </a:r>
          </a:p>
        </p:txBody>
      </p:sp>
    </p:spTree>
    <p:extLst>
      <p:ext uri="{BB962C8B-B14F-4D97-AF65-F5344CB8AC3E}">
        <p14:creationId xmlns:p14="http://schemas.microsoft.com/office/powerpoint/2010/main" val="350850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919EDB-DCAC-4D98-858B-3CCBA798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připomenutí…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F062734-BFB5-4F42-9A33-CB483038A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787" r="-2" b="1504"/>
          <a:stretch/>
        </p:blipFill>
        <p:spPr>
          <a:xfrm>
            <a:off x="1985911" y="1270000"/>
            <a:ext cx="5451598" cy="4722668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248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3542B-0934-C182-0C4C-CFEEA5EA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se vztekem v terapii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C717CF8-5C18-EA07-7F72-399928608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585942"/>
              </p:ext>
            </p:extLst>
          </p:nvPr>
        </p:nvGraphicFramePr>
        <p:xfrm>
          <a:off x="1446880" y="2432194"/>
          <a:ext cx="7452678" cy="276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275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CB64D-296E-8F65-CB4D-89608753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Malá „dopravní odbočka“ </a:t>
            </a:r>
          </a:p>
        </p:txBody>
      </p:sp>
      <p:pic>
        <p:nvPicPr>
          <p:cNvPr id="4098" name="Picture 2" descr="Jason Lowe - Elgin, Illinois, United States | Professional Profile |  LinkedIn">
            <a:extLst>
              <a:ext uri="{FF2B5EF4-FFF2-40B4-BE49-F238E27FC236}">
                <a16:creationId xmlns:a16="http://schemas.microsoft.com/office/drawing/2014/main" id="{38A4AD2C-E221-245F-7DAF-4C4AC7447C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24" y="2160588"/>
            <a:ext cx="667318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27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E0547-8FB6-856E-7E47-B5F7CD86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pic>
        <p:nvPicPr>
          <p:cNvPr id="1030" name="Picture 6" descr="Anger Management – Training Express">
            <a:extLst>
              <a:ext uri="{FF2B5EF4-FFF2-40B4-BE49-F238E27FC236}">
                <a16:creationId xmlns:a16="http://schemas.microsoft.com/office/drawing/2014/main" id="{252ED3C8-3E8A-4454-BCD6-1161926284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48" y="1567190"/>
            <a:ext cx="7605102" cy="456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4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0F425-DCA9-E63D-AE9B-4ACF10C8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ke katarzi vzteku</a:t>
            </a:r>
          </a:p>
        </p:txBody>
      </p:sp>
      <p:pic>
        <p:nvPicPr>
          <p:cNvPr id="1026" name="Picture 2" descr="Anger Management for Wysokie Obcasy Extra :: Behance">
            <a:extLst>
              <a:ext uri="{FF2B5EF4-FFF2-40B4-BE49-F238E27FC236}">
                <a16:creationId xmlns:a16="http://schemas.microsoft.com/office/drawing/2014/main" id="{BF7744FD-2036-5373-9AD3-E4DE9FD72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03" y="83395"/>
            <a:ext cx="2683712" cy="41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D2CAA5F-D4E4-612F-B2F3-AFB47D0E0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79" y="1218513"/>
            <a:ext cx="4116246" cy="308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ay-Doh Smashed Potatoes Game, Chipped, fried and Squashed French Fries!  By Hasbro - YouTube">
            <a:extLst>
              <a:ext uri="{FF2B5EF4-FFF2-40B4-BE49-F238E27FC236}">
                <a16:creationId xmlns:a16="http://schemas.microsoft.com/office/drawing/2014/main" id="{5DC7A60A-5CE3-B046-B61C-B4618A37C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60" y="4537296"/>
            <a:ext cx="4124360" cy="23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erf Fortnite pistole Micro TS">
            <a:extLst>
              <a:ext uri="{FF2B5EF4-FFF2-40B4-BE49-F238E27FC236}">
                <a16:creationId xmlns:a16="http://schemas.microsoft.com/office/drawing/2014/main" id="{66AEEAA0-6108-2BBC-4045-8359C6A4E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287" y="4010328"/>
            <a:ext cx="2683713" cy="201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inetický písek přírodní (5kg) + nafukovací pískoviště | Mamito.cz">
            <a:extLst>
              <a:ext uri="{FF2B5EF4-FFF2-40B4-BE49-F238E27FC236}">
                <a16:creationId xmlns:a16="http://schemas.microsoft.com/office/drawing/2014/main" id="{AB10A812-0A38-137C-423D-9A4C8889E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1" y="3933313"/>
            <a:ext cx="3829879" cy="28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4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56373-C5E0-CAC8-D6E0-DCAD386D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můžeme pro podporu přijetí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F3445D-1730-BAFA-B3E4-5CF3AD81D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507171"/>
          </a:xfrm>
        </p:spPr>
        <p:txBody>
          <a:bodyPr>
            <a:normAutofit/>
          </a:bodyPr>
          <a:lstStyle/>
          <a:p>
            <a:r>
              <a:rPr lang="cs-CZ" dirty="0"/>
              <a:t>Vztah </a:t>
            </a:r>
          </a:p>
          <a:p>
            <a:r>
              <a:rPr lang="cs-CZ" dirty="0"/>
              <a:t>Být přítomni, akceptace a legitimizace projevených emocí</a:t>
            </a:r>
          </a:p>
          <a:p>
            <a:endParaRPr lang="cs-CZ" dirty="0"/>
          </a:p>
        </p:txBody>
      </p:sp>
      <p:pic>
        <p:nvPicPr>
          <p:cNvPr id="1026" name="Picture 2" descr="How Can We Tell When a Volcano is Dormant or Extinct? | Mental Floss">
            <a:extLst>
              <a:ext uri="{FF2B5EF4-FFF2-40B4-BE49-F238E27FC236}">
                <a16:creationId xmlns:a16="http://schemas.microsoft.com/office/drawing/2014/main" id="{8BC2DDDC-39C0-B15F-DA60-F0F1DA8E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520" y="0"/>
            <a:ext cx="2824480" cy="14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s | Dog set line drawing only">
            <a:extLst>
              <a:ext uri="{FF2B5EF4-FFF2-40B4-BE49-F238E27FC236}">
                <a16:creationId xmlns:a16="http://schemas.microsoft.com/office/drawing/2014/main" id="{0A9E6E68-D225-EA38-EAD8-F72025FF5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60" y="4022019"/>
            <a:ext cx="2794000" cy="215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6 Wolf Cage Stock Vectors, Images &amp; Vector Art | Shutterstock">
            <a:extLst>
              <a:ext uri="{FF2B5EF4-FFF2-40B4-BE49-F238E27FC236}">
                <a16:creationId xmlns:a16="http://schemas.microsoft.com/office/drawing/2014/main" id="{6A118106-EAD5-66A6-0F95-055469018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8"/>
          <a:stretch/>
        </p:blipFill>
        <p:spPr bwMode="auto">
          <a:xfrm>
            <a:off x="1282237" y="4281098"/>
            <a:ext cx="1745443" cy="19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05BDBE45-8236-17E5-016D-9F033B5D87DA}"/>
              </a:ext>
            </a:extLst>
          </p:cNvPr>
          <p:cNvSpPr/>
          <p:nvPr/>
        </p:nvSpPr>
        <p:spPr>
          <a:xfrm>
            <a:off x="3337560" y="5097109"/>
            <a:ext cx="184912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8215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1801</TotalTime>
  <Words>858</Words>
  <Application>Microsoft Office PowerPoint</Application>
  <PresentationFormat>Širokoúhlá obrazovka</PresentationFormat>
  <Paragraphs>60</Paragraphs>
  <Slides>15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Fazeta</vt:lpstr>
      <vt:lpstr>Vztek a agrese v terapii</vt:lpstr>
      <vt:lpstr>Radek </vt:lpstr>
      <vt:lpstr>K emocím obecně</vt:lpstr>
      <vt:lpstr>Pro připomenutí…</vt:lpstr>
      <vt:lpstr>Práce se vztekem v terapii</vt:lpstr>
      <vt:lpstr>Malá „dopravní odbočka“ </vt:lpstr>
      <vt:lpstr>Cvičení</vt:lpstr>
      <vt:lpstr>Techniky ke katarzi vzteku</vt:lpstr>
      <vt:lpstr>Co můžeme pro podporu přijetí</vt:lpstr>
      <vt:lpstr>Přijetí emocí</vt:lpstr>
      <vt:lpstr>Pokračování cvičení</vt:lpstr>
      <vt:lpstr>Techniky na integraci a zvládání vzteku</vt:lpstr>
      <vt:lpstr>Integrace</vt:lpstr>
      <vt:lpstr>Katarze a integrace v příběhu Radka</vt:lpstr>
      <vt:lpstr>Závěrečná diskuze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Macek</dc:creator>
  <cp:lastModifiedBy>David Macek</cp:lastModifiedBy>
  <cp:revision>30</cp:revision>
  <dcterms:created xsi:type="dcterms:W3CDTF">2023-03-07T09:35:02Z</dcterms:created>
  <dcterms:modified xsi:type="dcterms:W3CDTF">2025-05-13T08:20:30Z</dcterms:modified>
</cp:coreProperties>
</file>