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52" r:id="rId3"/>
    <p:sldMasterId id="2147483658" r:id="rId4"/>
    <p:sldMasterId id="2147483660" r:id="rId5"/>
    <p:sldMasterId id="2147483662" r:id="rId6"/>
    <p:sldMasterId id="2147483664" r:id="rId7"/>
  </p:sldMasterIdLst>
  <p:notesMasterIdLst>
    <p:notesMasterId r:id="rId22"/>
  </p:notesMasterIdLst>
  <p:sldIdLst>
    <p:sldId id="256" r:id="rId8"/>
    <p:sldId id="257" r:id="rId9"/>
    <p:sldId id="258" r:id="rId10"/>
    <p:sldId id="259" r:id="rId11"/>
    <p:sldId id="270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9" r:id="rId20"/>
    <p:sldId id="267" r:id="rId21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  <p:embeddedFont>
      <p:font typeface="Century Schoolbook" panose="02040604050505020304" pitchFamily="18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gpEci2fuIzFCYbw1gLVofBLQhX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E845489-9A17-4DE7-956B-72CD32B79293}">
  <a:tblStyle styleId="{CE845489-9A17-4DE7-956B-72CD32B792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5037" autoAdjust="0"/>
  </p:normalViewPr>
  <p:slideViewPr>
    <p:cSldViewPr snapToGrid="0">
      <p:cViewPr varScale="1">
        <p:scale>
          <a:sx n="93" d="100"/>
          <a:sy n="93" d="100"/>
        </p:scale>
        <p:origin x="204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9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font" Target="fonts/font12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customschemas.google.com/relationships/presentationmetadata" Target="metadata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7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sp>
      <p:sp>
        <p:nvSpPr>
          <p:cNvPr id="186" name="Google Shape;186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7" name="Google Shape;187;p1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sp>
      <p:sp>
        <p:nvSpPr>
          <p:cNvPr id="253" name="Google Shape;253;p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4" name="Google Shape;254;p9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sp>
      <p:sp>
        <p:nvSpPr>
          <p:cNvPr id="261" name="Google Shape;261;p1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27000">
              <a:schemeClr val="bg1"/>
            </a:glow>
            <a:outerShdw blurRad="50800" dist="50800" dir="5400000" algn="ctr" rotWithShape="0">
              <a:schemeClr val="bg1">
                <a:alpha val="0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200" dirty="0"/>
          </a:p>
        </p:txBody>
      </p:sp>
      <p:sp>
        <p:nvSpPr>
          <p:cNvPr id="262" name="Google Shape;262;p10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51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sp>
      <p:sp>
        <p:nvSpPr>
          <p:cNvPr id="268" name="Google Shape;268;p1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 dirty="0"/>
          </a:p>
        </p:txBody>
      </p:sp>
      <p:sp>
        <p:nvSpPr>
          <p:cNvPr id="269" name="Google Shape;269;p11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sp>
      <p:sp>
        <p:nvSpPr>
          <p:cNvPr id="194" name="Google Shape;194;p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195" name="Google Shape;195;p2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sp>
      <p:sp>
        <p:nvSpPr>
          <p:cNvPr id="201" name="Google Shape;201;p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" name="Google Shape;202;p3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bec532e7e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bec532e7eb_0_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Google Shape;209;gbec532e7eb_0_4:notes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4260575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  <p:sp>
        <p:nvSpPr>
          <p:cNvPr id="214" name="Google Shape;2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sp>
      <p:sp>
        <p:nvSpPr>
          <p:cNvPr id="215" name="Google Shape;215;p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1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sp>
      <p:sp>
        <p:nvSpPr>
          <p:cNvPr id="221" name="Google Shape;221;p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cs-CZ" sz="1200" b="1" dirty="0"/>
          </a:p>
        </p:txBody>
      </p:sp>
      <p:sp>
        <p:nvSpPr>
          <p:cNvPr id="222" name="Google Shape;222;p5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sp>
      <p:sp>
        <p:nvSpPr>
          <p:cNvPr id="230" name="Google Shape;230;p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1" name="Google Shape;231;p6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sp>
      <p:sp>
        <p:nvSpPr>
          <p:cNvPr id="238" name="Google Shape;238;p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9" name="Google Shape;239;p7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6325" y="608013"/>
            <a:ext cx="1782763" cy="1336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6" name="Google Shape;246;p8:notes"/>
          <p:cNvSpPr txBox="1">
            <a:spLocks noGrp="1"/>
          </p:cNvSpPr>
          <p:nvPr>
            <p:ph type="body" idx="1"/>
          </p:nvPr>
        </p:nvSpPr>
        <p:spPr>
          <a:xfrm>
            <a:off x="679450" y="2081213"/>
            <a:ext cx="5438775" cy="734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14300" algn="l" rtl="0"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endParaRPr dirty="0"/>
          </a:p>
        </p:txBody>
      </p:sp>
      <p:sp>
        <p:nvSpPr>
          <p:cNvPr id="247" name="Google Shape;247;p8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>
                <a:solidFill>
                  <a:schemeClr val="dk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224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dt" idx="10"/>
          </p:nvPr>
        </p:nvSpPr>
        <p:spPr>
          <a:xfrm rot="5400000">
            <a:off x="7764462" y="1174750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ftr" idx="11"/>
          </p:nvPr>
        </p:nvSpPr>
        <p:spPr>
          <a:xfrm rot="5400000">
            <a:off x="7077075" y="4181475"/>
            <a:ext cx="36576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sldNum" idx="12"/>
          </p:nvPr>
        </p:nvSpPr>
        <p:spPr>
          <a:xfrm>
            <a:off x="1325562" y="4929187"/>
            <a:ext cx="6096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sah s titulkem" type="objTx">
  <p:cSld name="OBJECT_WITH_CAPTION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sz="2000" b="1" cap="small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"/>
          </p:nvPr>
        </p:nvSpPr>
        <p:spPr>
          <a:xfrm>
            <a:off x="6812280" y="274320"/>
            <a:ext cx="1527048" cy="498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84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612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body" idx="2"/>
          </p:nvPr>
        </p:nvSpPr>
        <p:spPr>
          <a:xfrm>
            <a:off x="304800" y="274320"/>
            <a:ext cx="5638800" cy="632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8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ázek s titulkem" type="picTx">
  <p:cSld name="PICTURE_WITH_CAPTION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0"/>
          <p:cNvSpPr>
            <a:spLocks noGrp="1"/>
          </p:cNvSpPr>
          <p:nvPr>
            <p:ph type="pic" idx="2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80" name="Google Shape;180;p30"/>
          <p:cNvSpPr txBox="1">
            <a:spLocks noGrp="1"/>
          </p:cNvSpPr>
          <p:nvPr>
            <p:ph type="body" idx="1"/>
          </p:nvPr>
        </p:nvSpPr>
        <p:spPr>
          <a:xfrm>
            <a:off x="6765798" y="264795"/>
            <a:ext cx="1524000" cy="495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SzPts val="840"/>
              <a:buFont typeface="Century Schoolbook"/>
              <a:buNone/>
              <a:defRPr sz="1200"/>
            </a:lvl1pPr>
            <a:lvl2pPr marL="914400" lvl="1" indent="-289560" algn="l">
              <a:spcBef>
                <a:spcPts val="400"/>
              </a:spcBef>
              <a:spcAft>
                <a:spcPts val="0"/>
              </a:spcAft>
              <a:buSzPts val="960"/>
              <a:buChar char="⚫"/>
              <a:defRPr sz="1200"/>
            </a:lvl2pPr>
            <a:lvl3pPr marL="1371600" lvl="2" indent="-266700" algn="l">
              <a:spcBef>
                <a:spcPts val="200"/>
              </a:spcBef>
              <a:spcAft>
                <a:spcPts val="0"/>
              </a:spcAft>
              <a:buSzPts val="600"/>
              <a:buChar char="🞆"/>
              <a:defRPr sz="1000"/>
            </a:lvl3pPr>
            <a:lvl4pPr marL="1828800" lvl="3" indent="-262889" algn="l">
              <a:spcBef>
                <a:spcPts val="180"/>
              </a:spcBef>
              <a:spcAft>
                <a:spcPts val="0"/>
              </a:spcAft>
              <a:buSzPts val="540"/>
              <a:buChar char="🞆"/>
              <a:defRPr sz="900"/>
            </a:lvl4pPr>
            <a:lvl5pPr marL="2286000" lvl="4" indent="-267461" algn="l">
              <a:spcBef>
                <a:spcPts val="180"/>
              </a:spcBef>
              <a:spcAft>
                <a:spcPts val="0"/>
              </a:spcAft>
              <a:buSzPts val="612"/>
              <a:buChar char="⚫"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30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0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 rot="5400000">
            <a:off x="4541837" y="2362202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 rot="5400000">
            <a:off x="1754187" y="303212"/>
            <a:ext cx="4873625" cy="7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2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>
            <a:spLocks noGrp="1"/>
          </p:cNvSpPr>
          <p:nvPr>
            <p:ph type="body" idx="3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>
            <a:spLocks noGrp="1"/>
          </p:cNvSpPr>
          <p:nvPr>
            <p:ph type="body" idx="4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body" idx="2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áhlaví části" type="secHead">
  <p:cSld name="SECTION_HEADER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Schoolbook"/>
              <a:buNone/>
              <a:defRPr sz="3000" b="1" cap="small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52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dt" idx="10"/>
          </p:nvPr>
        </p:nvSpPr>
        <p:spPr>
          <a:xfrm rot="5400000">
            <a:off x="7762875" y="116998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ftr" idx="11"/>
          </p:nvPr>
        </p:nvSpPr>
        <p:spPr>
          <a:xfrm rot="5400000">
            <a:off x="7077075" y="4178300"/>
            <a:ext cx="36576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sldNum" idx="12"/>
          </p:nvPr>
        </p:nvSpPr>
        <p:spPr>
          <a:xfrm>
            <a:off x="1339850" y="4929187"/>
            <a:ext cx="6096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3AE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 txBox="1"/>
          <p:nvPr/>
        </p:nvSpPr>
        <p:spPr>
          <a:xfrm>
            <a:off x="276225" y="0"/>
            <a:ext cx="104775" cy="6858000"/>
          </a:xfrm>
          <a:prstGeom prst="rect">
            <a:avLst/>
          </a:prstGeom>
          <a:solidFill>
            <a:srgbClr val="FFD9CE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3"/>
          <p:cNvSpPr txBox="1"/>
          <p:nvPr/>
        </p:nvSpPr>
        <p:spPr>
          <a:xfrm>
            <a:off x="990600" y="0"/>
            <a:ext cx="182562" cy="6858000"/>
          </a:xfrm>
          <a:prstGeom prst="rect">
            <a:avLst/>
          </a:prstGeom>
          <a:solidFill>
            <a:srgbClr val="FFD9CE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3"/>
          <p:cNvSpPr txBox="1"/>
          <p:nvPr/>
        </p:nvSpPr>
        <p:spPr>
          <a:xfrm>
            <a:off x="1141412" y="0"/>
            <a:ext cx="230187" cy="6858000"/>
          </a:xfrm>
          <a:prstGeom prst="rect">
            <a:avLst/>
          </a:prstGeom>
          <a:solidFill>
            <a:srgbClr val="FFEDE8">
              <a:alpha val="7058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Google Shape;14;p13"/>
          <p:cNvCxnSpPr/>
          <p:nvPr/>
        </p:nvCxnSpPr>
        <p:spPr>
          <a:xfrm>
            <a:off x="10636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3AE">
                <a:alpha val="7254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5" name="Google Shape;15;p13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DE8">
                <a:alpha val="82745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6" name="Google Shape;16;p13"/>
          <p:cNvCxnSpPr/>
          <p:nvPr/>
        </p:nvCxnSpPr>
        <p:spPr>
          <a:xfrm>
            <a:off x="854075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7" name="Google Shape;17;p13"/>
          <p:cNvCxnSpPr/>
          <p:nvPr/>
        </p:nvCxnSpPr>
        <p:spPr>
          <a:xfrm>
            <a:off x="172720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EC3AE">
                <a:alpha val="81568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8" name="Google Shape;18;p13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9" name="Google Shape;19;p13"/>
          <p:cNvCxnSpPr/>
          <p:nvPr/>
        </p:nvCxnSpPr>
        <p:spPr>
          <a:xfrm>
            <a:off x="9113837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0" name="Google Shape;20;p13"/>
          <p:cNvSpPr txBox="1"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3AE">
              <a:alpha val="5058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3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3"/>
          <p:cNvSpPr/>
          <p:nvPr/>
        </p:nvSpPr>
        <p:spPr>
          <a:xfrm>
            <a:off x="1309687" y="4867275"/>
            <a:ext cx="641350" cy="641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3"/>
          <p:cNvSpPr/>
          <p:nvPr/>
        </p:nvSpPr>
        <p:spPr>
          <a:xfrm>
            <a:off x="1090612" y="5500687"/>
            <a:ext cx="138112" cy="1365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3"/>
          <p:cNvSpPr/>
          <p:nvPr/>
        </p:nvSpPr>
        <p:spPr>
          <a:xfrm>
            <a:off x="1663700" y="5788025"/>
            <a:ext cx="274637" cy="2746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3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dt" idx="10"/>
          </p:nvPr>
        </p:nvSpPr>
        <p:spPr>
          <a:xfrm rot="5400000">
            <a:off x="7764462" y="1174750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ftr" idx="11"/>
          </p:nvPr>
        </p:nvSpPr>
        <p:spPr>
          <a:xfrm rot="5400000">
            <a:off x="7077075" y="4181475"/>
            <a:ext cx="36576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sldNum" idx="12"/>
          </p:nvPr>
        </p:nvSpPr>
        <p:spPr>
          <a:xfrm>
            <a:off x="1325562" y="4929187"/>
            <a:ext cx="6096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15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3AE">
                <a:alpha val="9254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9" name="Google Shape;39;p15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0" name="Google Shape;40;p15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1" name="Google Shape;41;p15"/>
          <p:cNvSpPr txBox="1"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42;p15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3" name="Google Shape;43;p1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7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3AE">
                <a:alpha val="9254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7" name="Google Shape;57;p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1" name="Google Shape;61;p17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2" name="Google Shape;62;p17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3" name="Google Shape;63;p17"/>
          <p:cNvSpPr txBox="1"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" name="Google Shape;64;p17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5" name="Google Shape;65;p17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3AE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 txBox="1"/>
          <p:nvPr/>
        </p:nvSpPr>
        <p:spPr>
          <a:xfrm>
            <a:off x="276225" y="0"/>
            <a:ext cx="104775" cy="6858000"/>
          </a:xfrm>
          <a:prstGeom prst="rect">
            <a:avLst/>
          </a:prstGeom>
          <a:solidFill>
            <a:srgbClr val="FFD9CE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 txBox="1"/>
          <p:nvPr/>
        </p:nvSpPr>
        <p:spPr>
          <a:xfrm>
            <a:off x="990600" y="0"/>
            <a:ext cx="182562" cy="6858000"/>
          </a:xfrm>
          <a:prstGeom prst="rect">
            <a:avLst/>
          </a:prstGeom>
          <a:solidFill>
            <a:srgbClr val="FFD9CE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 txBox="1"/>
          <p:nvPr/>
        </p:nvSpPr>
        <p:spPr>
          <a:xfrm>
            <a:off x="1141412" y="0"/>
            <a:ext cx="230187" cy="6858000"/>
          </a:xfrm>
          <a:prstGeom prst="rect">
            <a:avLst/>
          </a:prstGeom>
          <a:solidFill>
            <a:srgbClr val="FFEDE8">
              <a:alpha val="7058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" name="Google Shape;104;p23"/>
          <p:cNvCxnSpPr/>
          <p:nvPr/>
        </p:nvCxnSpPr>
        <p:spPr>
          <a:xfrm>
            <a:off x="10636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3AE">
                <a:alpha val="7254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5" name="Google Shape;105;p23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DE8">
                <a:alpha val="82745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6" name="Google Shape;106;p23"/>
          <p:cNvCxnSpPr/>
          <p:nvPr/>
        </p:nvCxnSpPr>
        <p:spPr>
          <a:xfrm>
            <a:off x="854075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7" name="Google Shape;107;p23"/>
          <p:cNvCxnSpPr/>
          <p:nvPr/>
        </p:nvCxnSpPr>
        <p:spPr>
          <a:xfrm>
            <a:off x="172720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EC3AE">
                <a:alpha val="81568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8" name="Google Shape;108;p23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09" name="Google Shape;109;p23"/>
          <p:cNvSpPr txBox="1"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3AE">
              <a:alpha val="5058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3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3"/>
          <p:cNvSpPr/>
          <p:nvPr/>
        </p:nvSpPr>
        <p:spPr>
          <a:xfrm>
            <a:off x="1323975" y="4867275"/>
            <a:ext cx="642937" cy="641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3"/>
          <p:cNvSpPr/>
          <p:nvPr/>
        </p:nvSpPr>
        <p:spPr>
          <a:xfrm>
            <a:off x="1090612" y="5500687"/>
            <a:ext cx="138112" cy="1365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3"/>
          <p:cNvSpPr/>
          <p:nvPr/>
        </p:nvSpPr>
        <p:spPr>
          <a:xfrm>
            <a:off x="1663700" y="5791200"/>
            <a:ext cx="274637" cy="2746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3"/>
          <p:cNvSpPr/>
          <p:nvPr/>
        </p:nvSpPr>
        <p:spPr>
          <a:xfrm>
            <a:off x="1879600" y="4479925"/>
            <a:ext cx="365125" cy="3651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p23"/>
          <p:cNvCxnSpPr/>
          <p:nvPr/>
        </p:nvCxnSpPr>
        <p:spPr>
          <a:xfrm>
            <a:off x="9097962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small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dt" idx="10"/>
          </p:nvPr>
        </p:nvSpPr>
        <p:spPr>
          <a:xfrm rot="5400000">
            <a:off x="7762875" y="116998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ftr" idx="11"/>
          </p:nvPr>
        </p:nvSpPr>
        <p:spPr>
          <a:xfrm rot="5400000">
            <a:off x="7077075" y="4178300"/>
            <a:ext cx="36576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ldNum" idx="12"/>
          </p:nvPr>
        </p:nvSpPr>
        <p:spPr>
          <a:xfrm>
            <a:off x="1339850" y="4929187"/>
            <a:ext cx="6096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25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3AE">
                <a:alpha val="9254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9" name="Google Shape;129;p25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30" name="Google Shape;130;p25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Google Shape;132;p25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3" name="Google Shape;133;p2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  <p:sp>
        <p:nvSpPr>
          <p:cNvPr id="138" name="Google Shape;138;p25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" name="Google Shape;145;p27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3AE">
                <a:alpha val="9254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6" name="Google Shape;146;p27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7" name="Google Shape;147;p27"/>
          <p:cNvCxnSpPr/>
          <p:nvPr/>
        </p:nvCxnSpPr>
        <p:spPr>
          <a:xfrm>
            <a:off x="6192837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8" name="Google Shape;148;p27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49" name="Google Shape;149;p27"/>
          <p:cNvSpPr txBox="1"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Google Shape;150;p27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51" name="Google Shape;151;p27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  <p:sp>
        <p:nvSpPr>
          <p:cNvPr id="156" name="Google Shape;156;p27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5" name="Google Shape;165;p29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66" name="Google Shape;166;p29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" name="Google Shape;167;p29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68" name="Google Shape;168;p29"/>
          <p:cNvSpPr txBox="1"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p29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70" name="Google Shape;170;p29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71" name="Google Shape;171;p29"/>
          <p:cNvCxnSpPr/>
          <p:nvPr/>
        </p:nvCxnSpPr>
        <p:spPr>
          <a:xfrm>
            <a:off x="6192837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72" name="Google Shape;172;p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73" name="Google Shape;173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74" name="Google Shape;174;p29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  <p:sp>
        <p:nvSpPr>
          <p:cNvPr id="176" name="Google Shape;176;p29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lasova@fss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478578@mail.muni.cz" TargetMode="External"/><Relationship Id="rId4" Type="http://schemas.openxmlformats.org/officeDocument/2006/relationships/hyperlink" Target="mailto:novotna@fss.muni.cz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liser.elsevierpure.com/e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ser.elsevierpure.com/en/persons/marie-valentov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"/>
          <p:cNvSpPr txBox="1">
            <a:spLocks noGrp="1"/>
          </p:cNvSpPr>
          <p:nvPr>
            <p:ph type="ctrTitle"/>
          </p:nvPr>
        </p:nvSpPr>
        <p:spPr>
          <a:xfrm>
            <a:off x="2251075" y="2276475"/>
            <a:ext cx="6172200" cy="189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entury Schoolbook"/>
              <a:buNone/>
            </a:pPr>
            <a:r>
              <a:rPr lang="en-US" sz="4800" b="1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INTRODUCTION &amp; PRACTICALITIES</a:t>
            </a:r>
            <a:endParaRPr dirty="0"/>
          </a:p>
        </p:txBody>
      </p:sp>
      <p:sp>
        <p:nvSpPr>
          <p:cNvPr id="190" name="Google Shape;190;p1"/>
          <p:cNvSpPr txBox="1">
            <a:spLocks noGrp="1"/>
          </p:cNvSpPr>
          <p:nvPr>
            <p:ph type="subTitle" idx="1"/>
          </p:nvPr>
        </p:nvSpPr>
        <p:spPr>
          <a:xfrm>
            <a:off x="2029673" y="5010150"/>
            <a:ext cx="664612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1800" b="1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Blanka Plasová (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plasova@fss.muni.cz</a:t>
            </a:r>
            <a:r>
              <a:rPr lang="en-US" sz="1800" b="1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</a:pPr>
            <a:r>
              <a:rPr lang="en-US" sz="1800" b="1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Lucie </a:t>
            </a:r>
            <a:r>
              <a:rPr lang="en-US" sz="1800" b="1" i="0" u="none" dirty="0" err="1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Novotná</a:t>
            </a:r>
            <a:r>
              <a:rPr lang="en-US" sz="1800" b="1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(</a:t>
            </a:r>
            <a:r>
              <a:rPr lang="en-US" sz="1800" b="1" i="0" u="sng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novotna@fss.muni.cz</a:t>
            </a:r>
            <a:r>
              <a:rPr lang="en-US" sz="1800" b="1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</a:t>
            </a:r>
            <a:endParaRPr lang="cs-CZ" sz="1800" b="1" i="0" u="none" dirty="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lvl="0" indent="0"/>
            <a:r>
              <a:rPr lang="en-GB" dirty="0" err="1"/>
              <a:t>Mariia</a:t>
            </a:r>
            <a:r>
              <a:rPr lang="en-GB" dirty="0"/>
              <a:t> </a:t>
            </a:r>
            <a:r>
              <a:rPr lang="en-GB" dirty="0" err="1"/>
              <a:t>Svyrydova</a:t>
            </a:r>
            <a:r>
              <a:rPr lang="en-GB" dirty="0"/>
              <a:t> - </a:t>
            </a:r>
            <a:r>
              <a:rPr lang="en-GB" u="sng" dirty="0">
                <a:hlinkClick r:id="rId5"/>
              </a:rPr>
              <a:t>478578@mail.muni.cz</a:t>
            </a:r>
            <a:r>
              <a:rPr lang="cs-CZ" dirty="0"/>
              <a:t> </a:t>
            </a:r>
            <a:r>
              <a:rPr lang="en-US" sz="1800" b="1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dirty="0"/>
          </a:p>
        </p:txBody>
      </p:sp>
      <p:sp>
        <p:nvSpPr>
          <p:cNvPr id="191" name="Google Shape;191;p1"/>
          <p:cNvSpPr txBox="1"/>
          <p:nvPr/>
        </p:nvSpPr>
        <p:spPr>
          <a:xfrm>
            <a:off x="1707100" y="476250"/>
            <a:ext cx="69687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entury Schoolbook"/>
              <a:buNone/>
            </a:pPr>
            <a:r>
              <a:rPr lang="en-US" sz="2600" b="1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PUPn4457 GENDER AND LABOUR MARKET IN DIFFERENT EUROPEAN CONTEXTS</a:t>
            </a:r>
            <a:endParaRPr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"/>
          <p:cNvSpPr txBox="1">
            <a:spLocks noGrp="1"/>
          </p:cNvSpPr>
          <p:nvPr>
            <p:ph type="title"/>
          </p:nvPr>
        </p:nvSpPr>
        <p:spPr>
          <a:xfrm>
            <a:off x="457200" y="115887"/>
            <a:ext cx="7467600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entury Schoolbook"/>
              <a:buNone/>
            </a:pPr>
            <a:r>
              <a:rPr lang="en-US" sz="2400" cap="none" dirty="0">
                <a:solidFill>
                  <a:schemeClr val="dk1"/>
                </a:solidFill>
              </a:rPr>
              <a:t>Second group assignment</a:t>
            </a:r>
            <a:endParaRPr sz="2400" cap="none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entury Schoolbook"/>
              <a:buNone/>
            </a:pPr>
            <a:r>
              <a:rPr lang="en-US" sz="3000" b="0" i="0" u="none" dirty="0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KEY GENDER INDICATORS</a:t>
            </a:r>
            <a:endParaRPr dirty="0"/>
          </a:p>
        </p:txBody>
      </p:sp>
      <p:sp>
        <p:nvSpPr>
          <p:cNvPr id="250" name="Google Shape;250;p8"/>
          <p:cNvSpPr txBox="1">
            <a:spLocks noGrp="1"/>
          </p:cNvSpPr>
          <p:nvPr>
            <p:ph type="body" idx="1"/>
          </p:nvPr>
        </p:nvSpPr>
        <p:spPr>
          <a:xfrm>
            <a:off x="490536" y="1150706"/>
            <a:ext cx="8196263" cy="5518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You are expected to involve all the following indicators in your presentation:</a:t>
            </a:r>
            <a:endParaRPr lang="cs-CZ" sz="1800" b="1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60"/>
              <a:buNone/>
            </a:pPr>
            <a:endParaRPr lang="cs-CZ" sz="1800" b="1" i="0" u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entury Schoolbook"/>
              <a:buAutoNum type="arabicPeriod"/>
            </a:pPr>
            <a:r>
              <a:rPr lang="en-US" sz="18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Economic activity and inactivity (rates) </a:t>
            </a:r>
            <a:r>
              <a:rPr lang="en-US" sz="18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by sex and reasons for economic inactivity by sex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entury Schoolbook"/>
              <a:buAutoNum type="arabicPeriod"/>
            </a:pPr>
            <a:r>
              <a:rPr lang="en-US" sz="18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Employment (rates) </a:t>
            </a:r>
            <a:r>
              <a:rPr lang="en-US" sz="18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by sex, age groups, educational attainment, the number of children and the age of the youngest child  (you can illustrate development in time)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entury Schoolbook"/>
              <a:buAutoNum type="arabicPeriod"/>
            </a:pPr>
            <a:r>
              <a:rPr lang="en-US" sz="18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Unemployment (rates) </a:t>
            </a:r>
            <a:r>
              <a:rPr lang="en-US" sz="18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by sex, age groups and educational attainment (you can also add the perspective of long-term unemployment of men and women) 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entury Schoolbook"/>
              <a:buAutoNum type="arabicPeriod"/>
            </a:pPr>
            <a:r>
              <a:rPr lang="en-US" sz="18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Distribution of men and women in different economy sectors </a:t>
            </a:r>
            <a:r>
              <a:rPr lang="en-US" sz="18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(industry, services, agriculture) </a:t>
            </a:r>
            <a:r>
              <a:rPr lang="en-US" sz="18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and/or occupations.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entury Schoolbook"/>
              <a:buAutoNum type="arabicPeriod"/>
            </a:pPr>
            <a:r>
              <a:rPr lang="en-US" sz="18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Part-time work </a:t>
            </a:r>
            <a:r>
              <a:rPr lang="en-US" sz="18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as a percentage of full-time work by sex (you can also add the involuntary part-time work and/or transition from part-time work to full-time work by sex) 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entury Schoolbook"/>
              <a:buAutoNum type="arabicPeriod"/>
            </a:pPr>
            <a:r>
              <a:rPr lang="en-US" sz="18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Gender pay gap </a:t>
            </a:r>
            <a:r>
              <a:rPr lang="en-US" sz="18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by age and educational attainment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entury Schoolbook"/>
              <a:buAutoNum type="arabicPeriod"/>
            </a:pPr>
            <a:r>
              <a:rPr lang="en-US" sz="18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Children </a:t>
            </a:r>
            <a:r>
              <a:rPr lang="en-US" sz="18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(in different age groups – mainly 0-2 and 3-6 or 7) in </a:t>
            </a:r>
            <a:r>
              <a:rPr lang="en-US" sz="18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formal childcare or education</a:t>
            </a:r>
            <a:endParaRPr sz="1800" b="0" i="0" u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"/>
          <p:cNvSpPr txBox="1">
            <a:spLocks noGrp="1"/>
          </p:cNvSpPr>
          <p:nvPr>
            <p:ph type="title"/>
          </p:nvPr>
        </p:nvSpPr>
        <p:spPr>
          <a:xfrm>
            <a:off x="457200" y="474662"/>
            <a:ext cx="58435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entury Schoolbook"/>
              <a:buNone/>
            </a:pPr>
            <a:r>
              <a:rPr lang="cs-CZ" sz="2400" cap="none" dirty="0">
                <a:solidFill>
                  <a:schemeClr val="dk1"/>
                </a:solidFill>
              </a:rPr>
              <a:t>Second </a:t>
            </a:r>
            <a:r>
              <a:rPr lang="cs-CZ" sz="2400" cap="none" dirty="0" err="1">
                <a:solidFill>
                  <a:schemeClr val="dk1"/>
                </a:solidFill>
              </a:rPr>
              <a:t>group</a:t>
            </a:r>
            <a:r>
              <a:rPr lang="en-US" sz="2400" cap="none" dirty="0">
                <a:solidFill>
                  <a:schemeClr val="dk1"/>
                </a:solidFill>
              </a:rPr>
              <a:t> </a:t>
            </a:r>
            <a:r>
              <a:rPr lang="cs-CZ" sz="2400" cap="none" dirty="0" err="1">
                <a:solidFill>
                  <a:schemeClr val="dk1"/>
                </a:solidFill>
              </a:rPr>
              <a:t>assignment</a:t>
            </a:r>
            <a:r>
              <a:rPr lang="en-US" sz="2400" cap="none" dirty="0">
                <a:solidFill>
                  <a:schemeClr val="dk1"/>
                </a:solidFill>
              </a:rPr>
              <a:t> </a:t>
            </a:r>
            <a:br>
              <a:rPr lang="en-US" sz="2000" b="0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3600" b="0" i="0" u="none" dirty="0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GROUP OF COUNTRIES</a:t>
            </a:r>
            <a:endParaRPr dirty="0"/>
          </a:p>
        </p:txBody>
      </p:sp>
      <p:sp>
        <p:nvSpPr>
          <p:cNvPr id="257" name="Google Shape;257;p9"/>
          <p:cNvSpPr txBox="1">
            <a:spLocks noGrp="1"/>
          </p:cNvSpPr>
          <p:nvPr>
            <p:ph type="body" idx="1"/>
          </p:nvPr>
        </p:nvSpPr>
        <p:spPr>
          <a:xfrm>
            <a:off x="457200" y="2060575"/>
            <a:ext cx="7467600" cy="441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Schoolbook"/>
              <a:buAutoNum type="arabicPeriod"/>
            </a:pP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Sweden + Italy +</a:t>
            </a:r>
            <a:r>
              <a:rPr lang="en-US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other country 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Schoolbook"/>
              <a:buAutoNum type="arabicPeriod"/>
            </a:pP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Czech Republic + France +</a:t>
            </a:r>
            <a:r>
              <a:rPr lang="en-US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other country 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Schoolbook"/>
              <a:buAutoNum type="arabicPeriod"/>
            </a:pP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Slovenia + Spain + </a:t>
            </a:r>
            <a:r>
              <a:rPr lang="en-US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other country 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Schoolbook"/>
              <a:buAutoNum type="arabicPeriod"/>
            </a:pP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Great Britain + Denmark + </a:t>
            </a:r>
            <a:r>
              <a:rPr lang="en-US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other country 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Schoolbook"/>
              <a:buAutoNum type="arabicPeriod"/>
            </a:pP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Netherlands + Hungary + </a:t>
            </a:r>
            <a:r>
              <a:rPr lang="en-US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other country 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Schoolbook"/>
              <a:buAutoNum type="arabicPeriod"/>
            </a:pP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Germany + Finland + </a:t>
            </a:r>
            <a:r>
              <a:rPr lang="en-US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other country 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Schoolbook"/>
              <a:buAutoNum type="arabicPeriod"/>
            </a:pP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Austria + Ireland + </a:t>
            </a:r>
            <a:r>
              <a:rPr lang="en-US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other country 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Schoolbook"/>
              <a:buAutoNum type="arabicPeriod"/>
            </a:pP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Poland + Belgium + </a:t>
            </a:r>
            <a:r>
              <a:rPr lang="en-US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other country </a:t>
            </a:r>
            <a:endParaRPr dirty="0"/>
          </a:p>
          <a:p>
            <a:pPr marL="457200" marR="0" lvl="0" indent="-3505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entury Schoolbook"/>
              <a:buNone/>
            </a:pPr>
            <a:endParaRPr sz="2400" b="0" i="0" u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1663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58" name="Google Shape;25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3662" y="463550"/>
            <a:ext cx="2132012" cy="1154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"/>
          <p:cNvSpPr txBox="1">
            <a:spLocks noGrp="1"/>
          </p:cNvSpPr>
          <p:nvPr>
            <p:ph type="body" idx="1"/>
          </p:nvPr>
        </p:nvSpPr>
        <p:spPr>
          <a:xfrm>
            <a:off x="739775" y="3068637"/>
            <a:ext cx="7467600" cy="24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Noto Sans Symbols"/>
              <a:buNone/>
            </a:pPr>
            <a:r>
              <a:rPr lang="en-US" sz="60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Questions?</a:t>
            </a:r>
            <a:endParaRPr/>
          </a:p>
        </p:txBody>
      </p:sp>
      <p:pic>
        <p:nvPicPr>
          <p:cNvPr id="265" name="Google Shape;26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3575" y="528637"/>
            <a:ext cx="2540000" cy="2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B0FCDC-2213-4874-884A-ACA486A3C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904939"/>
          </a:xfrm>
        </p:spPr>
        <p:txBody>
          <a:bodyPr/>
          <a:lstStyle/>
          <a:p>
            <a:r>
              <a:rPr lang="en-US" dirty="0"/>
              <a:t>Introduce yourself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41021F9-F344-4D86-BB0B-C891FC3F21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N</a:t>
            </a:r>
            <a:r>
              <a:rPr lang="en-US" dirty="0" err="1"/>
              <a:t>ame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Country of origin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E</a:t>
            </a:r>
            <a:r>
              <a:rPr lang="en-US" dirty="0" err="1"/>
              <a:t>ducational</a:t>
            </a:r>
            <a:r>
              <a:rPr lang="en-US" dirty="0"/>
              <a:t> background (</a:t>
            </a:r>
            <a:r>
              <a:rPr lang="cs-CZ" dirty="0" err="1"/>
              <a:t>somehow</a:t>
            </a:r>
            <a:r>
              <a:rPr lang="cs-CZ" dirty="0"/>
              <a:t> </a:t>
            </a:r>
            <a:r>
              <a:rPr lang="en-US" dirty="0"/>
              <a:t>related to gender?)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/>
              <a:t>Motivation</a:t>
            </a:r>
            <a:r>
              <a:rPr lang="cs-CZ" dirty="0"/>
              <a:t> </a:t>
            </a:r>
            <a:r>
              <a:rPr lang="en-US" dirty="0"/>
              <a:t>to join this course </a:t>
            </a:r>
          </a:p>
          <a:p>
            <a:pPr marL="148590" indent="0">
              <a:buNone/>
            </a:pPr>
            <a:endParaRPr lang="cs-CZ" dirty="0"/>
          </a:p>
          <a:p>
            <a:pPr marL="148590" indent="0">
              <a:buNone/>
            </a:pP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9440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41826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sz="3000" b="0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LET´S TAKE A FIRST STEP TO COMPLETE ASSIGNMENTS…</a:t>
            </a:r>
            <a:endParaRPr dirty="0"/>
          </a:p>
        </p:txBody>
      </p:sp>
      <p:sp>
        <p:nvSpPr>
          <p:cNvPr id="272" name="Google Shape;272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6665976" cy="5102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Choose (together) 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one lesson/thematic question </a:t>
            </a:r>
            <a:endParaRPr lang="en-US" sz="22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Choose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(together) the 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group of countries you want to analyze.</a:t>
            </a:r>
            <a:endParaRPr lang="en-US" sz="2200" dirty="0"/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en-US" sz="2200" b="1" dirty="0">
                <a:latin typeface="Century Schoolbook" panose="02040604050505020304" pitchFamily="18" charset="0"/>
                <a:ea typeface="Times New Roman"/>
                <a:cs typeface="Times New Roman"/>
                <a:sym typeface="Times New Roman"/>
              </a:rPr>
              <a:t>Sign up a) for the presentation in one lesson and b) for the selected group of countries</a:t>
            </a:r>
            <a:r>
              <a:rPr lang="en-US" sz="2000" dirty="0">
                <a:latin typeface="Century Schoolbook" panose="0204060405050502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/>
              <a:t>&gt; </a:t>
            </a:r>
            <a:r>
              <a:rPr lang="cs-CZ" sz="1600" i="1" dirty="0"/>
              <a:t> </a:t>
            </a:r>
            <a:r>
              <a:rPr lang="en-US" sz="1600" dirty="0">
                <a:latin typeface="Century Schoolbook" panose="02040604050505020304" pitchFamily="18" charset="0"/>
                <a:ea typeface="Times New Roman"/>
                <a:cs typeface="Times New Roman"/>
                <a:sym typeface="Times New Roman"/>
              </a:rPr>
              <a:t>in the file </a:t>
            </a:r>
            <a:r>
              <a:rPr lang="en-US" sz="1600" i="1" dirty="0">
                <a:latin typeface="Century Schoolbook" panose="02040604050505020304" pitchFamily="18" charset="0"/>
                <a:ea typeface="Times New Roman"/>
                <a:cs typeface="Times New Roman"/>
                <a:sym typeface="Times New Roman"/>
              </a:rPr>
              <a:t>‘Student´s group for assignments_spring_202</a:t>
            </a:r>
            <a:r>
              <a:rPr lang="cs-CZ" sz="1600" i="1" dirty="0">
                <a:latin typeface="Century Schoolbook" panose="02040604050505020304" pitchFamily="18" charset="0"/>
                <a:ea typeface="Times New Roman"/>
                <a:cs typeface="Times New Roman"/>
                <a:sym typeface="Times New Roman"/>
              </a:rPr>
              <a:t>5</a:t>
            </a:r>
            <a:r>
              <a:rPr lang="en-US" sz="1600" dirty="0">
                <a:latin typeface="Century Schoolbook" panose="02040604050505020304" pitchFamily="18" charset="0"/>
                <a:ea typeface="Times New Roman"/>
                <a:cs typeface="Times New Roman"/>
                <a:sym typeface="Times New Roman"/>
              </a:rPr>
              <a:t>’ in </a:t>
            </a:r>
            <a:r>
              <a:rPr lang="en-US" sz="1600" i="1" dirty="0">
                <a:latin typeface="Century Schoolbook" panose="02040604050505020304" pitchFamily="18" charset="0"/>
                <a:ea typeface="Times New Roman"/>
                <a:cs typeface="Times New Roman"/>
                <a:sym typeface="Times New Roman"/>
              </a:rPr>
              <a:t>IS </a:t>
            </a:r>
            <a:r>
              <a:rPr lang="en-US" sz="1600" i="1" dirty="0"/>
              <a:t>&gt;</a:t>
            </a:r>
            <a:r>
              <a:rPr lang="en-US" sz="1600" i="1" dirty="0">
                <a:latin typeface="Century Schoolbook" panose="02040604050505020304" pitchFamily="18" charset="0"/>
                <a:ea typeface="Times New Roman"/>
                <a:cs typeface="Times New Roman"/>
                <a:sym typeface="Times New Roman"/>
              </a:rPr>
              <a:t> Study Materials </a:t>
            </a:r>
            <a:r>
              <a:rPr lang="en-US" sz="1600" i="1" dirty="0"/>
              <a:t>&gt;</a:t>
            </a:r>
            <a:r>
              <a:rPr lang="cs-CZ" sz="1600" i="1" dirty="0"/>
              <a:t> </a:t>
            </a:r>
            <a:r>
              <a:rPr lang="en-US" sz="1600" i="1" dirty="0">
                <a:latin typeface="Century Schoolbook" panose="02040604050505020304" pitchFamily="18" charset="0"/>
                <a:ea typeface="Times New Roman"/>
                <a:cs typeface="Times New Roman"/>
                <a:sym typeface="Times New Roman"/>
              </a:rPr>
              <a:t>Course-related instructions </a:t>
            </a:r>
            <a:r>
              <a:rPr lang="cs-CZ" sz="1600" i="1" dirty="0">
                <a:latin typeface="Century Schoolbook" panose="02040604050505020304" pitchFamily="18" charset="0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1600" dirty="0">
                <a:latin typeface="Century Schoolbook" panose="02040604050505020304" pitchFamily="18" charset="0"/>
                <a:ea typeface="Times New Roman"/>
                <a:cs typeface="Times New Roman"/>
                <a:sym typeface="Times New Roman"/>
              </a:rPr>
              <a:t>or via direct link here: </a:t>
            </a:r>
            <a:r>
              <a:rPr lang="cs-CZ" sz="1600" u="sng" dirty="0">
                <a:solidFill>
                  <a:srgbClr val="0070C0"/>
                </a:solidFill>
              </a:rPr>
              <a:t>https://docs.google.com/spreadsheets/d/1gFIpaDnnjMxoTTWwlV-p5JL3EoJJ_hrtlzWBm9ocRbA/edit?usp=drive_link</a:t>
            </a:r>
            <a:endParaRPr sz="2100" b="1" dirty="0">
              <a:solidFill>
                <a:schemeClr val="tx1"/>
              </a:solidFill>
            </a:endParaRPr>
          </a:p>
        </p:txBody>
      </p:sp>
      <p:pic>
        <p:nvPicPr>
          <p:cNvPr id="273" name="Google Shape;27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3176" y="274637"/>
            <a:ext cx="1271523" cy="2057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885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sz="3000" b="0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COURSE OBJECTIVES</a:t>
            </a:r>
            <a:endParaRPr dirty="0"/>
          </a:p>
        </p:txBody>
      </p:sp>
      <p:sp>
        <p:nvSpPr>
          <p:cNvPr id="198" name="Google Shape;198;p2"/>
          <p:cNvSpPr txBox="1">
            <a:spLocks noGrp="1"/>
          </p:cNvSpPr>
          <p:nvPr>
            <p:ph type="body" idx="1"/>
          </p:nvPr>
        </p:nvSpPr>
        <p:spPr>
          <a:xfrm>
            <a:off x="457200" y="1453662"/>
            <a:ext cx="7467600" cy="502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Wingdings" panose="05000000000000000000" pitchFamily="2" charset="2"/>
              <a:buChar char="§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 course aims to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provide the students with basic understanding of 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 impact the gender roles and inequalities have on the situation of men and women in the society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, mostly in the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labour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market. 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Wingdings" panose="05000000000000000000" pitchFamily="2" charset="2"/>
              <a:buChar char="§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At the end of this course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, you will become 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sensitive to diverse forms of gender order in the society and the consequences of gender differences in the field of social policy.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dirty="0"/>
          </a:p>
          <a:p>
            <a:pPr marL="342900" lvl="0" indent="-342900">
              <a:buSzPts val="1540"/>
              <a:buFont typeface="Wingdings" panose="05000000000000000000" pitchFamily="2" charset="2"/>
              <a:buChar char="§"/>
            </a:pPr>
            <a:r>
              <a:rPr lang="cs-CZ" sz="2200" dirty="0" err="1"/>
              <a:t>You</a:t>
            </a:r>
            <a:r>
              <a:rPr lang="cs-CZ" sz="2200" dirty="0"/>
              <a:t> </a:t>
            </a:r>
            <a:r>
              <a:rPr lang="en-US" sz="2200" dirty="0"/>
              <a:t>will become familiar with the </a:t>
            </a:r>
            <a:r>
              <a:rPr lang="en-US" sz="2200" b="1" dirty="0"/>
              <a:t>public policies and the policies of employers </a:t>
            </a:r>
            <a:r>
              <a:rPr lang="en-US" sz="2200" dirty="0"/>
              <a:t>in the field of work-family reconciliation, employment and education.</a:t>
            </a:r>
            <a:endParaRPr lang="cs-CZ" sz="2200" dirty="0"/>
          </a:p>
          <a:p>
            <a:pPr marL="342900" lvl="0" indent="-342900">
              <a:buSzPts val="1540"/>
              <a:buFont typeface="Wingdings" panose="05000000000000000000" pitchFamily="2" charset="2"/>
              <a:buChar char="§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You will be able to 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assess limits and potential of public as well as employers´ policies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"/>
          <p:cNvSpPr txBox="1">
            <a:spLocks noGrp="1"/>
          </p:cNvSpPr>
          <p:nvPr>
            <p:ph type="title"/>
          </p:nvPr>
        </p:nvSpPr>
        <p:spPr>
          <a:xfrm>
            <a:off x="457200" y="87137"/>
            <a:ext cx="7467600" cy="483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sz="2800" b="0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Course Structure</a:t>
            </a:r>
            <a:endParaRPr sz="2800" dirty="0"/>
          </a:p>
        </p:txBody>
      </p:sp>
      <p:sp>
        <p:nvSpPr>
          <p:cNvPr id="205" name="Google Shape;205;p3"/>
          <p:cNvSpPr txBox="1">
            <a:spLocks noGrp="1"/>
          </p:cNvSpPr>
          <p:nvPr>
            <p:ph type="body" idx="1"/>
          </p:nvPr>
        </p:nvSpPr>
        <p:spPr>
          <a:xfrm>
            <a:off x="157316" y="763149"/>
            <a:ext cx="8613058" cy="5958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40"/>
              <a:buFont typeface="Wingdings" panose="05000000000000000000" pitchFamily="2" charset="2"/>
              <a:buChar char="§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Gender, gender culture, and gender role in the context of the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labour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market. </a:t>
            </a:r>
            <a:r>
              <a:rPr lang="en-US" sz="2200" dirty="0">
                <a:solidFill>
                  <a:schemeClr val="accent2"/>
                </a:solidFill>
              </a:rPr>
              <a:t>(</a:t>
            </a:r>
            <a:r>
              <a:rPr lang="cs-CZ" sz="2200" dirty="0" err="1">
                <a:solidFill>
                  <a:schemeClr val="accent2"/>
                </a:solidFill>
              </a:rPr>
              <a:t>February</a:t>
            </a:r>
            <a:r>
              <a:rPr lang="cs-CZ" sz="2200" dirty="0">
                <a:solidFill>
                  <a:schemeClr val="accent2"/>
                </a:solidFill>
              </a:rPr>
              <a:t> 28</a:t>
            </a:r>
            <a:r>
              <a:rPr lang="en-US" sz="2200" dirty="0">
                <a:solidFill>
                  <a:schemeClr val="accent2"/>
                </a:solidFill>
              </a:rPr>
              <a:t>)</a:t>
            </a:r>
            <a:endParaRPr sz="2200" dirty="0">
              <a:solidFill>
                <a:schemeClr val="accent2"/>
              </a:solidFill>
            </a:endParaRPr>
          </a:p>
          <a:p>
            <a:pPr marL="3556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40"/>
              <a:buFont typeface="Wingdings" panose="05000000000000000000" pitchFamily="2" charset="2"/>
              <a:buChar char="§"/>
            </a:pPr>
            <a:r>
              <a:rPr lang="cs-CZ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ew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trends in the European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labour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market. </a:t>
            </a:r>
            <a:r>
              <a:rPr lang="en-US" sz="2200" dirty="0">
                <a:solidFill>
                  <a:schemeClr val="accent2"/>
                </a:solidFill>
              </a:rPr>
              <a:t>(March </a:t>
            </a:r>
            <a:r>
              <a:rPr lang="cs-CZ" sz="2200" dirty="0">
                <a:solidFill>
                  <a:schemeClr val="accent2"/>
                </a:solidFill>
              </a:rPr>
              <a:t>7</a:t>
            </a:r>
            <a:r>
              <a:rPr lang="en-US" sz="2200" dirty="0">
                <a:solidFill>
                  <a:schemeClr val="accent2"/>
                </a:solidFill>
              </a:rPr>
              <a:t>) </a:t>
            </a:r>
            <a:endParaRPr sz="2200" dirty="0">
              <a:solidFill>
                <a:schemeClr val="accent2"/>
              </a:solidFill>
            </a:endParaRPr>
          </a:p>
          <a:p>
            <a:pPr marL="3556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40"/>
              <a:buFont typeface="Wingdings" panose="05000000000000000000" pitchFamily="2" charset="2"/>
              <a:buChar char="§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Gender segregation in the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labour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market. </a:t>
            </a:r>
            <a:r>
              <a:rPr lang="en-US" sz="2200" dirty="0">
                <a:solidFill>
                  <a:schemeClr val="accent2"/>
                </a:solidFill>
              </a:rPr>
              <a:t>(March </a:t>
            </a:r>
            <a:r>
              <a:rPr lang="cs-CZ" sz="2200" dirty="0">
                <a:solidFill>
                  <a:schemeClr val="accent2"/>
                </a:solidFill>
              </a:rPr>
              <a:t>14</a:t>
            </a:r>
            <a:r>
              <a:rPr lang="en-US" sz="2200" dirty="0">
                <a:solidFill>
                  <a:schemeClr val="accent2"/>
                </a:solidFill>
              </a:rPr>
              <a:t>) </a:t>
            </a:r>
            <a:endParaRPr lang="cs-CZ" sz="2200" dirty="0">
              <a:solidFill>
                <a:schemeClr val="accent2"/>
              </a:solidFill>
            </a:endParaRPr>
          </a:p>
          <a:p>
            <a:pPr marL="355600" indent="-342900">
              <a:buSzPts val="1340"/>
              <a:buFont typeface="Wingdings" panose="05000000000000000000" pitchFamily="2" charset="2"/>
              <a:buChar char="§"/>
            </a:pPr>
            <a:r>
              <a:rPr lang="en-US" sz="2200" dirty="0"/>
              <a:t>Gender Equality and Freedom in the Policy Context. </a:t>
            </a:r>
            <a:r>
              <a:rPr lang="en-US" sz="2200" dirty="0">
                <a:solidFill>
                  <a:schemeClr val="accent2"/>
                </a:solidFill>
              </a:rPr>
              <a:t>(March 2</a:t>
            </a:r>
            <a:r>
              <a:rPr lang="cs-CZ" sz="2200" dirty="0">
                <a:solidFill>
                  <a:schemeClr val="accent2"/>
                </a:solidFill>
              </a:rPr>
              <a:t>1</a:t>
            </a:r>
            <a:r>
              <a:rPr lang="en-US" sz="2200" dirty="0">
                <a:solidFill>
                  <a:schemeClr val="accent2"/>
                </a:solidFill>
              </a:rPr>
              <a:t>)</a:t>
            </a:r>
          </a:p>
          <a:p>
            <a:pPr marL="355600" indent="-342900">
              <a:buSzPts val="1340"/>
              <a:buFont typeface="Wingdings" panose="05000000000000000000" pitchFamily="2" charset="2"/>
              <a:buChar char="§"/>
            </a:pPr>
            <a:r>
              <a:rPr lang="en-US" sz="2200" dirty="0"/>
              <a:t>Introduction to work-family policy. Maternity, paternity and parental leave. </a:t>
            </a:r>
            <a:r>
              <a:rPr lang="en-US" sz="2200" dirty="0">
                <a:solidFill>
                  <a:schemeClr val="accent2"/>
                </a:solidFill>
              </a:rPr>
              <a:t>(</a:t>
            </a:r>
            <a:r>
              <a:rPr lang="cs-CZ" sz="2200" dirty="0" err="1">
                <a:solidFill>
                  <a:schemeClr val="accent2"/>
                </a:solidFill>
              </a:rPr>
              <a:t>March</a:t>
            </a:r>
            <a:r>
              <a:rPr lang="cs-CZ" sz="2200" dirty="0">
                <a:solidFill>
                  <a:schemeClr val="accent2"/>
                </a:solidFill>
              </a:rPr>
              <a:t> 28</a:t>
            </a:r>
            <a:r>
              <a:rPr lang="en-US" sz="2200" dirty="0">
                <a:solidFill>
                  <a:schemeClr val="accent2"/>
                </a:solidFill>
              </a:rPr>
              <a:t>) </a:t>
            </a:r>
            <a:endParaRPr lang="cs-CZ" sz="2200" dirty="0">
              <a:solidFill>
                <a:schemeClr val="accent2"/>
              </a:solidFill>
            </a:endParaRPr>
          </a:p>
          <a:p>
            <a:pPr marL="355600" indent="-342900">
              <a:buSzPts val="1340"/>
              <a:buFont typeface="Wingdings" panose="05000000000000000000" pitchFamily="2" charset="2"/>
              <a:buChar char="§"/>
            </a:pPr>
            <a:r>
              <a:rPr lang="en-US" sz="2200" dirty="0"/>
              <a:t>Childcare policy. </a:t>
            </a:r>
            <a:r>
              <a:rPr lang="cs-CZ" sz="2200" dirty="0">
                <a:solidFill>
                  <a:schemeClr val="accent2"/>
                </a:solidFill>
              </a:rPr>
              <a:t>(</a:t>
            </a:r>
            <a:r>
              <a:rPr lang="cs-CZ" sz="2200" dirty="0" err="1">
                <a:solidFill>
                  <a:schemeClr val="accent2"/>
                </a:solidFill>
              </a:rPr>
              <a:t>April</a:t>
            </a:r>
            <a:r>
              <a:rPr lang="cs-CZ" sz="2200" dirty="0">
                <a:solidFill>
                  <a:schemeClr val="accent2"/>
                </a:solidFill>
              </a:rPr>
              <a:t> 4)</a:t>
            </a:r>
          </a:p>
          <a:p>
            <a:pPr marL="355600" indent="-342900">
              <a:buSzPts val="1340"/>
              <a:buFont typeface="Wingdings" panose="05000000000000000000" pitchFamily="2" charset="2"/>
              <a:buChar char="§"/>
            </a:pPr>
            <a:r>
              <a:rPr lang="en-US" sz="2200" dirty="0"/>
              <a:t>Work-family reconciliation policies: take-up and it determinants. Focus on leave policies.</a:t>
            </a:r>
            <a:r>
              <a:rPr lang="cs-CZ" sz="2200" dirty="0"/>
              <a:t> </a:t>
            </a:r>
            <a:r>
              <a:rPr lang="cs-CZ" sz="2200" dirty="0">
                <a:solidFill>
                  <a:schemeClr val="accent2"/>
                </a:solidFill>
              </a:rPr>
              <a:t>(</a:t>
            </a:r>
            <a:r>
              <a:rPr lang="cs-CZ" sz="2200" dirty="0" err="1">
                <a:solidFill>
                  <a:schemeClr val="accent2"/>
                </a:solidFill>
              </a:rPr>
              <a:t>April</a:t>
            </a:r>
            <a:r>
              <a:rPr lang="cs-CZ" sz="2200" dirty="0">
                <a:solidFill>
                  <a:schemeClr val="accent2"/>
                </a:solidFill>
              </a:rPr>
              <a:t> 11) </a:t>
            </a:r>
            <a:endParaRPr lang="cs-CZ" sz="2200" dirty="0"/>
          </a:p>
          <a:p>
            <a:pPr marL="12700" indent="0">
              <a:buSzPts val="1340"/>
              <a:buNone/>
            </a:pPr>
            <a:r>
              <a:rPr lang="en-US" sz="2200" i="1" dirty="0">
                <a:solidFill>
                  <a:srgbClr val="FF0000"/>
                </a:solidFill>
              </a:rPr>
              <a:t>April 18 – National Fest (Good Friday) lesson is cancelled</a:t>
            </a:r>
            <a:endParaRPr lang="en-US" sz="2200" i="1" dirty="0"/>
          </a:p>
          <a:p>
            <a:pPr marL="355600" indent="-342900">
              <a:buSzPts val="1340"/>
              <a:buFont typeface="Wingdings" panose="05000000000000000000" pitchFamily="2" charset="2"/>
              <a:buChar char="§"/>
            </a:pPr>
            <a:r>
              <a:rPr lang="en-US" sz="2200" dirty="0"/>
              <a:t>Family-friendly flexibility. Employers and work-family balance. </a:t>
            </a:r>
            <a:r>
              <a:rPr lang="en-US" sz="2200" dirty="0">
                <a:solidFill>
                  <a:schemeClr val="accent2"/>
                </a:solidFill>
              </a:rPr>
              <a:t>(April </a:t>
            </a:r>
            <a:r>
              <a:rPr lang="cs-CZ" sz="2200" dirty="0">
                <a:solidFill>
                  <a:schemeClr val="accent2"/>
                </a:solidFill>
              </a:rPr>
              <a:t>25</a:t>
            </a:r>
            <a:r>
              <a:rPr lang="en-US" sz="2200" dirty="0">
                <a:solidFill>
                  <a:schemeClr val="accent2"/>
                </a:solidFill>
              </a:rPr>
              <a:t>)</a:t>
            </a:r>
            <a:endParaRPr lang="cs-CZ" sz="2200" dirty="0">
              <a:solidFill>
                <a:schemeClr val="accent2"/>
              </a:solidFill>
            </a:endParaRPr>
          </a:p>
          <a:p>
            <a:pPr marL="355600" indent="-342900">
              <a:buSzPts val="1340"/>
              <a:buFont typeface="Wingdings" panose="05000000000000000000" pitchFamily="2" charset="2"/>
              <a:buChar char="§"/>
            </a:pPr>
            <a:r>
              <a:rPr lang="en-US" sz="2200" dirty="0"/>
              <a:t>Integration of immigrant women in the labor market </a:t>
            </a:r>
            <a:r>
              <a:rPr lang="en-US" sz="2200" dirty="0">
                <a:solidFill>
                  <a:schemeClr val="accent2"/>
                </a:solidFill>
              </a:rPr>
              <a:t>(May </a:t>
            </a:r>
            <a:r>
              <a:rPr lang="cs-CZ" sz="2200" dirty="0">
                <a:solidFill>
                  <a:schemeClr val="accent2"/>
                </a:solidFill>
              </a:rPr>
              <a:t>2</a:t>
            </a:r>
            <a:r>
              <a:rPr lang="en-US" sz="2200" dirty="0">
                <a:solidFill>
                  <a:schemeClr val="accent2"/>
                </a:solidFill>
              </a:rPr>
              <a:t>)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bec532e7eb_0_4"/>
          <p:cNvSpPr txBox="1">
            <a:spLocks noGrp="1"/>
          </p:cNvSpPr>
          <p:nvPr>
            <p:ph type="body" idx="1"/>
          </p:nvPr>
        </p:nvSpPr>
        <p:spPr>
          <a:xfrm>
            <a:off x="457200" y="394700"/>
            <a:ext cx="7772400" cy="607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48590" lvl="0" indent="0" algn="ctr" rtl="0">
              <a:spcBef>
                <a:spcPts val="600"/>
              </a:spcBef>
              <a:spcAft>
                <a:spcPts val="0"/>
              </a:spcAft>
              <a:buSzPts val="1260"/>
              <a:buNone/>
            </a:pPr>
            <a:r>
              <a:rPr lang="en-US" sz="3200" dirty="0">
                <a:solidFill>
                  <a:schemeClr val="accent1"/>
                </a:solidFill>
              </a:rPr>
              <a:t>Final seminar I (May </a:t>
            </a:r>
            <a:r>
              <a:rPr lang="cs-CZ" sz="3200" dirty="0">
                <a:solidFill>
                  <a:schemeClr val="accent1"/>
                </a:solidFill>
              </a:rPr>
              <a:t>9</a:t>
            </a:r>
            <a:r>
              <a:rPr lang="en-US" sz="3200" dirty="0">
                <a:solidFill>
                  <a:schemeClr val="accent1"/>
                </a:solidFill>
              </a:rPr>
              <a:t>)</a:t>
            </a:r>
            <a:endParaRPr sz="3200" dirty="0">
              <a:solidFill>
                <a:schemeClr val="accent1"/>
              </a:solidFill>
            </a:endParaRPr>
          </a:p>
          <a:p>
            <a:pPr marL="148590" lvl="0" indent="0" algn="ctr" rtl="0"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3200" dirty="0">
                <a:solidFill>
                  <a:schemeClr val="accent1"/>
                </a:solidFill>
              </a:rPr>
              <a:t>Final seminar II (May </a:t>
            </a:r>
            <a:r>
              <a:rPr lang="cs-CZ" sz="3200" dirty="0">
                <a:solidFill>
                  <a:schemeClr val="accent1"/>
                </a:solidFill>
              </a:rPr>
              <a:t>16</a:t>
            </a:r>
            <a:r>
              <a:rPr lang="en-US" sz="3200" dirty="0">
                <a:solidFill>
                  <a:schemeClr val="accent1"/>
                </a:solidFill>
              </a:rPr>
              <a:t>)</a:t>
            </a:r>
            <a:endParaRPr sz="3200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cs-CZ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cs-CZ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cs-CZ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Students' presentations of </a:t>
            </a:r>
            <a:r>
              <a:rPr lang="en-US" u="sng" dirty="0"/>
              <a:t>second group assignment</a:t>
            </a:r>
            <a:r>
              <a:rPr lang="en-US" dirty="0"/>
              <a:t>:</a:t>
            </a:r>
            <a:endParaRPr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-US" b="1" dirty="0">
                <a:solidFill>
                  <a:srgbClr val="FF9900"/>
                </a:solidFill>
              </a:rPr>
              <a:t>'Find and explain differences among (EU) countries'.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Compulsory attendance - active participation is expected.</a:t>
            </a:r>
            <a:endParaRPr dirty="0"/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id="{8C6B5E9F-B11E-4C97-9E40-511EB75F23B1}"/>
              </a:ext>
            </a:extLst>
          </p:cNvPr>
          <p:cNvSpPr/>
          <p:nvPr/>
        </p:nvSpPr>
        <p:spPr>
          <a:xfrm>
            <a:off x="3830586" y="1767145"/>
            <a:ext cx="1111691" cy="15005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49C2E03-18FB-4DF6-A3D3-1A85E09A8640}"/>
              </a:ext>
            </a:extLst>
          </p:cNvPr>
          <p:cNvSpPr/>
          <p:nvPr/>
        </p:nvSpPr>
        <p:spPr>
          <a:xfrm>
            <a:off x="1209368" y="442452"/>
            <a:ext cx="6282813" cy="123886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252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F3B6A0-AA72-A2A2-A324-423039B4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5628037" cy="732753"/>
          </a:xfrm>
        </p:spPr>
        <p:txBody>
          <a:bodyPr/>
          <a:lstStyle/>
          <a:p>
            <a:r>
              <a:rPr lang="cs-CZ" dirty="0"/>
              <a:t>Marie Valentová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8CFC0E-247B-B5B5-2919-9BC17DE8C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732" y="1194417"/>
            <a:ext cx="6511440" cy="5388945"/>
          </a:xfrm>
        </p:spPr>
        <p:txBody>
          <a:bodyPr/>
          <a:lstStyle/>
          <a:p>
            <a:pPr marL="148590" indent="0">
              <a:buNone/>
            </a:pPr>
            <a:r>
              <a:rPr lang="en-US" dirty="0"/>
              <a:t>= Marie </a:t>
            </a:r>
            <a:r>
              <a:rPr lang="en-US" dirty="0" err="1"/>
              <a:t>Valentova</a:t>
            </a:r>
            <a:r>
              <a:rPr lang="en-US" dirty="0"/>
              <a:t> is a research fellow at the Luxembourg Institute of Socio-Economic Research (</a:t>
            </a:r>
            <a:r>
              <a:rPr lang="en-US" dirty="0">
                <a:hlinkClick r:id="rId2"/>
              </a:rPr>
              <a:t>LISER</a:t>
            </a:r>
            <a:r>
              <a:rPr lang="en-US" dirty="0"/>
              <a:t>)</a:t>
            </a:r>
          </a:p>
          <a:p>
            <a:pPr marL="148590" indent="0">
              <a:buNone/>
            </a:pPr>
            <a:endParaRPr lang="en-US" dirty="0"/>
          </a:p>
          <a:p>
            <a:pPr marL="148590" indent="0">
              <a:buNone/>
            </a:pPr>
            <a:r>
              <a:rPr lang="en-US" dirty="0"/>
              <a:t>Her lesson in our course:</a:t>
            </a:r>
          </a:p>
          <a:p>
            <a:pPr marL="148590" indent="0">
              <a:buNone/>
            </a:pPr>
            <a:r>
              <a:rPr lang="en-US" sz="2400" b="1" i="1" dirty="0">
                <a:solidFill>
                  <a:schemeClr val="accent1"/>
                </a:solidFill>
              </a:rPr>
              <a:t>„Work-family reconciliation policies: take-up and it determinants. Focus on leave policies.“</a:t>
            </a:r>
            <a:endParaRPr lang="en-US" dirty="0"/>
          </a:p>
          <a:p>
            <a:pPr marL="148590" indent="0">
              <a:buNone/>
            </a:pPr>
            <a:endParaRPr lang="en-US" sz="2000" dirty="0"/>
          </a:p>
          <a:p>
            <a:pPr marL="148590" indent="0">
              <a:buNone/>
            </a:pPr>
            <a:r>
              <a:rPr lang="en-US" sz="2000" dirty="0"/>
              <a:t>Her research interests include: social policy analysis and evaluation, reconciliation of family and paid work, gender issues, immigrants and social cohesion.</a:t>
            </a:r>
          </a:p>
        </p:txBody>
      </p:sp>
      <p:pic>
        <p:nvPicPr>
          <p:cNvPr id="2052" name="Picture 4" descr="marie valentová liser z webu liser.elsevierpure.com">
            <a:extLst>
              <a:ext uri="{FF2B5EF4-FFF2-40B4-BE49-F238E27FC236}">
                <a16:creationId xmlns:a16="http://schemas.microsoft.com/office/drawing/2014/main" id="{4634D16E-A83A-2A2F-4728-53BA93B63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172" y="274637"/>
            <a:ext cx="1839563" cy="183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0568F5B-734D-B67A-2AB7-53CDAC0EDCD5}"/>
              </a:ext>
            </a:extLst>
          </p:cNvPr>
          <p:cNvSpPr txBox="1"/>
          <p:nvPr/>
        </p:nvSpPr>
        <p:spPr>
          <a:xfrm>
            <a:off x="6674172" y="2301227"/>
            <a:ext cx="1839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More </a:t>
            </a:r>
            <a:r>
              <a:rPr lang="cs-CZ" sz="1600" dirty="0" err="1"/>
              <a:t>information</a:t>
            </a:r>
            <a:r>
              <a:rPr lang="cs-CZ" sz="1600" dirty="0"/>
              <a:t> </a:t>
            </a:r>
            <a:r>
              <a:rPr lang="cs-CZ" sz="1600" dirty="0" err="1"/>
              <a:t>about</a:t>
            </a:r>
            <a:r>
              <a:rPr lang="cs-CZ" sz="1600" dirty="0"/>
              <a:t> Marie </a:t>
            </a:r>
            <a:r>
              <a:rPr lang="cs-CZ" sz="1600" dirty="0">
                <a:hlinkClick r:id="rId4"/>
              </a:rPr>
              <a:t>HERE</a:t>
            </a:r>
            <a:r>
              <a:rPr lang="cs-CZ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9755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"/>
          <p:cNvSpPr txBox="1">
            <a:spLocks noGrp="1"/>
          </p:cNvSpPr>
          <p:nvPr>
            <p:ph type="title"/>
          </p:nvPr>
        </p:nvSpPr>
        <p:spPr>
          <a:xfrm>
            <a:off x="457200" y="120518"/>
            <a:ext cx="74676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sz="3000" b="0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ORGANIZATION &amp; PRACTICALITIES</a:t>
            </a:r>
            <a:endParaRPr dirty="0"/>
          </a:p>
        </p:txBody>
      </p:sp>
      <p:sp>
        <p:nvSpPr>
          <p:cNvPr id="218" name="Google Shape;218;p4"/>
          <p:cNvSpPr txBox="1">
            <a:spLocks noGrp="1"/>
          </p:cNvSpPr>
          <p:nvPr>
            <p:ph type="body" idx="1"/>
          </p:nvPr>
        </p:nvSpPr>
        <p:spPr>
          <a:xfrm>
            <a:off x="457200" y="1124900"/>
            <a:ext cx="8265560" cy="5532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1680"/>
              <a:buFont typeface="Wingdings" panose="05000000000000000000" pitchFamily="2" charset="2"/>
              <a:buChar char="§"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Teachers</a:t>
            </a:r>
            <a:r>
              <a:rPr lang="en-US" sz="2400" b="0" i="0" u="none" strike="noStrike" cap="none" dirty="0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: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Blanka Plasová, Lucie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Novotn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á, </a:t>
            </a:r>
            <a:r>
              <a:rPr lang="cs-CZ" sz="24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Mariia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cs-CZ" sz="24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Svyrydova</a:t>
            </a:r>
            <a:endParaRPr lang="cs-CZ" sz="24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1680"/>
              <a:buNone/>
            </a:pPr>
            <a:endParaRPr sz="1800" b="1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1680"/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Fulfilling requirements </a:t>
            </a:r>
            <a:r>
              <a:rPr lang="en-US" sz="2400" b="0" i="0" u="none" strike="noStrike" cap="none" dirty="0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: </a:t>
            </a:r>
            <a:endParaRPr sz="2400" b="0" i="1" u="none" strike="noStrike" cap="none" dirty="0">
              <a:solidFill>
                <a:schemeClr val="accen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n-US" sz="2400" b="1" i="0" u="none" strike="noStrike" cap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1. Two assignments: </a:t>
            </a:r>
            <a:endParaRPr dirty="0"/>
          </a:p>
          <a:p>
            <a:pPr marL="447675" marR="0" lvl="0" indent="-43338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entury Schoolbook"/>
              <a:buAutoNum type="alphaLcParenR"/>
            </a:pPr>
            <a:r>
              <a:rPr lang="en-US" b="1" dirty="0"/>
              <a:t>First g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roup assignment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– each group (</a:t>
            </a:r>
            <a:r>
              <a:rPr lang="cs-CZ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 </a:t>
            </a:r>
            <a:r>
              <a:rPr lang="cs-CZ" sz="22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students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 answers the thematic question at one (selected) lecture (prepare ppt. presentation)</a:t>
            </a:r>
            <a:endParaRPr dirty="0"/>
          </a:p>
          <a:p>
            <a:pPr marL="447675" marR="0" lvl="0" indent="-43338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entury Schoolbook"/>
              <a:buAutoNum type="alphaLcParenR"/>
            </a:pPr>
            <a:r>
              <a:rPr lang="en-US" b="1" dirty="0"/>
              <a:t>Second group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assignment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- each </a:t>
            </a:r>
            <a:r>
              <a:rPr lang="en-US" sz="2200" dirty="0"/>
              <a:t>group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presents the analysis of key “gender indicators” of European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labour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markets (prepare ppt. presentation)</a:t>
            </a:r>
            <a:endParaRPr dirty="0"/>
          </a:p>
          <a:p>
            <a:pPr marL="360363" indent="-360363">
              <a:lnSpc>
                <a:spcPct val="90000"/>
              </a:lnSpc>
              <a:buSzPts val="1680"/>
              <a:buNone/>
            </a:pPr>
            <a:r>
              <a:rPr lang="en-US" sz="2400" b="1" i="0" u="none" strike="noStrike" cap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2. Compulsory attendance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- </a:t>
            </a:r>
            <a:r>
              <a:rPr lang="en-US" sz="2200" b="1" dirty="0"/>
              <a:t>students are required to maintain a minimum attendance of 80% </a:t>
            </a:r>
            <a:r>
              <a:rPr lang="en-US" sz="2200" dirty="0"/>
              <a:t>throughout the semester and actively participate in two mandatory final seminars. It means that students can miss two sessions. Each other lesson missed = one additional assignment as specified by the teacher.  </a:t>
            </a:r>
          </a:p>
          <a:p>
            <a:pPr marL="360363" marR="0" lvl="0" indent="-36036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n-US" sz="2400" b="1" i="0" u="none" strike="noStrike" cap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3. Exam -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written test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with 3 open questions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(basic concepts and terms)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Century Schoolbook"/>
              <a:buNone/>
            </a:pPr>
            <a:r>
              <a:rPr lang="en-US" sz="3000" b="1" i="0" u="none" dirty="0">
                <a:solidFill>
                  <a:schemeClr val="hlink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OVERALL EVALUATION &amp; FINAL GRADE</a:t>
            </a:r>
            <a:endParaRPr dirty="0"/>
          </a:p>
        </p:txBody>
      </p:sp>
      <p:sp>
        <p:nvSpPr>
          <p:cNvPr id="225" name="Google Shape;22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anose="05000000000000000000" pitchFamily="2" charset="2"/>
              <a:buChar char="§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Written test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: max. 70 points</a:t>
            </a:r>
            <a:endParaRPr sz="20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anose="05000000000000000000" pitchFamily="2" charset="2"/>
              <a:buChar char="§"/>
            </a:pPr>
            <a:r>
              <a:rPr lang="cs-CZ" sz="2400" b="1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First</a:t>
            </a:r>
            <a:r>
              <a:rPr lang="cs-CZ" sz="24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g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roup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assignment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: max. 15 points</a:t>
            </a:r>
            <a:endParaRPr sz="20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anose="05000000000000000000" pitchFamily="2" charset="2"/>
              <a:buChar char="§"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Second </a:t>
            </a:r>
            <a:r>
              <a:rPr lang="cs-CZ" sz="2400" b="1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group</a:t>
            </a:r>
            <a:r>
              <a:rPr lang="cs-CZ" sz="24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assignment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: max. 15 points</a:t>
            </a:r>
            <a:endParaRPr lang="cs-CZ" sz="24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lvl="0" indent="0">
              <a:buSzPts val="1680"/>
              <a:buNone/>
            </a:pPr>
            <a:endParaRPr lang="cs-CZ" sz="1600" dirty="0"/>
          </a:p>
          <a:p>
            <a:pPr marL="0" lvl="0" indent="0">
              <a:buSzPts val="1680"/>
              <a:buNone/>
            </a:pPr>
            <a:r>
              <a:rPr lang="en-US" sz="1600" dirty="0"/>
              <a:t>►</a:t>
            </a:r>
            <a:r>
              <a:rPr lang="cs-CZ" sz="1600" dirty="0"/>
              <a:t> </a:t>
            </a:r>
            <a:r>
              <a:rPr lang="en-US" sz="1600" dirty="0"/>
              <a:t>Your score will be available in IS &gt; Notebooks </a:t>
            </a:r>
            <a:r>
              <a:rPr lang="en-US" sz="1600" i="1" dirty="0"/>
              <a:t>„Overall evaluation &amp; final grade“</a:t>
            </a:r>
          </a:p>
          <a:p>
            <a:pPr marL="273050" marR="0" lvl="0" indent="-1841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endParaRPr sz="2000" b="0" i="0" u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aphicFrame>
        <p:nvGraphicFramePr>
          <p:cNvPr id="226" name="Google Shape;226;p5"/>
          <p:cNvGraphicFramePr/>
          <p:nvPr>
            <p:extLst>
              <p:ext uri="{D42A27DB-BD31-4B8C-83A1-F6EECF244321}">
                <p14:modId xmlns:p14="http://schemas.microsoft.com/office/powerpoint/2010/main" val="699808088"/>
              </p:ext>
            </p:extLst>
          </p:nvPr>
        </p:nvGraphicFramePr>
        <p:xfrm>
          <a:off x="606475" y="4037012"/>
          <a:ext cx="7318325" cy="1006475"/>
        </p:xfrm>
        <a:graphic>
          <a:graphicData uri="http://schemas.openxmlformats.org/drawingml/2006/table">
            <a:tbl>
              <a:tblPr>
                <a:noFill/>
                <a:tableStyleId>{CE845489-9A17-4DE7-956B-72CD32B79293}</a:tableStyleId>
              </a:tblPr>
              <a:tblGrid>
                <a:gridCol w="104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6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4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6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9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Schoolbook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points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100 - 92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91 -85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 84 - 77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76 - 69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68 -60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59  and less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Schoolbook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grade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Schoolbook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A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B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C</a:t>
                      </a:r>
                      <a:endParaRPr dirty="0"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D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E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F</a:t>
                      </a:r>
                      <a:endParaRPr dirty="0"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960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7" name="Google Shape;22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2153" y="5369170"/>
            <a:ext cx="3074010" cy="110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6687" y="73025"/>
            <a:ext cx="2295525" cy="125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635750" cy="8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 sz="2400" cap="none">
                <a:solidFill>
                  <a:schemeClr val="dk1"/>
                </a:solidFill>
              </a:rPr>
              <a:t>First group assignment</a:t>
            </a:r>
            <a:endParaRPr sz="2400" cap="none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8888"/>
              <a:buFont typeface="Century Schoolbook"/>
              <a:buNone/>
            </a:pPr>
            <a:r>
              <a:rPr lang="en-US" sz="2700" b="1" i="0" u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„COMPLETE </a:t>
            </a:r>
            <a:r>
              <a:rPr lang="en-US" sz="2700" b="1">
                <a:solidFill>
                  <a:schemeClr val="accent1"/>
                </a:solidFill>
              </a:rPr>
              <a:t>TEACHER'S</a:t>
            </a:r>
            <a:r>
              <a:rPr lang="en-US" sz="2700" b="1" i="0" u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LESSON“</a:t>
            </a:r>
            <a:endParaRPr/>
          </a:p>
        </p:txBody>
      </p:sp>
      <p:sp>
        <p:nvSpPr>
          <p:cNvPr id="235" name="Google Shape;235;p6"/>
          <p:cNvSpPr txBox="1">
            <a:spLocks noGrp="1"/>
          </p:cNvSpPr>
          <p:nvPr>
            <p:ph type="body" idx="1"/>
          </p:nvPr>
        </p:nvSpPr>
        <p:spPr>
          <a:xfrm>
            <a:off x="250825" y="1230923"/>
            <a:ext cx="8342190" cy="542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anose="05000000000000000000" pitchFamily="2" charset="2"/>
              <a:buChar char="§"/>
            </a:pPr>
            <a:r>
              <a:rPr lang="en-US" sz="2000" b="1" i="0" u="none" dirty="0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 main aim </a:t>
            </a:r>
            <a:r>
              <a:rPr lang="en-US" sz="20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of this assignment is to </a:t>
            </a:r>
            <a:r>
              <a:rPr lang="en-US" sz="2000" dirty="0"/>
              <a:t>supplement of teacher´s lecture by your own creative presentations </a:t>
            </a:r>
            <a:r>
              <a:rPr lang="en-US" sz="2000" b="1" dirty="0">
                <a:solidFill>
                  <a:schemeClr val="accent1"/>
                </a:solidFill>
              </a:rPr>
              <a:t>where you answer (besides other) the thematic question.</a:t>
            </a:r>
            <a:endParaRPr sz="2000" b="1" dirty="0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None/>
            </a:pPr>
            <a:endParaRPr lang="cs-CZ" sz="2000" b="1" i="0" u="none" dirty="0">
              <a:solidFill>
                <a:schemeClr val="accen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None/>
            </a:pPr>
            <a:r>
              <a:rPr lang="en-US" sz="2000" b="1" i="0" u="none" dirty="0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STEPS:</a:t>
            </a:r>
            <a:endParaRPr sz="2000"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anose="05000000000000000000" pitchFamily="2" charset="2"/>
              <a:buChar char="§"/>
            </a:pPr>
            <a:r>
              <a:rPr lang="en-US" sz="20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Find the second student </a:t>
            </a:r>
            <a:r>
              <a:rPr lang="en-US" sz="20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to your group (</a:t>
            </a:r>
            <a:r>
              <a:rPr lang="en-US" sz="2000" dirty="0">
                <a:solidFill>
                  <a:schemeClr val="accent2"/>
                </a:solidFill>
              </a:rPr>
              <a:t>first week in semester</a:t>
            </a:r>
            <a:r>
              <a:rPr lang="en-US" sz="20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</a:t>
            </a:r>
            <a:endParaRPr sz="2000"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anose="05000000000000000000" pitchFamily="2" charset="2"/>
              <a:buChar char="§"/>
            </a:pPr>
            <a:r>
              <a:rPr lang="en-US" sz="20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Select one lesson/</a:t>
            </a:r>
            <a:r>
              <a:rPr lang="en-US" sz="20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thematic question (</a:t>
            </a:r>
            <a:r>
              <a:rPr lang="en-US" sz="2000" dirty="0">
                <a:solidFill>
                  <a:schemeClr val="accent2"/>
                </a:solidFill>
              </a:rPr>
              <a:t>first week in semester</a:t>
            </a:r>
            <a:r>
              <a:rPr lang="en-US" sz="20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</a:t>
            </a:r>
            <a:endParaRPr lang="cs-CZ" sz="2000" b="0" i="0" u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lvl="0" indent="-342900">
              <a:buSzPts val="1680"/>
              <a:buFont typeface="Wingdings" panose="05000000000000000000" pitchFamily="2" charset="2"/>
              <a:buChar char="§"/>
            </a:pPr>
            <a:r>
              <a:rPr lang="en-US" sz="2000" b="1" dirty="0"/>
              <a:t>All group members</a:t>
            </a:r>
            <a:r>
              <a:rPr lang="en-US" sz="2000" dirty="0"/>
              <a:t> </a:t>
            </a:r>
            <a:r>
              <a:rPr lang="en-US" sz="2000" b="1" dirty="0"/>
              <a:t>sign up a) for the presentation in one lesson and b) for the selected group of countries</a:t>
            </a:r>
            <a:r>
              <a:rPr lang="en-US" sz="2000" dirty="0"/>
              <a:t> </a:t>
            </a:r>
            <a:r>
              <a:rPr lang="en-US" sz="1500" dirty="0"/>
              <a:t>in the file </a:t>
            </a:r>
            <a:r>
              <a:rPr lang="en-US" sz="1500" i="1" dirty="0"/>
              <a:t>‘Student´s group for assignments_spring_202</a:t>
            </a:r>
            <a:r>
              <a:rPr lang="cs-CZ" sz="1500" i="1" dirty="0"/>
              <a:t>5</a:t>
            </a:r>
            <a:r>
              <a:rPr lang="en-US" sz="1500" i="1" dirty="0"/>
              <a:t>’ </a:t>
            </a:r>
            <a:r>
              <a:rPr lang="cs-CZ" sz="1500" i="1" dirty="0"/>
              <a:t> </a:t>
            </a:r>
            <a:r>
              <a:rPr lang="en-US" sz="1500" i="1" dirty="0"/>
              <a:t>in IS</a:t>
            </a:r>
            <a:r>
              <a:rPr lang="cs-CZ" sz="1500" i="1" dirty="0"/>
              <a:t> (</a:t>
            </a:r>
            <a:r>
              <a:rPr lang="en-US" sz="1500" i="1" dirty="0"/>
              <a:t>Study Materials </a:t>
            </a:r>
            <a:r>
              <a:rPr lang="en-GB" sz="1500" i="1" dirty="0"/>
              <a:t>&gt;</a:t>
            </a:r>
            <a:r>
              <a:rPr lang="en-US" sz="1500" i="1" dirty="0"/>
              <a:t> Course-related instructions</a:t>
            </a:r>
            <a:r>
              <a:rPr lang="cs-CZ" sz="1500" i="1" dirty="0"/>
              <a:t>)</a:t>
            </a:r>
            <a:endParaRPr sz="1500"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anose="05000000000000000000" pitchFamily="2" charset="2"/>
              <a:buChar char="§"/>
            </a:pPr>
            <a:r>
              <a:rPr lang="en-US" sz="20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Prepare the creative presentations </a:t>
            </a:r>
            <a:r>
              <a:rPr lang="en-US" sz="20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where you 1) answer the thematic question and 2) develop your own original way how to introduce the topic. </a:t>
            </a:r>
            <a:r>
              <a:rPr lang="en-US" sz="2000" b="0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(in accordance with the lessons schedule in syllabus)</a:t>
            </a:r>
            <a:endParaRPr sz="2000"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anose="05000000000000000000" pitchFamily="2" charset="2"/>
              <a:buChar char="§"/>
            </a:pPr>
            <a:r>
              <a:rPr lang="en-US" sz="20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Involve all your colleagues in your presentation </a:t>
            </a:r>
            <a:r>
              <a:rPr lang="en-US" sz="20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through the </a:t>
            </a:r>
            <a:r>
              <a:rPr lang="en-US" sz="20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discussion</a:t>
            </a:r>
            <a:r>
              <a:rPr lang="en-US" sz="20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and/or through the </a:t>
            </a:r>
            <a:r>
              <a:rPr lang="en-US" sz="20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thematic game.</a:t>
            </a:r>
            <a:endParaRPr sz="2000"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anose="05000000000000000000" pitchFamily="2" charset="2"/>
              <a:buChar char="§"/>
            </a:pPr>
            <a:r>
              <a:rPr lang="en-US" sz="20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Form:</a:t>
            </a:r>
            <a:r>
              <a:rPr lang="en-US" sz="20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free (video, events, debates, news, research results…. etc.) </a:t>
            </a:r>
            <a:endParaRPr sz="2000"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anose="05000000000000000000" pitchFamily="2" charset="2"/>
              <a:buChar char="§"/>
            </a:pPr>
            <a:r>
              <a:rPr lang="en-US" sz="20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Timing: </a:t>
            </a:r>
            <a:r>
              <a:rPr lang="en-US" sz="20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max. 30 minutes</a:t>
            </a:r>
            <a:endParaRPr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0412" y="168275"/>
            <a:ext cx="139065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7"/>
          <p:cNvSpPr txBox="1">
            <a:spLocks noGrp="1"/>
          </p:cNvSpPr>
          <p:nvPr>
            <p:ph type="title"/>
          </p:nvPr>
        </p:nvSpPr>
        <p:spPr>
          <a:xfrm>
            <a:off x="250825" y="115887"/>
            <a:ext cx="7129462" cy="115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Century Schoolbook"/>
              <a:buNone/>
            </a:pPr>
            <a:r>
              <a:rPr lang="en-US" sz="2400" cap="none">
                <a:solidFill>
                  <a:schemeClr val="dk1"/>
                </a:solidFill>
              </a:rPr>
              <a:t>Second group assignment</a:t>
            </a:r>
            <a:endParaRPr sz="2400" cap="none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8000"/>
              <a:buFont typeface="Century Schoolbook"/>
              <a:buNone/>
            </a:pPr>
            <a:r>
              <a:rPr lang="en-US" sz="2500" b="1" i="0" u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„FIND AND EXPLAIN DIFFERENCES WITHIN (EU) COUNTRIES“</a:t>
            </a:r>
            <a:endParaRPr/>
          </a:p>
        </p:txBody>
      </p:sp>
      <p:sp>
        <p:nvSpPr>
          <p:cNvPr id="243" name="Google Shape;243;p7"/>
          <p:cNvSpPr txBox="1">
            <a:spLocks noGrp="1"/>
          </p:cNvSpPr>
          <p:nvPr>
            <p:ph type="body" idx="1"/>
          </p:nvPr>
        </p:nvSpPr>
        <p:spPr>
          <a:xfrm>
            <a:off x="250825" y="1320800"/>
            <a:ext cx="8166343" cy="534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1800" b="1" i="0" u="none" dirty="0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 main aim </a:t>
            </a:r>
            <a:r>
              <a:rPr lang="en-US" sz="18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of this assignment is to </a:t>
            </a:r>
            <a:r>
              <a:rPr lang="en-US" sz="1800" b="1" i="0" u="none" dirty="0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realize differences in EU </a:t>
            </a:r>
            <a:r>
              <a:rPr lang="en-US" sz="1800" b="1" i="0" u="none" dirty="0" err="1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labour</a:t>
            </a:r>
            <a:r>
              <a:rPr lang="en-US" sz="1800" b="1" i="0" u="none" dirty="0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markets</a:t>
            </a:r>
            <a:r>
              <a:rPr lang="en-US" sz="18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(among countries with different regimes of </a:t>
            </a:r>
            <a:r>
              <a:rPr lang="en-US" sz="18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labour</a:t>
            </a:r>
            <a:r>
              <a:rPr lang="en-US" sz="18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market/welfare state) and </a:t>
            </a:r>
            <a:r>
              <a:rPr lang="en-US" sz="1800" b="1" i="0" u="none" dirty="0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explain them</a:t>
            </a:r>
            <a:r>
              <a:rPr lang="en-US" sz="18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 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endParaRPr lang="cs-CZ" sz="1800" b="0" i="0" u="none" dirty="0">
              <a:solidFill>
                <a:schemeClr val="accen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en-US" sz="1800" b="0" i="0" u="none" dirty="0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STEPS:</a:t>
            </a:r>
            <a:endParaRPr sz="1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18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Select group of countries from the list </a:t>
            </a:r>
            <a:r>
              <a:rPr lang="en-US" sz="18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(first week </a:t>
            </a:r>
            <a:r>
              <a:rPr lang="cs-CZ" sz="18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</a:t>
            </a:r>
            <a:r>
              <a:rPr lang="en-US" sz="18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semester)</a:t>
            </a:r>
            <a:endParaRPr sz="1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18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Add third country </a:t>
            </a:r>
            <a:r>
              <a:rPr lang="en-US" sz="18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(you can choose your home-country or any other country)</a:t>
            </a:r>
            <a:endParaRPr sz="1800" dirty="0"/>
          </a:p>
          <a:p>
            <a:pPr marL="342900" lvl="0" indent="-342900">
              <a:spcBef>
                <a:spcPts val="0"/>
              </a:spcBef>
              <a:buSzPts val="1400"/>
              <a:buFont typeface="Wingdings" panose="05000000000000000000" pitchFamily="2" charset="2"/>
              <a:buChar char="§"/>
            </a:pPr>
            <a:r>
              <a:rPr lang="en-US" sz="18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Analyze „key gender indicators of </a:t>
            </a:r>
            <a:r>
              <a:rPr lang="en-US" sz="18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labour</a:t>
            </a:r>
            <a:r>
              <a:rPr lang="en-US" sz="18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markets“ </a:t>
            </a:r>
            <a:r>
              <a:rPr lang="en-US" sz="18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(you can find all indicators in syllabus) in all three countries (2 given +1 selected countries)</a:t>
            </a:r>
            <a:r>
              <a:rPr lang="cs-CZ" sz="18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- </a:t>
            </a:r>
            <a:r>
              <a:rPr lang="cs-CZ" sz="1800" dirty="0">
                <a:solidFill>
                  <a:srgbClr val="FF0000"/>
                </a:solidFill>
              </a:rPr>
              <a:t>y</a:t>
            </a:r>
            <a:r>
              <a:rPr lang="en-GB" sz="1800" dirty="0" err="1">
                <a:solidFill>
                  <a:srgbClr val="FF0000"/>
                </a:solidFill>
              </a:rPr>
              <a:t>ou</a:t>
            </a:r>
            <a:r>
              <a:rPr lang="en-GB" sz="1800" dirty="0">
                <a:solidFill>
                  <a:srgbClr val="FF0000"/>
                </a:solidFill>
              </a:rPr>
              <a:t> are expected to involve all the following indicators in your presentation</a:t>
            </a:r>
            <a:r>
              <a:rPr lang="cs-CZ" sz="1800">
                <a:solidFill>
                  <a:srgbClr val="FF0000"/>
                </a:solidFill>
              </a:rPr>
              <a:t>.</a:t>
            </a:r>
            <a:endParaRPr sz="1800" dirty="0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18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Find the </a:t>
            </a:r>
            <a:r>
              <a:rPr lang="en-US" sz="18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most interesting differences </a:t>
            </a:r>
            <a:r>
              <a:rPr lang="en-US" sz="18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(2-3)</a:t>
            </a:r>
            <a:endParaRPr sz="1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18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Try to </a:t>
            </a:r>
            <a:r>
              <a:rPr lang="en-US" sz="18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explain them </a:t>
            </a:r>
            <a:r>
              <a:rPr lang="en-US" sz="18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(e.g. according to concepts of welfare state regimes or any other relevant concepts and theories)</a:t>
            </a:r>
            <a:endParaRPr sz="1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1800" b="1" i="0" u="none" dirty="0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Prepare presentation </a:t>
            </a:r>
            <a:r>
              <a:rPr lang="en-US" sz="18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of key gender indicators in all three countries, introduce and explain the most interesting differences </a:t>
            </a:r>
            <a:endParaRPr lang="cs-CZ" sz="1800" b="0" i="0" u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cs-CZ" sz="18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</a:t>
            </a:r>
            <a:r>
              <a:rPr lang="en-US" sz="18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</a:t>
            </a:r>
            <a:r>
              <a:rPr lang="cs-CZ" sz="18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 </a:t>
            </a:r>
            <a:r>
              <a:rPr lang="cs-CZ" sz="1800" b="1" i="0" u="none" dirty="0" err="1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final</a:t>
            </a:r>
            <a:r>
              <a:rPr lang="en-US" sz="18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seminar</a:t>
            </a:r>
            <a:r>
              <a:rPr lang="cs-CZ" sz="18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</a:t>
            </a:r>
            <a:r>
              <a:rPr lang="en-US" sz="18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in semester) </a:t>
            </a:r>
            <a:r>
              <a:rPr lang="en-US" sz="18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(timing </a:t>
            </a:r>
            <a:r>
              <a:rPr lang="en-US" sz="18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15minutes + discussion</a:t>
            </a:r>
            <a:r>
              <a:rPr lang="en-US" sz="18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</a:t>
            </a:r>
            <a:endParaRPr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Arkýř">
  <a:themeElements>
    <a:clrScheme name="Arkýř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Arkýř">
  <a:themeElements>
    <a:clrScheme name="Arkýř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rkýř">
  <a:themeElements>
    <a:clrScheme name="Arkýř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Arkýř">
  <a:themeElements>
    <a:clrScheme name="Arkýř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Arkýř">
  <a:themeElements>
    <a:clrScheme name="Arkýř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Arkýř">
  <a:themeElements>
    <a:clrScheme name="Arkýř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Arkýř">
  <a:themeElements>
    <a:clrScheme name="Arkýř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3441</TotalTime>
  <Words>1367</Words>
  <Application>Microsoft Office PowerPoint</Application>
  <PresentationFormat>Předvádění na obrazovce (4:3)</PresentationFormat>
  <Paragraphs>136</Paragraphs>
  <Slides>14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7</vt:i4>
      </vt:variant>
      <vt:variant>
        <vt:lpstr>Nadpisy snímků</vt:lpstr>
      </vt:variant>
      <vt:variant>
        <vt:i4>14</vt:i4>
      </vt:variant>
    </vt:vector>
  </HeadingPairs>
  <TitlesOfParts>
    <vt:vector size="28" baseType="lpstr">
      <vt:lpstr>Cambria</vt:lpstr>
      <vt:lpstr>Noto Sans Symbols</vt:lpstr>
      <vt:lpstr>Calibri</vt:lpstr>
      <vt:lpstr>Century Schoolbook</vt:lpstr>
      <vt:lpstr>Arial</vt:lpstr>
      <vt:lpstr>Times New Roman</vt:lpstr>
      <vt:lpstr>Wingdings</vt:lpstr>
      <vt:lpstr>1_Arkýř</vt:lpstr>
      <vt:lpstr>2_Arkýř</vt:lpstr>
      <vt:lpstr>Arkýř</vt:lpstr>
      <vt:lpstr>3_Arkýř</vt:lpstr>
      <vt:lpstr>4_Arkýř</vt:lpstr>
      <vt:lpstr>5_Arkýř</vt:lpstr>
      <vt:lpstr>6_Arkýř</vt:lpstr>
      <vt:lpstr>INTRODUCTION &amp; PRACTICALITIES</vt:lpstr>
      <vt:lpstr>COURSE OBJECTIVES</vt:lpstr>
      <vt:lpstr>Course Structure</vt:lpstr>
      <vt:lpstr>Prezentace aplikace PowerPoint</vt:lpstr>
      <vt:lpstr>Marie Valentová</vt:lpstr>
      <vt:lpstr>ORGANIZATION &amp; PRACTICALITIES</vt:lpstr>
      <vt:lpstr>OVERALL EVALUATION &amp; FINAL GRADE</vt:lpstr>
      <vt:lpstr>First group assignment „COMPLETE TEACHER'S LESSON“</vt:lpstr>
      <vt:lpstr>Second group assignment „FIND AND EXPLAIN DIFFERENCES WITHIN (EU) COUNTRIES“</vt:lpstr>
      <vt:lpstr>Second group assignment KEY GENDER INDICATORS</vt:lpstr>
      <vt:lpstr>Second group assignment  GROUP OF COUNTRIES</vt:lpstr>
      <vt:lpstr>Prezentace aplikace PowerPoint</vt:lpstr>
      <vt:lpstr>Introduce yourself</vt:lpstr>
      <vt:lpstr>LET´S TAKE A FIRST STEP TO COMPLETE ASSIGNMENTS…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&amp; PRACTICALITIES</dc:title>
  <dc:creator>blanka plasová</dc:creator>
  <cp:lastModifiedBy>Blanka Plasová</cp:lastModifiedBy>
  <cp:revision>42</cp:revision>
  <cp:lastPrinted>2023-02-15T13:47:52Z</cp:lastPrinted>
  <dcterms:created xsi:type="dcterms:W3CDTF">2012-02-21T11:46:21Z</dcterms:created>
  <dcterms:modified xsi:type="dcterms:W3CDTF">2025-02-20T10:26:14Z</dcterms:modified>
</cp:coreProperties>
</file>