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4" r:id="rId5"/>
    <p:sldId id="262" r:id="rId6"/>
    <p:sldId id="263" r:id="rId7"/>
    <p:sldId id="266" r:id="rId8"/>
    <p:sldId id="257" r:id="rId9"/>
    <p:sldId id="265" r:id="rId10"/>
    <p:sldId id="267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A712-6DA7-44C6-90D0-AE8B3EAFF29D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BF37-94AB-4B51-9574-E179420A7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9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BF37-94AB-4B51-9574-E179420A7F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34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0A60C-8CE6-B620-8AC4-9375CA882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A477E8-88E5-9AC4-6E7F-CA02927D4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690D1F-0AEA-6C58-8C14-0C5FFD3F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5EAE30-DB47-3FA7-FD64-03DD1A62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440641-9E8A-98F3-3A57-6A3FED9A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2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2050B-F5E7-773C-52CB-D93F591B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2E4C54-41D9-1B7D-0419-27DC1126E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93974A-7819-6106-4AF9-AA2557C3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19E00F-74B3-3D43-F4F7-D9793227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64623-6FC4-6838-7F31-1FEE135B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93DC91-519E-8BAC-4C6E-615A53DBC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76839A-56C2-FBE3-B4F9-EA2F73F98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E6F8A1-E1AF-1222-C073-B18D9414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25A3F-E894-3D47-DA49-F7B290BE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80DD05-A642-C04A-CDD6-51332D22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EBEAC-C713-9953-8F21-9B6E03A7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82AB6-9123-40DB-A5C5-82470C18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7836D-B819-CD51-56FA-E244B3F4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EC90E-FD71-DC5D-7E1C-F25D9234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EA630-6EF6-A5BE-AE62-7CBAE08E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78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593A7-7D41-BA6D-8CC7-B36AC4A6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A2BFBB-B9E8-D8B0-12EE-26198F930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EFE27A-B18E-DCEB-679E-6FBE8007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22E67-6C62-2632-36B5-199A2B2A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A758C3-5CFA-5577-89AA-D903B8A7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9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BD40E-B04D-91B3-98AD-C7FD5B5E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40321-4288-A899-F11B-14EC7AFD1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AABBD9-E545-A9F9-B7D8-8C075296B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418ED7-4E0C-29EC-0EBF-C62DA0FC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4EADB6-7058-2EDE-4DFF-80DF9521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6610C7-C2A0-AA00-5226-92D40588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0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8B038-009E-FF01-8B88-3D7B4693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27365A-8860-90FD-6C8F-D24B51C6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337015-0162-687F-CEDD-79F50D5B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664FC6-38D7-1174-B856-D9EC155DE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1C3CE4-8D16-4C86-DBDE-0FD80B141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A00277-A7F4-86BD-01FA-F79EC2B9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9EB085-3E9F-DBFB-EB1C-D955077B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DAE2B7-A5DC-4C9C-F6D0-60DEB77A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902E0-4091-47EA-8131-7D7B05CC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519018-6B5F-E40C-EB69-769DF720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ED4008-80B9-D2F5-2BF7-14880BAD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65DE49-2593-B683-24B1-7D621DE1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0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0F1C0F-2A69-B287-24A5-9322D56F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AE05F3-E172-26D8-B247-7D5A7BE3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F50FE3-C387-A265-925F-35DD9C1E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EB843-A9E0-7B09-4670-2A9F35A3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6E347-C9B3-70FA-5C65-FD8089BE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84A5B6-0FE6-FC9F-8583-526F39ABE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407656-07FE-CDD5-C3F7-738D1DF4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E69945-89FD-EFE8-5343-2AD1AEB0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2F744F-E78B-3513-471D-930446A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29C9D-4796-0C42-3EED-3395C827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8498EB-3748-AC87-5954-2A0842BA9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524726-CD47-92D4-0066-F1CBD9315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A56730-2C5D-65FC-CE44-1411F999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237210-24A2-2578-2BD7-AC3146E5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09E74F-7E47-CCE4-19CB-DAF796E6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7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33D866-52DC-B9F6-4FCD-630F0B8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E1D7D0-1E59-9B8E-A944-25CAB8552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5CA10D-8CED-88E2-326B-51307993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D8ACC-7353-4321-8436-FD2A4D035B10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146D20-E58A-3067-1A29-0AFAF64AD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7D278-5C74-FEAF-DF6D-92300761D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7CDD3-B19D-4B96-9AA1-2ABF44C46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9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5BC49-C53E-3D04-FBDA-7D96EB810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Milníky moderních dějin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D1E388-2D19-DDEF-0385-8724E29A87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Úvod: Čas dějin a idea pokroku</a:t>
            </a:r>
          </a:p>
          <a:p>
            <a:r>
              <a:rPr lang="cs-CZ" dirty="0"/>
              <a:t>(milníky, dějiny, pokrok)</a:t>
            </a:r>
          </a:p>
        </p:txBody>
      </p:sp>
    </p:spTree>
    <p:extLst>
      <p:ext uri="{BB962C8B-B14F-4D97-AF65-F5344CB8AC3E}">
        <p14:creationId xmlns:p14="http://schemas.microsoft.com/office/powerpoint/2010/main" val="137826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A0B9F-C6AD-DBFA-F64E-304A4CD9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619"/>
          </a:xfrm>
        </p:spPr>
        <p:txBody>
          <a:bodyPr/>
          <a:lstStyle/>
          <a:p>
            <a:r>
              <a:rPr lang="cs-CZ" dirty="0"/>
              <a:t>Kulturní pesimismus a kritika pokroku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E3E74-C39A-32BF-0B4B-50A6C77B0CC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490125" cy="2826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900" b="1" dirty="0"/>
              <a:t>Oswald </a:t>
            </a:r>
            <a:r>
              <a:rPr lang="cs-CZ" sz="2900" b="1" dirty="0" err="1"/>
              <a:t>Spengler</a:t>
            </a:r>
            <a:r>
              <a:rPr lang="cs-CZ" sz="2900" b="1" dirty="0"/>
              <a:t> </a:t>
            </a:r>
            <a:r>
              <a:rPr lang="cs-CZ" sz="2900" dirty="0"/>
              <a:t>(1880-1936)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900" dirty="0"/>
              <a:t>německý konzervativní intelektuál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2900" b="1" dirty="0" err="1"/>
              <a:t>Untergang</a:t>
            </a:r>
            <a:r>
              <a:rPr lang="cs-CZ" sz="2900" b="1" dirty="0"/>
              <a:t> des </a:t>
            </a:r>
            <a:r>
              <a:rPr lang="cs-CZ" sz="2900" b="1" dirty="0" err="1"/>
              <a:t>Abendlandes</a:t>
            </a:r>
            <a:r>
              <a:rPr lang="cs-CZ" sz="2900" b="1" dirty="0"/>
              <a:t> </a:t>
            </a:r>
            <a:r>
              <a:rPr lang="cs-CZ" sz="2900" dirty="0"/>
              <a:t>(1918, 1921)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2900" i="1" dirty="0"/>
              <a:t>Zánik Západu </a:t>
            </a:r>
            <a:r>
              <a:rPr lang="cs-CZ" sz="2900" dirty="0"/>
              <a:t>(česky 2011)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900" dirty="0"/>
              <a:t>Dějiny lidstva jako celku neexistují, je jen život a smrt lidských kultur.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900" dirty="0"/>
              <a:t>Západ čeká v následujících stoletích závěrečná životní etapa života kultur – fáze civilizace a pak nastane postupný zánik.</a:t>
            </a:r>
          </a:p>
          <a:p>
            <a:pPr marL="0" indent="0" algn="r">
              <a:buNone/>
            </a:pPr>
            <a:endParaRPr lang="cs-CZ" sz="1800" dirty="0"/>
          </a:p>
        </p:txBody>
      </p:sp>
      <p:pic>
        <p:nvPicPr>
          <p:cNvPr id="5" name="Picture 2" descr="https://www.cojeco.cz/images/descript/ff23112372a71d9886f55b2fa7747edd.jpg">
            <a:extLst>
              <a:ext uri="{FF2B5EF4-FFF2-40B4-BE49-F238E27FC236}">
                <a16:creationId xmlns:a16="http://schemas.microsoft.com/office/drawing/2014/main" id="{7B5A4A92-4DD4-E830-18D8-38361C63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26" y="2328367"/>
            <a:ext cx="3546041" cy="42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CF9DDA4-37DE-5D1F-1CE2-FB351181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485" y="2205032"/>
            <a:ext cx="8702882" cy="24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Obrázek 1" descr="Spengler">
            <a:extLst>
              <a:ext uri="{FF2B5EF4-FFF2-40B4-BE49-F238E27FC236}">
                <a16:creationId xmlns:a16="http://schemas.microsoft.com/office/drawing/2014/main" id="{32BBB5C2-21A6-3A83-FC12-099151EF7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8" b="8954"/>
          <a:stretch/>
        </p:blipFill>
        <p:spPr bwMode="auto">
          <a:xfrm>
            <a:off x="3502152" y="4279978"/>
            <a:ext cx="4707302" cy="242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9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F5429-3C15-F482-EA09-ECA23EC3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a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DC25F-4853-270A-9004-B6D7ED06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3808"/>
          </a:xfr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cs-CZ" sz="1800" dirty="0">
                <a:effectLst/>
                <a:ea typeface="Calibri" panose="020F0502020204030204" pitchFamily="34" charset="0"/>
              </a:rPr>
              <a:t>hospodářsko-sociální proměna raně novověké stavovské a venkovské společnosti v průmyslovou a městskou společnost</a:t>
            </a:r>
          </a:p>
          <a:p>
            <a:pPr marL="342900" indent="-342900">
              <a:buAutoNum type="alphaLcParenR"/>
            </a:pPr>
            <a:r>
              <a:rPr lang="cs-CZ" sz="1800" dirty="0">
                <a:effectLst/>
                <a:ea typeface="Calibri" panose="020F0502020204030204" pitchFamily="34" charset="0"/>
              </a:rPr>
              <a:t>zrození a vývoj moderního státu mezi národním státem a impériem</a:t>
            </a:r>
          </a:p>
          <a:p>
            <a:pPr marL="342900" indent="-342900">
              <a:buFont typeface="Arial" panose="020B0604020202020204" pitchFamily="34" charset="0"/>
              <a:buAutoNum type="alphaLcParenR"/>
            </a:pPr>
            <a:r>
              <a:rPr lang="cs-CZ" sz="1800" dirty="0">
                <a:ea typeface="Calibri" panose="020F0502020204030204" pitchFamily="34" charset="0"/>
              </a:rPr>
              <a:t>proměna války a míru, význam revoluce</a:t>
            </a:r>
          </a:p>
          <a:p>
            <a:pPr marL="342900" indent="-342900">
              <a:buAutoNum type="alphaLcParenR"/>
            </a:pPr>
            <a:r>
              <a:rPr lang="cs-CZ" sz="1800" dirty="0">
                <a:effectLst/>
                <a:ea typeface="Calibri" panose="020F0502020204030204" pitchFamily="34" charset="0"/>
              </a:rPr>
              <a:t>sekularizace myšlení a proměně kulturních vzorců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/>
              <a:t>BAYLY, Christopher A., </a:t>
            </a:r>
            <a:r>
              <a:rPr lang="cs-CZ" sz="1900" i="1" dirty="0"/>
              <a:t>Zrod moderního světa 1780-1914. Globální spojitosti a srovnání</a:t>
            </a:r>
            <a:r>
              <a:rPr lang="cs-CZ" sz="1900" dirty="0"/>
              <a:t>. Brno: Centrum pro studium demokracie a kultury, 2020.</a:t>
            </a:r>
          </a:p>
          <a:p>
            <a:pPr marL="0" indent="0">
              <a:buNone/>
            </a:pPr>
            <a:r>
              <a:rPr lang="cs-CZ" sz="1900" dirty="0"/>
              <a:t>DINER, Dan, </a:t>
            </a:r>
            <a:r>
              <a:rPr lang="cs-CZ" sz="1900" i="1" dirty="0"/>
              <a:t>Porozumět dvacátému století</a:t>
            </a:r>
            <a:r>
              <a:rPr lang="cs-CZ" sz="1900" dirty="0"/>
              <a:t>. Brno: Centrum pro studium demokracie a kultury, 2010.</a:t>
            </a:r>
          </a:p>
          <a:p>
            <a:pPr marL="0" indent="0">
              <a:buNone/>
            </a:pPr>
            <a:r>
              <a:rPr lang="cs-CZ" sz="1900" dirty="0"/>
              <a:t>KERSHAW, Ian, </a:t>
            </a:r>
            <a:r>
              <a:rPr lang="cs-CZ" sz="1900" i="1" dirty="0"/>
              <a:t>Do pekel a zpět. Evropa 1914-1949</a:t>
            </a:r>
            <a:r>
              <a:rPr lang="cs-CZ" sz="1900" dirty="0"/>
              <a:t>. Praha: Argo, 2017.</a:t>
            </a:r>
          </a:p>
          <a:p>
            <a:pPr marL="0" indent="0">
              <a:buNone/>
            </a:pPr>
            <a:r>
              <a:rPr lang="en-US" sz="1900" dirty="0"/>
              <a:t>OSTERHAMMEL, Jürgen</a:t>
            </a:r>
            <a:r>
              <a:rPr lang="cs-CZ" sz="1900" dirty="0"/>
              <a:t>,</a:t>
            </a:r>
            <a:r>
              <a:rPr lang="en-US" sz="1900" dirty="0"/>
              <a:t> </a:t>
            </a:r>
            <a:r>
              <a:rPr lang="en-US" sz="1900" i="1" dirty="0"/>
              <a:t>The transformation of the world. A global history of the nineteenth century</a:t>
            </a:r>
            <a:r>
              <a:rPr lang="en-US" sz="1900" dirty="0"/>
              <a:t>. Princeton: Princeton University Press, 2014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23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22089-89EB-450A-3F42-507E03FB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343" y="182881"/>
            <a:ext cx="3701144" cy="905255"/>
          </a:xfrm>
        </p:spPr>
        <p:txBody>
          <a:bodyPr/>
          <a:lstStyle/>
          <a:p>
            <a:pPr algn="ctr"/>
            <a:r>
              <a:rPr lang="cs-CZ" dirty="0"/>
              <a:t>Milníky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5B803A-90A5-01CA-FF9E-4E4622F3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343" y="987552"/>
            <a:ext cx="4125686" cy="5505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/>
              <a:t>Patník nebo sloup u silnice označující vzdálenost od výchozího místa v mílích.</a:t>
            </a:r>
          </a:p>
          <a:p>
            <a:pPr marL="0" indent="0" algn="ctr">
              <a:buNone/>
            </a:pPr>
            <a:r>
              <a:rPr lang="cs-CZ" sz="2000" dirty="0"/>
              <a:t>Metaforicky také </a:t>
            </a:r>
            <a:r>
              <a:rPr lang="cs-CZ" sz="2000" b="1" dirty="0"/>
              <a:t>významná a přelomová událost</a:t>
            </a:r>
            <a:r>
              <a:rPr lang="cs-CZ" sz="2000" dirty="0"/>
              <a:t> čili </a:t>
            </a:r>
            <a:r>
              <a:rPr lang="cs-CZ" sz="2000" b="1" dirty="0"/>
              <a:t>mezník</a:t>
            </a:r>
            <a:r>
              <a:rPr lang="cs-CZ" sz="2000" dirty="0"/>
              <a:t> (původně kámen rozhraničující dva pozemky), někdy také počátek nové epochy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rgbClr val="FF0000"/>
                </a:solidFill>
              </a:rPr>
              <a:t>Jaké události dějin lze považovat za historické milníky?</a:t>
            </a:r>
          </a:p>
          <a:p>
            <a:r>
              <a:rPr lang="cs-CZ" sz="1600" dirty="0"/>
              <a:t>Vlevo: milník u Petrohradu, který stával na bývalé císařské silnici z Prahy do Karlových Varů.</a:t>
            </a:r>
          </a:p>
          <a:p>
            <a:r>
              <a:rPr lang="cs-CZ" sz="1600" dirty="0"/>
              <a:t>Vpravo: milník u </a:t>
            </a:r>
            <a:r>
              <a:rPr lang="cs-CZ" sz="1600" dirty="0" err="1"/>
              <a:t>Kubšovky</a:t>
            </a:r>
            <a:r>
              <a:rPr lang="cs-CZ" sz="1600" dirty="0"/>
              <a:t> na bývalé císařské silnici z Prahy do Vídně, mezi Českým Brodem a Kolínem, snad poslední milník dochovaný z této zaniklé silnice.</a:t>
            </a:r>
          </a:p>
        </p:txBody>
      </p:sp>
      <p:pic>
        <p:nvPicPr>
          <p:cNvPr id="3074" name="Picture 2" descr="Kubšovka – milník – Kolínsko – Cesty a památky">
            <a:extLst>
              <a:ext uri="{FF2B5EF4-FFF2-40B4-BE49-F238E27FC236}">
                <a16:creationId xmlns:a16="http://schemas.microsoft.com/office/drawing/2014/main" id="{2A3B4EDF-A5DD-63BE-C177-15F4707D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92" y="432707"/>
            <a:ext cx="3989350" cy="59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lník Petrohrad - Drobné památky | Turistika.cz">
            <a:extLst>
              <a:ext uri="{FF2B5EF4-FFF2-40B4-BE49-F238E27FC236}">
                <a16:creationId xmlns:a16="http://schemas.microsoft.com/office/drawing/2014/main" id="{4C9B8657-C0D7-F1E8-A933-A3E006EE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8" y="432707"/>
            <a:ext cx="3370830" cy="59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3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6F7F61-2B8A-5518-BDCD-7FA8E743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30" y="195942"/>
            <a:ext cx="4170530" cy="1575106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Reinhard </a:t>
            </a:r>
            <a:r>
              <a:rPr lang="cs-CZ" sz="3200" b="1" dirty="0" err="1"/>
              <a:t>Koselleck</a:t>
            </a:r>
            <a:br>
              <a:rPr lang="cs-CZ" sz="2400" dirty="0"/>
            </a:br>
            <a:r>
              <a:rPr lang="cs-CZ" sz="2400" dirty="0"/>
              <a:t>(1923-2006)</a:t>
            </a:r>
            <a:br>
              <a:rPr lang="cs-CZ" sz="2400" dirty="0"/>
            </a:br>
            <a:r>
              <a:rPr lang="cs-CZ" sz="2400" dirty="0"/>
              <a:t>německý historik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CBA9A-668D-0A8F-6191-67BB7E40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98307"/>
            <a:ext cx="4820214" cy="456375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1800" b="1" dirty="0"/>
              <a:t>Dějiny pojmů </a:t>
            </a:r>
            <a:r>
              <a:rPr lang="cs-CZ" sz="1800" dirty="0"/>
              <a:t>(</a:t>
            </a:r>
            <a:r>
              <a:rPr lang="cs-CZ" sz="1800" i="1" dirty="0" err="1"/>
              <a:t>Begriffsgeschichte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i="1" dirty="0" err="1"/>
              <a:t>Geschichtliche</a:t>
            </a:r>
            <a:r>
              <a:rPr lang="cs-CZ" sz="1800" i="1" dirty="0"/>
              <a:t> </a:t>
            </a:r>
            <a:r>
              <a:rPr lang="cs-CZ" sz="1800" i="1" dirty="0" err="1"/>
              <a:t>Grundbegriffe</a:t>
            </a:r>
            <a:r>
              <a:rPr lang="cs-CZ" sz="1800" i="1" dirty="0"/>
              <a:t>. </a:t>
            </a:r>
            <a:r>
              <a:rPr lang="de-DE" sz="1800" b="0" i="1" dirty="0">
                <a:effectLst/>
              </a:rPr>
              <a:t>Historisches Lexikon zur politisch-sozialen Sprache in Deutschland. </a:t>
            </a:r>
            <a:r>
              <a:rPr lang="cs-CZ" sz="1800" b="0" i="0" dirty="0">
                <a:effectLst/>
              </a:rPr>
              <a:t>8 svazků (1972-1997)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Objev dějin jako jednotného procesu vývoje lidské společnosti v čase.</a:t>
            </a:r>
          </a:p>
          <a:p>
            <a:pPr marL="0" indent="0">
              <a:buNone/>
            </a:pPr>
            <a:r>
              <a:rPr lang="cs-CZ" sz="1800" dirty="0"/>
              <a:t>Příběhy nebo příběh, historky nebo historie?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Historie jednotlivých celků</a:t>
            </a:r>
          </a:p>
          <a:p>
            <a:pPr marL="0" indent="0">
              <a:buNone/>
            </a:pPr>
            <a:r>
              <a:rPr lang="cs-CZ" sz="1800" dirty="0"/>
              <a:t>nebo univerzální historie – Historie/ Dějin? 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ECEFFF-E2E3-5820-56A3-BB21908B6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r="15767" b="2"/>
          <a:stretch/>
        </p:blipFill>
        <p:spPr bwMode="auto">
          <a:xfrm>
            <a:off x="8426401" y="1261453"/>
            <a:ext cx="3255269" cy="33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EFE2A4-66FE-A1B9-DF42-6ACDAE1B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51" y="129258"/>
            <a:ext cx="1314430" cy="21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mporalidad, historia y modernidad. La propuesta desde la historia ...">
            <a:extLst>
              <a:ext uri="{FF2B5EF4-FFF2-40B4-BE49-F238E27FC236}">
                <a16:creationId xmlns:a16="http://schemas.microsoft.com/office/drawing/2014/main" id="{3CDF8356-C0FA-C1EE-4B94-D22050A5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51" y="2372172"/>
            <a:ext cx="1289330" cy="21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inhart Koselleck auf suhrkamp.de">
            <a:extLst>
              <a:ext uri="{FF2B5EF4-FFF2-40B4-BE49-F238E27FC236}">
                <a16:creationId xmlns:a16="http://schemas.microsoft.com/office/drawing/2014/main" id="{24BC361C-65E1-080F-328A-D1776923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50" y="4642540"/>
            <a:ext cx="1289331" cy="21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E3DA0-7765-50B0-09BE-48AFE8AA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69086" cy="823595"/>
          </a:xfrm>
        </p:spPr>
        <p:txBody>
          <a:bodyPr/>
          <a:lstStyle/>
          <a:p>
            <a:r>
              <a:rPr lang="cs-CZ" dirty="0"/>
              <a:t>Otázka periodizace dějin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24E53-6D0B-2349-5DB2-CC23400E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7614042" cy="548509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Starověk a středověk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střídání čtyř říší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dějiny spásy</a:t>
            </a:r>
          </a:p>
          <a:p>
            <a:pPr marL="0" indent="0">
              <a:spcBef>
                <a:spcPts val="300"/>
              </a:spcBef>
              <a:buNone/>
            </a:pPr>
            <a:endParaRPr lang="cs-CZ" sz="1800" b="1" dirty="0"/>
          </a:p>
          <a:p>
            <a:pPr marL="0" indent="0">
              <a:spcBef>
                <a:spcPts val="300"/>
              </a:spcBef>
              <a:buNone/>
            </a:pPr>
            <a:r>
              <a:rPr lang="cs-CZ" sz="1800" b="1" dirty="0"/>
              <a:t>starověk – středověk – novověk</a:t>
            </a:r>
            <a:endParaRPr lang="cs-CZ" sz="1800" dirty="0"/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Flavius </a:t>
            </a:r>
            <a:r>
              <a:rPr lang="cs-CZ" sz="1800" dirty="0" err="1"/>
              <a:t>Biondo</a:t>
            </a:r>
            <a:r>
              <a:rPr lang="cs-CZ" sz="1800" dirty="0"/>
              <a:t> (1392-1463)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Christoph (Keller) Cellarius (1638-1707)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b="1" dirty="0"/>
              <a:t>„osová epocha“ </a:t>
            </a:r>
            <a:r>
              <a:rPr lang="cs-CZ" sz="1800" dirty="0"/>
              <a:t>(</a:t>
            </a:r>
            <a:r>
              <a:rPr lang="cs-CZ" sz="1800" i="1" dirty="0" err="1"/>
              <a:t>Achsenzeit</a:t>
            </a:r>
            <a:r>
              <a:rPr lang="cs-CZ" sz="1800" dirty="0"/>
              <a:t>) Karl </a:t>
            </a:r>
            <a:r>
              <a:rPr lang="cs-CZ" sz="1800" dirty="0" err="1"/>
              <a:t>Jasperse</a:t>
            </a:r>
            <a:r>
              <a:rPr lang="cs-CZ" sz="1800" dirty="0"/>
              <a:t> (1949)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 	800 – 300 př. K. objevení duchovního základu lidstva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kritika: </a:t>
            </a:r>
            <a:r>
              <a:rPr lang="cs-CZ" sz="1800" dirty="0" err="1"/>
              <a:t>Jaspersův</a:t>
            </a:r>
            <a:r>
              <a:rPr lang="cs-CZ" sz="1800" dirty="0"/>
              <a:t> moderní mýtus (Jan </a:t>
            </a:r>
            <a:r>
              <a:rPr lang="cs-CZ" sz="1800" dirty="0" err="1"/>
              <a:t>Assmann</a:t>
            </a:r>
            <a:r>
              <a:rPr lang="cs-CZ" sz="1800" dirty="0"/>
              <a:t>)</a:t>
            </a:r>
          </a:p>
          <a:p>
            <a:pPr marL="0" indent="0">
              <a:spcBef>
                <a:spcPts val="300"/>
              </a:spcBef>
              <a:buNone/>
            </a:pPr>
            <a:endParaRPr lang="cs-CZ" sz="1800" dirty="0"/>
          </a:p>
          <a:p>
            <a:pPr marL="0" indent="0">
              <a:spcBef>
                <a:spcPts val="300"/>
              </a:spcBef>
              <a:buNone/>
            </a:pPr>
            <a:r>
              <a:rPr lang="cs-CZ" sz="1800" b="1" dirty="0"/>
              <a:t>„sedlová epocha“ </a:t>
            </a:r>
            <a:r>
              <a:rPr lang="cs-CZ" sz="1800" dirty="0"/>
              <a:t>(</a:t>
            </a:r>
            <a:r>
              <a:rPr lang="cs-CZ" sz="1800" i="1" dirty="0" err="1"/>
              <a:t>Sattelzeit</a:t>
            </a:r>
            <a:r>
              <a:rPr lang="cs-CZ" sz="1800" dirty="0"/>
              <a:t>) </a:t>
            </a:r>
            <a:r>
              <a:rPr lang="cs-CZ" sz="1800" b="1" dirty="0"/>
              <a:t>R. </a:t>
            </a:r>
            <a:r>
              <a:rPr lang="cs-CZ" sz="1800" b="1" dirty="0" err="1"/>
              <a:t>Kosellecka</a:t>
            </a:r>
            <a:endParaRPr lang="cs-CZ" sz="1800" b="1" dirty="0"/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	1750-1850 radikální transformace politických pojmů</a:t>
            </a:r>
          </a:p>
          <a:p>
            <a:pPr marL="0" indent="0">
              <a:spcBef>
                <a:spcPts val="300"/>
              </a:spcBef>
              <a:buNone/>
            </a:pPr>
            <a:endParaRPr lang="cs-CZ" sz="1800" dirty="0"/>
          </a:p>
          <a:p>
            <a:pPr marL="0" indent="0">
              <a:spcBef>
                <a:spcPts val="300"/>
              </a:spcBef>
              <a:buNone/>
            </a:pPr>
            <a:r>
              <a:rPr lang="cs-CZ" sz="1800" b="1" dirty="0"/>
              <a:t>Eric </a:t>
            </a:r>
            <a:r>
              <a:rPr lang="cs-CZ" sz="1800" b="1" dirty="0" err="1"/>
              <a:t>Hobsbawm</a:t>
            </a:r>
            <a:r>
              <a:rPr lang="cs-CZ" sz="1800" b="1" dirty="0"/>
              <a:t> </a:t>
            </a:r>
            <a:r>
              <a:rPr lang="cs-CZ" sz="1800" dirty="0"/>
              <a:t>„dlouhé 19. století“ a „krátké 20. století“</a:t>
            </a:r>
          </a:p>
          <a:p>
            <a:pPr marL="0" indent="0">
              <a:spcBef>
                <a:spcPts val="300"/>
              </a:spcBef>
              <a:buNone/>
            </a:pPr>
            <a:endParaRPr lang="cs-CZ" sz="1800" dirty="0"/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předmoderní / moderní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800" dirty="0"/>
              <a:t>agrární společnost / průmyslová společnost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E7067BBF-14A6-7326-BCEE-AAB75B4D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42" y="523883"/>
            <a:ext cx="3055266" cy="53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DF147-583E-4F78-242D-6FD95E29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28" y="310261"/>
            <a:ext cx="6138672" cy="1325563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Braudel</a:t>
            </a:r>
            <a:r>
              <a:rPr lang="cs-CZ" dirty="0"/>
              <a:t> </a:t>
            </a:r>
            <a:r>
              <a:rPr lang="cs-CZ" sz="2800" dirty="0"/>
              <a:t>(1902-1985)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225CC-8893-EBDB-A835-2189AA50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686" y="1635824"/>
            <a:ext cx="6792684" cy="469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francouzský historik</a:t>
            </a:r>
          </a:p>
          <a:p>
            <a:pPr marL="0" indent="0">
              <a:buNone/>
            </a:pPr>
            <a:r>
              <a:rPr lang="cs-CZ" sz="2000" dirty="0"/>
              <a:t>patřící k významné historiografické škole </a:t>
            </a:r>
            <a:r>
              <a:rPr lang="cs-CZ" sz="2000" i="1" dirty="0" err="1"/>
              <a:t>Annales</a:t>
            </a:r>
            <a:endParaRPr lang="cs-CZ" sz="2000" i="1" dirty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Středomoří a středomořský svět v epoše Filipa II.</a:t>
            </a:r>
            <a:r>
              <a:rPr lang="cs-CZ" sz="2000" dirty="0"/>
              <a:t> (La </a:t>
            </a:r>
            <a:r>
              <a:rPr lang="cs-CZ" sz="2000" dirty="0" err="1"/>
              <a:t>Médieterranée</a:t>
            </a:r>
            <a:r>
              <a:rPr lang="cs-CZ" sz="2000" dirty="0"/>
              <a:t> et </a:t>
            </a:r>
            <a:r>
              <a:rPr lang="cs-CZ" sz="2000" dirty="0" err="1"/>
              <a:t>le</a:t>
            </a:r>
            <a:r>
              <a:rPr lang="cs-CZ" sz="2000" dirty="0"/>
              <a:t> monde </a:t>
            </a:r>
            <a:r>
              <a:rPr lang="cs-CZ" sz="2000" dirty="0" err="1"/>
              <a:t>méditerranéen</a:t>
            </a:r>
            <a:r>
              <a:rPr lang="cs-CZ" sz="2000" dirty="0"/>
              <a:t> a </a:t>
            </a:r>
            <a:r>
              <a:rPr lang="cs-CZ" sz="2000" dirty="0" err="1"/>
              <a:t>l‘epoche</a:t>
            </a:r>
            <a:r>
              <a:rPr lang="cs-CZ" sz="2000" dirty="0"/>
              <a:t> de Phillipe II) (1949, </a:t>
            </a:r>
            <a:r>
              <a:rPr lang="cs-CZ" sz="2000" dirty="0" err="1"/>
              <a:t>přepr</a:t>
            </a:r>
            <a:r>
              <a:rPr lang="cs-CZ" sz="2000" dirty="0"/>
              <a:t>. 1966)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La </a:t>
            </a:r>
            <a:r>
              <a:rPr lang="cs-CZ" sz="2000" i="1" dirty="0" err="1"/>
              <a:t>longue</a:t>
            </a:r>
            <a:r>
              <a:rPr lang="cs-CZ" sz="2000" i="1" dirty="0"/>
              <a:t> </a:t>
            </a:r>
            <a:r>
              <a:rPr lang="cs-CZ" sz="2000" i="1" dirty="0" err="1"/>
              <a:t>durée</a:t>
            </a:r>
            <a:r>
              <a:rPr lang="cs-CZ" sz="2000" i="1" dirty="0"/>
              <a:t> </a:t>
            </a:r>
            <a:r>
              <a:rPr lang="cs-CZ" sz="2000" i="1"/>
              <a:t>(1958)</a:t>
            </a:r>
            <a:endParaRPr lang="cs-CZ" sz="2000" i="1" dirty="0"/>
          </a:p>
          <a:p>
            <a:pPr marL="0" indent="0">
              <a:buNone/>
            </a:pPr>
            <a:r>
              <a:rPr lang="cs-CZ" sz="2000" dirty="0"/>
              <a:t>Čas dějin nemá jen jediný rytmus, ale lze rozlišit krátké, střední a dlouhé trvání.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Fernand Braudel">
            <a:extLst>
              <a:ext uri="{FF2B5EF4-FFF2-40B4-BE49-F238E27FC236}">
                <a16:creationId xmlns:a16="http://schemas.microsoft.com/office/drawing/2014/main" id="{78A264B7-FE9C-6F14-750F-EEB58464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6"/>
          <a:stretch/>
        </p:blipFill>
        <p:spPr bwMode="auto">
          <a:xfrm>
            <a:off x="274096" y="400314"/>
            <a:ext cx="4449869" cy="59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1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gress Diagram Stock Illustrations – 184,864 Progress Diagram Stock  Illustrations, Vectors &amp; Clipart - Dreamstime">
            <a:extLst>
              <a:ext uri="{FF2B5EF4-FFF2-40B4-BE49-F238E27FC236}">
                <a16:creationId xmlns:a16="http://schemas.microsoft.com/office/drawing/2014/main" id="{2C1138C2-7546-9E7B-54CA-46AFF332E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2291" r="1462" b="9284"/>
          <a:stretch/>
        </p:blipFill>
        <p:spPr bwMode="auto">
          <a:xfrm>
            <a:off x="7187185" y="3178233"/>
            <a:ext cx="4882897" cy="3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8B497D-8B99-A3B8-8EAF-6CB3DE52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7" y="180181"/>
            <a:ext cx="6358128" cy="1063404"/>
          </a:xfrm>
        </p:spPr>
        <p:txBody>
          <a:bodyPr>
            <a:normAutofit/>
          </a:bodyPr>
          <a:lstStyle/>
          <a:p>
            <a:r>
              <a:rPr lang="cs-CZ" sz="4000" dirty="0"/>
              <a:t>Idea pokroku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D6DDB-FD38-4822-713D-A8664C743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431" y="6281928"/>
            <a:ext cx="3587075" cy="44068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/>
              <a:t>Obrázek by dreamstime.com</a:t>
            </a:r>
          </a:p>
        </p:txBody>
      </p:sp>
      <p:pic>
        <p:nvPicPr>
          <p:cNvPr id="5126" name="Picture 6" descr="Everything we know about human evolution may be wrong">
            <a:extLst>
              <a:ext uri="{FF2B5EF4-FFF2-40B4-BE49-F238E27FC236}">
                <a16:creationId xmlns:a16="http://schemas.microsoft.com/office/drawing/2014/main" id="{B2D7120F-BD13-A27D-0C5F-616EB5D6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99" y="292609"/>
            <a:ext cx="3771406" cy="25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ECDE797-4BF8-42B1-5815-49A5AC4A710A}"/>
              </a:ext>
            </a:extLst>
          </p:cNvPr>
          <p:cNvSpPr txBox="1"/>
          <p:nvPr/>
        </p:nvSpPr>
        <p:spPr>
          <a:xfrm>
            <a:off x="740665" y="1225837"/>
            <a:ext cx="6793992" cy="602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Idea pokroku znamená, že civilizace pohybovala, pohybuje a bude kontinuálně pohybovat v požadovaném směru. Kritériem požadovaného směru je „narůstající štěstí“.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cs-CZ" sz="1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J. B. </a:t>
            </a:r>
            <a:r>
              <a:rPr lang="cs-CZ" sz="16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Bury</a:t>
            </a:r>
            <a:r>
              <a:rPr lang="cs-CZ" sz="1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(1920)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Pokrok je vyjádření inherentní tendence v přírodě nebo v člověku projít pravidelnou posloupností vývojových fází v minulosti, přítomnosti a budoucnosti, přičemž pozdější fáze bytí jsou – až snad na občasné retardace či malé regrese – lepší než 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fáze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dřívější.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cs-CZ" sz="1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O. </a:t>
            </a:r>
            <a:r>
              <a:rPr lang="cs-CZ" sz="16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Lovejoy</a:t>
            </a:r>
            <a:r>
              <a:rPr lang="cs-CZ" sz="1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(1935)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Osvícenství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Nicolas de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Condorset</a:t>
            </a:r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(1743-1794)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Esquisse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d’un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tableau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historique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des </a:t>
            </a: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progrès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l’esprit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i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humain</a:t>
            </a:r>
            <a:r>
              <a:rPr lang="cs-CZ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(Historický náčrt pokroku lidského ducha) (1795)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5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C379DF-F5B2-E1FD-A3C0-6213EFCA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38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August </a:t>
            </a:r>
            <a:r>
              <a:rPr lang="cs-CZ" sz="3800" b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Comte</a:t>
            </a:r>
            <a:r>
              <a:rPr lang="cs-CZ" sz="38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(1798-1857)</a:t>
            </a:r>
            <a:br>
              <a:rPr lang="cs-CZ" sz="3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cs-CZ" sz="3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C37069-96AF-24B0-CCC0-EF30E0AD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 r="1" b="196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099371-858A-76DA-B564-B886D0BE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Matematik a sociolog, jeden ze zakladatelů sociologie</a:t>
            </a:r>
          </a:p>
          <a:p>
            <a:pPr marL="0" indent="0">
              <a:spcBef>
                <a:spcPts val="600"/>
              </a:spcBef>
              <a:buNone/>
            </a:pPr>
            <a:endParaRPr lang="cs-CZ" sz="2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200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Kurz pozitivní filozofie </a:t>
            </a: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(1830-1842)</a:t>
            </a:r>
          </a:p>
          <a:p>
            <a:pPr marL="0" indent="0">
              <a:spcBef>
                <a:spcPts val="600"/>
              </a:spcBef>
              <a:buNone/>
            </a:pPr>
            <a:endParaRPr lang="cs-CZ" sz="2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„Zákon tří stádií“ vývoje lidské společnosti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1. teologický (náboženský) stupeň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2. metafyzický (abstraktní) stupeň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3. pozitivní (vědecký) stupeň</a:t>
            </a:r>
          </a:p>
          <a:p>
            <a:pPr marL="0" indent="0">
              <a:spcAft>
                <a:spcPts val="8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1836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4A250-5C08-F628-F0B9-6073275F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585216"/>
            <a:ext cx="4606299" cy="5572886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cs-CZ" sz="700" b="1" dirty="0"/>
          </a:p>
          <a:p>
            <a:pPr marL="0" indent="0">
              <a:buNone/>
            </a:pPr>
            <a:r>
              <a:rPr lang="cs-CZ" sz="2400" b="1" dirty="0"/>
              <a:t>2001: Vesmírná odysea (1968)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Idea pokroku v nadsázce science fiction.</a:t>
            </a:r>
          </a:p>
          <a:p>
            <a:pPr marL="0" indent="0">
              <a:buNone/>
            </a:pPr>
            <a:r>
              <a:rPr lang="cs-CZ" sz="2400" dirty="0"/>
              <a:t>(Dokument 1)</a:t>
            </a:r>
          </a:p>
          <a:p>
            <a:pPr marL="0" indent="0">
              <a:buNone/>
            </a:pPr>
            <a:r>
              <a:rPr lang="cs-CZ" sz="2400" dirty="0"/>
              <a:t>Dějiny (kultura, věda a technika) jsou tu chápány jako součást evolučního vývoje života na cestě k dokonalosti.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r">
              <a:buNone/>
            </a:pPr>
            <a:r>
              <a:rPr lang="cs-CZ" sz="2400" dirty="0"/>
              <a:t>Nejde jen o nadsázku.</a:t>
            </a:r>
          </a:p>
          <a:p>
            <a:pPr marL="0" indent="0" algn="r">
              <a:buNone/>
            </a:pPr>
            <a:r>
              <a:rPr lang="cs-CZ" sz="2400" i="1" dirty="0"/>
              <a:t>„…je třeba mít na paměti, že Vesmírná odysea byla napsána v době, která se nyní nachází za jedním z Velkých mezníků v lidských dějinách; jsme od ní jednou provždy odděleni okamžikem, kdy Neil Armstrong stanul na Měsíci. (…) Nyní se historie a fikce neoddělitelně propletly.“</a:t>
            </a:r>
          </a:p>
          <a:p>
            <a:pPr marL="0" indent="0" algn="r">
              <a:buNone/>
            </a:pPr>
            <a:r>
              <a:rPr lang="cs-CZ" sz="2400" dirty="0"/>
              <a:t>A C. Clark v roce 1982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8FF455-F3EB-2B9A-836A-D2A45FF7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12173" b="3"/>
          <a:stretch/>
        </p:blipFill>
        <p:spPr bwMode="auto">
          <a:xfrm>
            <a:off x="5211495" y="699899"/>
            <a:ext cx="3211333" cy="54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1: a Space Odyssey (Space Odyssey Series): Clarke, Arthur C.:  9780451457998: Amazon.com: Books">
            <a:extLst>
              <a:ext uri="{FF2B5EF4-FFF2-40B4-BE49-F238E27FC236}">
                <a16:creationId xmlns:a16="http://schemas.microsoft.com/office/drawing/2014/main" id="{D3111871-85D7-1866-F032-33F30A7B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8032" b="3"/>
          <a:stretch/>
        </p:blipFill>
        <p:spPr bwMode="auto">
          <a:xfrm>
            <a:off x="8535080" y="699899"/>
            <a:ext cx="3211333" cy="54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3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BA43F-CDAB-219D-DE54-90824705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46304"/>
            <a:ext cx="11503152" cy="1490472"/>
          </a:xfrm>
        </p:spPr>
        <p:txBody>
          <a:bodyPr>
            <a:normAutofit fontScale="90000"/>
          </a:bodyPr>
          <a:lstStyle/>
          <a:p>
            <a:r>
              <a:rPr lang="cs-CZ" sz="2800" b="1" dirty="0" err="1"/>
              <a:t>The</a:t>
            </a:r>
            <a:r>
              <a:rPr lang="cs-CZ" sz="2800" b="1" dirty="0"/>
              <a:t> Big </a:t>
            </a:r>
            <a:r>
              <a:rPr lang="cs-CZ" sz="2800" b="1" dirty="0" err="1"/>
              <a:t>History</a:t>
            </a:r>
            <a:r>
              <a:rPr lang="cs-CZ" sz="2800" b="1" dirty="0"/>
              <a:t> Project (2011)</a:t>
            </a:r>
            <a:br>
              <a:rPr lang="cs-CZ" sz="2800" dirty="0"/>
            </a:br>
            <a:r>
              <a:rPr lang="cs-CZ" sz="2200" dirty="0"/>
              <a:t>univerzálně historický projekt amerického historika Davida Christiana, podporovaného Billem Gatese, dnes OER-projekt pro kurzy</a:t>
            </a:r>
            <a:br>
              <a:rPr lang="cs-CZ" sz="2200" dirty="0"/>
            </a:br>
            <a:r>
              <a:rPr lang="cs-CZ" sz="2200" dirty="0"/>
              <a:t>univerzální dějiny vesmíru, světa, života a lidstva od Velkého třesku do současnosti v jednom výkladovém schématu, vyučuje se někde i na amerických univerzitách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19D81E-C9E6-DB82-18D3-996CFBEDB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27F05F8-365E-7937-0716-E9530941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12192000" cy="66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02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856</Words>
  <Application>Microsoft Office PowerPoint</Application>
  <PresentationFormat>Širokoúhlá obrazovka</PresentationFormat>
  <Paragraphs>98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Helvetica Neue Medium</vt:lpstr>
      <vt:lpstr>Times New Roman</vt:lpstr>
      <vt:lpstr>Motiv Office</vt:lpstr>
      <vt:lpstr>Milníky moderních dějin</vt:lpstr>
      <vt:lpstr>Milníky</vt:lpstr>
      <vt:lpstr>Reinhard Koselleck (1923-2006) německý historik</vt:lpstr>
      <vt:lpstr>Otázka periodizace dějin</vt:lpstr>
      <vt:lpstr>Fernand Braudel (1902-1985)</vt:lpstr>
      <vt:lpstr>Idea pokroku</vt:lpstr>
      <vt:lpstr>August Comte (1798-1857) </vt:lpstr>
      <vt:lpstr>Prezentace aplikace PowerPoint</vt:lpstr>
      <vt:lpstr>The Big History Project (2011) univerzálně historický projekt amerického historika Davida Christiana, podporovaného Billem Gatese, dnes OER-projekt pro kurzy univerzální dějiny vesmíru, světa, života a lidstva od Velkého třesku do současnosti v jednom výkladovém schématu, vyučuje se někde i na amerických univerzitách</vt:lpstr>
      <vt:lpstr>Kulturní pesimismus a kritika pokroku</vt:lpstr>
      <vt:lpstr>Témata 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Němec</dc:creator>
  <cp:lastModifiedBy>Jiří Němec</cp:lastModifiedBy>
  <cp:revision>18</cp:revision>
  <dcterms:created xsi:type="dcterms:W3CDTF">2025-02-18T09:03:09Z</dcterms:created>
  <dcterms:modified xsi:type="dcterms:W3CDTF">2025-02-20T14:46:58Z</dcterms:modified>
</cp:coreProperties>
</file>