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82" r:id="rId5"/>
    <p:sldId id="285" r:id="rId6"/>
    <p:sldId id="287" r:id="rId7"/>
    <p:sldId id="286" r:id="rId8"/>
    <p:sldId id="261" r:id="rId9"/>
    <p:sldId id="284" r:id="rId10"/>
    <p:sldId id="281" r:id="rId11"/>
    <p:sldId id="260" r:id="rId12"/>
    <p:sldId id="283" r:id="rId13"/>
    <p:sldId id="289" r:id="rId14"/>
    <p:sldId id="290" r:id="rId15"/>
    <p:sldId id="279" r:id="rId16"/>
    <p:sldId id="277" r:id="rId17"/>
    <p:sldId id="278" r:id="rId18"/>
    <p:sldId id="267" r:id="rId19"/>
    <p:sldId id="280" r:id="rId20"/>
    <p:sldId id="291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6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66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2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3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22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7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2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27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2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DBD3573-8A68-4AA0-8D99-C92A96F3DBD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A3F1774-94C9-4FC4-96A1-6F794566C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8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0FD73-1952-EDE8-4739-2B31FC1E9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Milníky moderních dějin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5A7E3C-62CF-1BD7-0096-BA73AACFC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Urbanizace a sociální proměna společnosti</a:t>
            </a:r>
          </a:p>
        </p:txBody>
      </p:sp>
    </p:spTree>
    <p:extLst>
      <p:ext uri="{BB962C8B-B14F-4D97-AF65-F5344CB8AC3E}">
        <p14:creationId xmlns:p14="http://schemas.microsoft.com/office/powerpoint/2010/main" val="34276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12B53-042B-CF60-56F4-939919B1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87" y="262393"/>
            <a:ext cx="2632251" cy="6157658"/>
          </a:xfrm>
        </p:spPr>
        <p:txBody>
          <a:bodyPr>
            <a:normAutofit/>
          </a:bodyPr>
          <a:lstStyle/>
          <a:p>
            <a:r>
              <a:rPr lang="cs-CZ" sz="2400" dirty="0"/>
              <a:t>Procento urbanizované populace</a:t>
            </a:r>
            <a:br>
              <a:rPr lang="cs-CZ" sz="2400" dirty="0"/>
            </a:br>
            <a:r>
              <a:rPr lang="cs-CZ" sz="2400" dirty="0"/>
              <a:t>ve světě</a:t>
            </a:r>
            <a:br>
              <a:rPr lang="cs-CZ" sz="2400" dirty="0"/>
            </a:br>
            <a:r>
              <a:rPr lang="cs-CZ" sz="2400" dirty="0"/>
              <a:t>(vybrané země)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1600-2023</a:t>
            </a:r>
          </a:p>
        </p:txBody>
      </p:sp>
      <p:pic>
        <p:nvPicPr>
          <p:cNvPr id="7" name="Zástupný obsah 6" descr="Obsah obrázku text, snímek obrazovky, diagram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8DDBDBC-FCCA-BEF6-A49F-28DBE60A9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87" y="579562"/>
            <a:ext cx="8274026" cy="5840489"/>
          </a:xfrm>
        </p:spPr>
      </p:pic>
    </p:spTree>
    <p:extLst>
      <p:ext uri="{BB962C8B-B14F-4D97-AF65-F5344CB8AC3E}">
        <p14:creationId xmlns:p14="http://schemas.microsoft.com/office/powerpoint/2010/main" val="146748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D61501CD-FAE4-C797-E984-5CC0B74E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" y="108284"/>
            <a:ext cx="6292917" cy="4442059"/>
          </a:xfrm>
          <a:prstGeom prst="rect">
            <a:avLst/>
          </a:prstGeom>
        </p:spPr>
      </p:pic>
      <p:pic>
        <p:nvPicPr>
          <p:cNvPr id="5" name="Obrázek 4" descr="Obsah obrázku text, mapa, atlas&#10;&#10;Obsah vygenerovaný umělou inteligencí může být nesprávný.">
            <a:extLst>
              <a:ext uri="{FF2B5EF4-FFF2-40B4-BE49-F238E27FC236}">
                <a16:creationId xmlns:a16="http://schemas.microsoft.com/office/drawing/2014/main" id="{34A707D6-CB4D-3CED-E1AB-931D5B9BE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69" y="2134402"/>
            <a:ext cx="6538362" cy="4615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atlas&#10;&#10;Obsah vygenerovaný umělou inteligencí může být nesprávný.">
            <a:extLst>
              <a:ext uri="{FF2B5EF4-FFF2-40B4-BE49-F238E27FC236}">
                <a16:creationId xmlns:a16="http://schemas.microsoft.com/office/drawing/2014/main" id="{BBA55CC9-D57E-06FC-828C-29C62020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" y="92432"/>
            <a:ext cx="5643813" cy="3983868"/>
          </a:xfrm>
          <a:prstGeom prst="rect">
            <a:avLst/>
          </a:prstGeom>
        </p:spPr>
      </p:pic>
      <p:pic>
        <p:nvPicPr>
          <p:cNvPr id="5" name="Obrázek 4" descr="Obsah obrázku text, mapa&#10;&#10;Obsah vygenerovaný umělou inteligencí může být nesprávný.">
            <a:extLst>
              <a:ext uri="{FF2B5EF4-FFF2-40B4-BE49-F238E27FC236}">
                <a16:creationId xmlns:a16="http://schemas.microsoft.com/office/drawing/2014/main" id="{09B53584-8ED0-2DED-AA4C-9B525944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83" y="2449628"/>
            <a:ext cx="6114249" cy="43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045FB-B543-A474-4E4A-05F02412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8" y="283465"/>
            <a:ext cx="9692640" cy="1399031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Některé rysy</a:t>
            </a:r>
            <a:br>
              <a:rPr lang="cs-CZ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proměny města v 19. století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E5120-E3D5-20DA-D147-4D532DD3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nerovnoměrný vývoj urbanizace ve světě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zaniká celá řada typů měst a jejich statusových funkcí, nové však vznikají – např. s rozvojem železnice se objevují města jako železničního uzlu nebo s rozvojem volného času – lázeňská města a první přímořská letoviska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mezi velkoměsty světa vznikají trvalá spojení a města se skládají do velké městské sítě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zatímco dříve města sestávala </a:t>
            </a:r>
            <a:r>
              <a:rPr lang="cs-CZ" sz="1800" kern="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jen z  </a:t>
            </a:r>
            <a:r>
              <a:rPr lang="cs-CZ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budov, je v 19. století struktura města trvale (nikoliv jen při založení) urbanisticky plánována a velmi intenzivně je prostřednictvím množství investic soukromého i veřejného kapitálu budována městská infrastruktura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kern="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cs-CZ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ěsto bylo považováno za jeden ze symbolů lidského pokroku („moderna se zrodila ve městě“).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8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EFEA7-0B5F-2467-3268-65CE1B7F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9" y="262393"/>
            <a:ext cx="2281187" cy="5917745"/>
          </a:xfrm>
        </p:spPr>
        <p:txBody>
          <a:bodyPr/>
          <a:lstStyle/>
          <a:p>
            <a:r>
              <a:rPr lang="cs-CZ" dirty="0"/>
              <a:t>Polská Ostrava kolem roku 1900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4414E3-E5A9-D73C-8CD9-0CCF8E579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1" y="673768"/>
            <a:ext cx="8390659" cy="55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2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B8B779C-8EAC-C989-5F05-5FAA8D81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60351"/>
            <a:ext cx="6911975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E2AAB-79C2-D7BF-FD91-8BB94045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Deset největších měst RČS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2AC597CB-4388-C55A-7FA6-19CEA34642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690688"/>
          <a:ext cx="9667460" cy="5098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379">
                  <a:extLst>
                    <a:ext uri="{9D8B030D-6E8A-4147-A177-3AD203B41FA5}">
                      <a16:colId xmlns:a16="http://schemas.microsoft.com/office/drawing/2014/main" val="3749063039"/>
                    </a:ext>
                  </a:extLst>
                </a:gridCol>
                <a:gridCol w="5728867">
                  <a:extLst>
                    <a:ext uri="{9D8B030D-6E8A-4147-A177-3AD203B41FA5}">
                      <a16:colId xmlns:a16="http://schemas.microsoft.com/office/drawing/2014/main" val="1166147566"/>
                    </a:ext>
                  </a:extLst>
                </a:gridCol>
                <a:gridCol w="3448214">
                  <a:extLst>
                    <a:ext uri="{9D8B030D-6E8A-4147-A177-3AD203B41FA5}">
                      <a16:colId xmlns:a16="http://schemas.microsoft.com/office/drawing/2014/main" val="2146507422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1930 (v tis.)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74947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město 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953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Zemské hlavní město Brno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9288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Aglomerace ostravská (Moravský Ostrava + Slezská Ostrava)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6383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Bratislava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124 (143)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59294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Plzeň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114 (121)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1565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Liberec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 (72)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987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Košice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0990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Olomouc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0980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/>
                        <a:t>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Ústí nad Labem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 (63)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0779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r>
                        <a:rPr lang="cs-CZ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České Budějovice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 (56)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4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0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FF318-4F6E-ED5D-29D8-8A6AE771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Velká města na Slovensku a v Podkarpatské Rusi</a:t>
            </a:r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B5981E56-AC3F-A734-B68D-32EA927EBD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9170504" cy="381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252">
                  <a:extLst>
                    <a:ext uri="{9D8B030D-6E8A-4147-A177-3AD203B41FA5}">
                      <a16:colId xmlns:a16="http://schemas.microsoft.com/office/drawing/2014/main" val="3659174150"/>
                    </a:ext>
                  </a:extLst>
                </a:gridCol>
                <a:gridCol w="4585252">
                  <a:extLst>
                    <a:ext uri="{9D8B030D-6E8A-4147-A177-3AD203B41FA5}">
                      <a16:colId xmlns:a16="http://schemas.microsoft.com/office/drawing/2014/main" val="3700963726"/>
                    </a:ext>
                  </a:extLst>
                </a:gridCol>
              </a:tblGrid>
              <a:tr h="54568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1930 (v tis.)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93392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/>
                        <a:t>Užhorod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 (33)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592845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 err="1"/>
                        <a:t>Mukačevo</a:t>
                      </a:r>
                      <a:r>
                        <a:rPr lang="cs-CZ" dirty="0"/>
                        <a:t> (aglomerace)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 (29)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17642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/>
                        <a:t>Trnava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50585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/>
                        <a:t>Nové Zámky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99038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/>
                        <a:t>Prešov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4914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cs-CZ" dirty="0"/>
                        <a:t>Nitra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0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79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D7161C7-045E-45D4-9F10-08C95D9F2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ABAF6370-6BA9-4B90-A186-9019906AB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86B36C-B4C9-B150-E0FB-97F03A13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1"/>
            <a:ext cx="3421627" cy="4815965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cs-CZ" sz="2000" kern="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cs-CZ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rbanizace</a:t>
            </a:r>
            <a:br>
              <a:rPr lang="cs-CZ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znamená jiný způsob života společnosti.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66B950D-CB56-4094-81C5-A5DB5D4A8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bsah obrázku nábytek, židle, interiér, zeď&#10;&#10;Obsah vygenerovaný umělou inteligencí může být nesprávný.">
            <a:extLst>
              <a:ext uri="{FF2B5EF4-FFF2-40B4-BE49-F238E27FC236}">
                <a16:creationId xmlns:a16="http://schemas.microsoft.com/office/drawing/2014/main" id="{1AAF218B-6A77-C9DD-B0A6-0627803762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83" y="1273983"/>
            <a:ext cx="6616823" cy="43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9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EC056D-AA86-DF41-95CF-1E42AA707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069" y="240410"/>
            <a:ext cx="9848088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latin typeface="Aptos" panose="020B0004020202020204" pitchFamily="34" charset="0"/>
              </a:rPr>
              <a:t>Společenská struktura v českých zemích v 1. polovině 19. století (O. Urban)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3C34786-B529-02C0-5526-74B65F587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268413"/>
            <a:ext cx="8229600" cy="53276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Aristokracie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1. první společnost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(dvorská a historická šlechta jako pozemková nebo úřednická aristokracie v civilní nebo vojenské službě, vysoká církevní hierarchie)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2. druhá společnost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(nižší šlechta a aristokratizující se část měšťanstva)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Městské obyvatelstvo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1. měšťanstvo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(bankovní a kupecký kapitál, starý městský patriciát a tzn. honorace, městská inteligence a příslušníci svobodných povolání, manufakturní podnikatelé, </a:t>
            </a:r>
            <a:r>
              <a:rPr lang="cs-CZ" altLang="cs-CZ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faktoři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a továrníci)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2. řemeslnictvo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(cechovní i necechovní)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3. městská chudina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(tovaryši, nádeníci, manufakturní a řemeslné dělnictvo, sloužící, deklasovaní)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Vesnické obyvatelstvo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1. sedláci a chalupníci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2. domkáři, drobná venkovská inteligence, vesnické řemeslnictvo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	 </a:t>
            </a:r>
            <a:r>
              <a:rPr lang="cs-CZ" altLang="cs-CZ" sz="1800" b="1" dirty="0">
                <a:solidFill>
                  <a:schemeClr val="tx1"/>
                </a:solidFill>
                <a:latin typeface="Aptos" panose="020B0004020202020204" pitchFamily="34" charset="0"/>
              </a:rPr>
              <a:t>3. venkovská chudina</a:t>
            </a:r>
            <a:r>
              <a:rPr lang="cs-CZ" altLang="cs-CZ" sz="1800" dirty="0">
                <a:solidFill>
                  <a:schemeClr val="tx1"/>
                </a:solidFill>
                <a:latin typeface="Aptos" panose="020B0004020202020204" pitchFamily="34" charset="0"/>
              </a:rPr>
              <a:t> (čeleď, podruzi, sloužící, deklasovaní)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40D2F-84EC-A05E-6087-A61FC9E6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253249"/>
            <a:ext cx="9912096" cy="1209791"/>
          </a:xfrm>
        </p:spPr>
        <p:txBody>
          <a:bodyPr/>
          <a:lstStyle/>
          <a:p>
            <a:r>
              <a:rPr lang="cs-CZ" dirty="0"/>
              <a:t>Industrializace jako modernizace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C8FD4-54F4-BA19-31D9-25DDF567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Fenomén průmyslového růstu se skládá z několika komponentů: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technologická změna, přičemž práce je vykonávána stále více pomocí strojů, než manuálně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nahrazení lidské nebo zvířecí energie neživými zdroji energie, především nerostnými – uhlí a ropou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uvolnění člověka (dělníka, rolníka) z feudálních, poddanských závazků a povinností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následné vytvoření trhu práce (trh námezdní práce)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koncentrace dělníků v jednom podniku (tovární systém)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pivotní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role speciálního sociálního typu – podnikatele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populační růst jako důsledek demografického přechodu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9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E06F2-459D-C0AB-C440-E36612E9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Měšťanstvo (buržoazie)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1EFCF-120C-A758-4F20-E0F7A550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190488" cy="435133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a) starý střední stav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b) podnikatelé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c) vzdělanostní měšťanstvo (tzv. </a:t>
            </a:r>
            <a:r>
              <a:rPr lang="cs-CZ" sz="18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Bildungsbürgertum</a:t>
            </a:r>
            <a:r>
              <a:rPr lang="cs-CZ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60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E84D437-4183-6B09-5084-10C028872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188914"/>
            <a:ext cx="8713787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latin typeface="Aptos" panose="020B0004020202020204" pitchFamily="34" charset="0"/>
              </a:rPr>
              <a:t>Společenská struktura v českých zemích v na přelomu 19. a 20. století</a:t>
            </a:r>
            <a:br>
              <a:rPr lang="cs-CZ" altLang="cs-CZ" sz="2000" b="1" dirty="0">
                <a:latin typeface="Aptos" panose="020B0004020202020204" pitchFamily="34" charset="0"/>
              </a:rPr>
            </a:br>
            <a:r>
              <a:rPr lang="cs-CZ" altLang="cs-CZ" sz="2000" b="1" dirty="0">
                <a:latin typeface="Aptos" panose="020B0004020202020204" pitchFamily="34" charset="0"/>
              </a:rPr>
              <a:t>(O. Urban - zjednodušeno)</a:t>
            </a:r>
            <a:endParaRPr lang="cs-CZ" altLang="cs-CZ" sz="2000" dirty="0">
              <a:latin typeface="Aptos" panose="020B0004020202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E9CB17A-307D-5673-27FC-A71B337A8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5400675"/>
          </a:xfrm>
        </p:spPr>
        <p:txBody>
          <a:bodyPr>
            <a:normAutofit fontScale="92500" lnSpcReduction="20000"/>
          </a:bodyPr>
          <a:lstStyle/>
          <a:p>
            <a:pPr marL="812800" indent="-812800">
              <a:buFontTx/>
              <a:buAutoNum type="romanUcPeriod"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Dělnická třída</a:t>
            </a:r>
          </a:p>
          <a:p>
            <a:pPr marL="812800" indent="-812800">
              <a:buNone/>
            </a:pPr>
            <a:r>
              <a:rPr lang="cs-CZ" altLang="cs-CZ" sz="2000" dirty="0">
                <a:solidFill>
                  <a:schemeClr val="tx1"/>
                </a:solidFill>
                <a:latin typeface="Aptos" panose="020B0004020202020204" pitchFamily="34" charset="0"/>
              </a:rPr>
              <a:t>	tovární proletariát, řemeslnický proletariát, domácký proletariát, zemědělský proletariát, dělnictvo v obchodě, službách a dopravě, domácí služebnictvo, zemědělský poloproletariát, osoby v charitativní péči</a:t>
            </a:r>
          </a:p>
          <a:p>
            <a:pPr marL="812800" indent="-812800">
              <a:buNone/>
            </a:pPr>
            <a:endParaRPr lang="cs-CZ" altLang="cs-CZ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812800" indent="-812800">
              <a:buFontTx/>
              <a:buAutoNum type="romanUcPeriod" startAt="2"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Střední třída – „maloburžoazní vrstvy“</a:t>
            </a:r>
          </a:p>
          <a:p>
            <a:pPr marL="812800" indent="-812800">
              <a:buNone/>
            </a:pPr>
            <a:r>
              <a:rPr lang="cs-CZ" altLang="cs-CZ" sz="2000" dirty="0">
                <a:solidFill>
                  <a:schemeClr val="tx1"/>
                </a:solidFill>
                <a:latin typeface="Aptos" panose="020B0004020202020204" pitchFamily="34" charset="0"/>
              </a:rPr>
              <a:t>	zemědělský a řemeslnický malovýrobce,  maloobchodní obchodník, malorolníci a střední výrobci, drobní kapitalističtí podnikatelé, podnikatelé v dopravě, technická inteligence v nižším postavení, nižší úřednictvo, příslušníci svobodných povolání, drobní rentiéři</a:t>
            </a:r>
          </a:p>
          <a:p>
            <a:pPr marL="812800" indent="-812800">
              <a:buNone/>
            </a:pPr>
            <a:endParaRPr lang="cs-CZ" altLang="cs-CZ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812800" indent="-812800">
              <a:buFontTx/>
              <a:buAutoNum type="romanUcPeriod" startAt="3"/>
            </a:pPr>
            <a:r>
              <a:rPr lang="cs-CZ" altLang="cs-CZ" sz="2000" b="1" dirty="0">
                <a:solidFill>
                  <a:schemeClr val="tx1"/>
                </a:solidFill>
                <a:latin typeface="Aptos" panose="020B0004020202020204" pitchFamily="34" charset="0"/>
              </a:rPr>
              <a:t>Měšťanstvo – buržoazie a velkoburžoazie</a:t>
            </a:r>
          </a:p>
          <a:p>
            <a:pPr marL="812800" indent="-812800">
              <a:buNone/>
            </a:pPr>
            <a:r>
              <a:rPr lang="cs-CZ" altLang="cs-CZ" sz="2000" dirty="0">
                <a:solidFill>
                  <a:schemeClr val="tx1"/>
                </a:solidFill>
                <a:latin typeface="Aptos" panose="020B0004020202020204" pitchFamily="34" charset="0"/>
              </a:rPr>
              <a:t>	finanční, agrární, průmyslová a obchodní buržoazie, bývalá aristokracie,  příslušníci svobodných povolání, vyšší vrstvy technické inteligence, vyšší úřednictvo, osoby žijící z kapitalistického důchodu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BBD2-5F47-1115-21C9-236EBA94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922703"/>
            <a:ext cx="4330566" cy="546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Co je o město?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sídelní struktura, v Evropě definovaná existencí trhu a specifických „městských“ práv.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6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Urbanizace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cs-CZ" sz="1800" dirty="0"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roces koncentrace populace ve městech, při němž dlouhodobě roste procento obyvatel žijících ve městě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cs-CZ" sz="18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kulturní změna, kdy převáží městské hodnoty nad hodnotami venkovskými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mapa, text, Fotografický papír&#10;&#10;Obsah vygenerovaný umělou inteligencí může být nesprávný.">
            <a:extLst>
              <a:ext uri="{FF2B5EF4-FFF2-40B4-BE49-F238E27FC236}">
                <a16:creationId xmlns:a16="http://schemas.microsoft.com/office/drawing/2014/main" id="{4B092514-B2C9-EED0-2895-3829E5B2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0745" r="12386" b="10129"/>
          <a:stretch/>
        </p:blipFill>
        <p:spPr>
          <a:xfrm rot="16200000">
            <a:off x="6292752" y="38250"/>
            <a:ext cx="4536261" cy="63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Obsah vygenerovaný umělou inteligencí může být nesprávný.">
            <a:extLst>
              <a:ext uri="{FF2B5EF4-FFF2-40B4-BE49-F238E27FC236}">
                <a16:creationId xmlns:a16="http://schemas.microsoft.com/office/drawing/2014/main" id="{F51A3350-4F95-2490-BF07-403883BC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628"/>
            <a:ext cx="5870207" cy="4143676"/>
          </a:xfrm>
          <a:prstGeom prst="rect">
            <a:avLst/>
          </a:prstGeom>
        </p:spPr>
      </p:pic>
      <p:pic>
        <p:nvPicPr>
          <p:cNvPr id="11" name="Obrázek 10" descr="Obsah obrázku text, mapa, atlas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CDE08C37-D3CF-B856-DEE8-76E53B4E0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86628"/>
            <a:ext cx="4158915" cy="293570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91C8874-FAE5-9C1E-7D06-203374D2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3157225"/>
            <a:ext cx="4138864" cy="36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Obsah obrázku text, mapa&#10;&#10;Obsah vygenerovaný umělou inteligencí může být nesprávný.">
            <a:extLst>
              <a:ext uri="{FF2B5EF4-FFF2-40B4-BE49-F238E27FC236}">
                <a16:creationId xmlns:a16="http://schemas.microsoft.com/office/drawing/2014/main" id="{215A0854-057C-B902-F4F9-9ADCAF361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0936"/>
            <a:ext cx="3499785" cy="24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D7161C7-045E-45D4-9F10-08C95D9F2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AF6370-6BA9-4B90-A186-9019906AB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218297-CBA1-B537-5116-253D72E1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650" y="2551176"/>
            <a:ext cx="3166773" cy="4041648"/>
          </a:xfr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cs-CZ" sz="2700" dirty="0">
                <a:solidFill>
                  <a:schemeClr val="tx1">
                    <a:lumMod val="85000"/>
                  </a:schemeClr>
                </a:solidFill>
              </a:rPr>
              <a:t>Nantes (Francie) na konci 19. století</a:t>
            </a:r>
            <a:br>
              <a:rPr lang="en-US" sz="5400" dirty="0">
                <a:solidFill>
                  <a:schemeClr val="tx1">
                    <a:lumMod val="85000"/>
                  </a:schemeClr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66B950D-CB56-4094-81C5-A5DB5D4A8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FD701A-EC43-003E-D917-740D5B17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83" y="976226"/>
            <a:ext cx="6616823" cy="48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5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20EF9-6249-6D4B-341B-5C88C5DA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60" y="2344714"/>
            <a:ext cx="2246376" cy="404164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Budapešť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(uherský parlament)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konec 19. století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FE3AC4E-AE28-2840-D3BB-CA7A0872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0" y="471638"/>
            <a:ext cx="8724218" cy="59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5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E5E96-103A-A650-A11E-7FA6FF38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872" y="2057400"/>
            <a:ext cx="2468880" cy="404164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Birmingham (Velká Británie) konec 19. století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83D5B1-717D-41C7-39E7-A182EA21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663952"/>
            <a:ext cx="7911084" cy="54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8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78D6BBBE-E74C-050C-875F-BA52EB09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30213"/>
            <a:ext cx="7993062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511D9EF-0C16-928A-EC19-9AAEA0420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12745"/>
              </p:ext>
            </p:extLst>
          </p:nvPr>
        </p:nvGraphicFramePr>
        <p:xfrm>
          <a:off x="2711616" y="351248"/>
          <a:ext cx="8184181" cy="258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63">
                  <a:extLst>
                    <a:ext uri="{9D8B030D-6E8A-4147-A177-3AD203B41FA5}">
                      <a16:colId xmlns:a16="http://schemas.microsoft.com/office/drawing/2014/main" val="2778908123"/>
                    </a:ext>
                  </a:extLst>
                </a:gridCol>
                <a:gridCol w="2379205">
                  <a:extLst>
                    <a:ext uri="{9D8B030D-6E8A-4147-A177-3AD203B41FA5}">
                      <a16:colId xmlns:a16="http://schemas.microsoft.com/office/drawing/2014/main" val="1095640586"/>
                    </a:ext>
                  </a:extLst>
                </a:gridCol>
                <a:gridCol w="1363734">
                  <a:extLst>
                    <a:ext uri="{9D8B030D-6E8A-4147-A177-3AD203B41FA5}">
                      <a16:colId xmlns:a16="http://schemas.microsoft.com/office/drawing/2014/main" val="1785837962"/>
                    </a:ext>
                  </a:extLst>
                </a:gridCol>
                <a:gridCol w="413118">
                  <a:extLst>
                    <a:ext uri="{9D8B030D-6E8A-4147-A177-3AD203B41FA5}">
                      <a16:colId xmlns:a16="http://schemas.microsoft.com/office/drawing/2014/main" val="3978802735"/>
                    </a:ext>
                  </a:extLst>
                </a:gridCol>
                <a:gridCol w="2315238">
                  <a:extLst>
                    <a:ext uri="{9D8B030D-6E8A-4147-A177-3AD203B41FA5}">
                      <a16:colId xmlns:a16="http://schemas.microsoft.com/office/drawing/2014/main" val="212200416"/>
                    </a:ext>
                  </a:extLst>
                </a:gridCol>
                <a:gridCol w="1364623">
                  <a:extLst>
                    <a:ext uri="{9D8B030D-6E8A-4147-A177-3AD203B41FA5}">
                      <a16:colId xmlns:a16="http://schemas.microsoft.com/office/drawing/2014/main" val="1186441696"/>
                    </a:ext>
                  </a:extLst>
                </a:gridCol>
              </a:tblGrid>
              <a:tr h="517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Peking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1 100 000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6. 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 err="1">
                          <a:effectLst/>
                          <a:latin typeface="Aptos" panose="020B0004020202020204" pitchFamily="34" charset="0"/>
                        </a:rPr>
                        <a:t>Čang-čou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500 000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704857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2. 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Londýn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   900 000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7. 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Edo (Tokio)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492 000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292751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3. 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Kanton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   800 000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8.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Neapol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430 000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475924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4.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Istanbul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   570 000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9.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Su-čou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392 000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986529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5.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Paříž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   547 000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>
                          <a:effectLst/>
                          <a:latin typeface="Aptos" panose="020B0004020202020204" pitchFamily="34" charset="0"/>
                        </a:rPr>
                        <a:t>10.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 err="1">
                          <a:effectLst/>
                          <a:latin typeface="Aptos" panose="020B0004020202020204" pitchFamily="34" charset="0"/>
                        </a:rPr>
                        <a:t>Osaka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  <a:latin typeface="Aptos" panose="020B0004020202020204" pitchFamily="34" charset="0"/>
                        </a:rPr>
                        <a:t>380 000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95558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92240BB-7243-4C85-EA80-1DA8CC682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230" y="351248"/>
            <a:ext cx="729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1800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5ED0DF9-D45A-2B02-884B-6F8828B91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93462"/>
              </p:ext>
            </p:extLst>
          </p:nvPr>
        </p:nvGraphicFramePr>
        <p:xfrm>
          <a:off x="2711615" y="3464377"/>
          <a:ext cx="8184181" cy="2686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63">
                  <a:extLst>
                    <a:ext uri="{9D8B030D-6E8A-4147-A177-3AD203B41FA5}">
                      <a16:colId xmlns:a16="http://schemas.microsoft.com/office/drawing/2014/main" val="1803619656"/>
                    </a:ext>
                  </a:extLst>
                </a:gridCol>
                <a:gridCol w="2379205">
                  <a:extLst>
                    <a:ext uri="{9D8B030D-6E8A-4147-A177-3AD203B41FA5}">
                      <a16:colId xmlns:a16="http://schemas.microsoft.com/office/drawing/2014/main" val="3257060883"/>
                    </a:ext>
                  </a:extLst>
                </a:gridCol>
                <a:gridCol w="1363734">
                  <a:extLst>
                    <a:ext uri="{9D8B030D-6E8A-4147-A177-3AD203B41FA5}">
                      <a16:colId xmlns:a16="http://schemas.microsoft.com/office/drawing/2014/main" val="1634759169"/>
                    </a:ext>
                  </a:extLst>
                </a:gridCol>
                <a:gridCol w="435381">
                  <a:extLst>
                    <a:ext uri="{9D8B030D-6E8A-4147-A177-3AD203B41FA5}">
                      <a16:colId xmlns:a16="http://schemas.microsoft.com/office/drawing/2014/main" val="4052820431"/>
                    </a:ext>
                  </a:extLst>
                </a:gridCol>
                <a:gridCol w="2292975">
                  <a:extLst>
                    <a:ext uri="{9D8B030D-6E8A-4147-A177-3AD203B41FA5}">
                      <a16:colId xmlns:a16="http://schemas.microsoft.com/office/drawing/2014/main" val="2193683218"/>
                    </a:ext>
                  </a:extLst>
                </a:gridCol>
                <a:gridCol w="1364623">
                  <a:extLst>
                    <a:ext uri="{9D8B030D-6E8A-4147-A177-3AD203B41FA5}">
                      <a16:colId xmlns:a16="http://schemas.microsoft.com/office/drawing/2014/main" val="2585742145"/>
                    </a:ext>
                  </a:extLst>
                </a:gridCol>
              </a:tblGrid>
              <a:tr h="53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ptos" panose="020B0004020202020204" pitchFamily="34" charset="0"/>
                        </a:rPr>
                        <a:t>Londýn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6 500 000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6.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Vídeň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1 769 000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080610"/>
                  </a:ext>
                </a:extLst>
              </a:tr>
              <a:tr h="53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2. 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New York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3 400 000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7.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Tokio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1 580 000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684546"/>
                  </a:ext>
                </a:extLst>
              </a:tr>
              <a:tr h="53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3. 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Paříž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2 714 000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8.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Petrohrad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ptos" panose="020B0004020202020204" pitchFamily="34" charset="0"/>
                        </a:rPr>
                        <a:t>1 429 000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946628"/>
                  </a:ext>
                </a:extLst>
              </a:tr>
              <a:tr h="53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4.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Berlín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1 889 000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9.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Manchester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1 400 000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340831"/>
                  </a:ext>
                </a:extLst>
              </a:tr>
              <a:tr h="53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5.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Chicago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1 699 000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10.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  <a:latin typeface="Aptos" panose="020B0004020202020204" pitchFamily="34" charset="0"/>
                        </a:rPr>
                        <a:t>Philadelphia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  <a:latin typeface="Aptos" panose="020B0004020202020204" pitchFamily="34" charset="0"/>
                        </a:rPr>
                        <a:t>1 294 000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40489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16CCFA2-DF8F-BC25-5BCB-D7146FEF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230" y="3429000"/>
            <a:ext cx="238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1900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81409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2150</TotalTime>
  <Words>886</Words>
  <Application>Microsoft Office PowerPoint</Application>
  <PresentationFormat>Širokoúhlá obrazovka</PresentationFormat>
  <Paragraphs>166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Aptos</vt:lpstr>
      <vt:lpstr>Arial</vt:lpstr>
      <vt:lpstr>Century Schoolbook</vt:lpstr>
      <vt:lpstr>Wingdings 2</vt:lpstr>
      <vt:lpstr>Pohled</vt:lpstr>
      <vt:lpstr>Milníky moderních dějin 3</vt:lpstr>
      <vt:lpstr>Industrializace jako modernizace</vt:lpstr>
      <vt:lpstr>Prezentace aplikace PowerPoint</vt:lpstr>
      <vt:lpstr>Prezentace aplikace PowerPoint</vt:lpstr>
      <vt:lpstr>Nantes (Francie) na konci 19. století </vt:lpstr>
      <vt:lpstr>Budapešť  (uherský parlament) konec 19. století</vt:lpstr>
      <vt:lpstr>Birmingham (Velká Británie) konec 19. století</vt:lpstr>
      <vt:lpstr>Prezentace aplikace PowerPoint</vt:lpstr>
      <vt:lpstr>Prezentace aplikace PowerPoint</vt:lpstr>
      <vt:lpstr>Procento urbanizované populace ve světě (vybrané země)  1600-2023</vt:lpstr>
      <vt:lpstr>Prezentace aplikace PowerPoint</vt:lpstr>
      <vt:lpstr>Prezentace aplikace PowerPoint</vt:lpstr>
      <vt:lpstr>Některé rysy proměny města v 19. století</vt:lpstr>
      <vt:lpstr>Polská Ostrava kolem roku 1900</vt:lpstr>
      <vt:lpstr>Prezentace aplikace PowerPoint</vt:lpstr>
      <vt:lpstr>Deset největších měst RČS</vt:lpstr>
      <vt:lpstr>Velká města na Slovensku a v Podkarpatské Rusi</vt:lpstr>
      <vt:lpstr>Urbanizace znamená jiný způsob života společnosti. </vt:lpstr>
      <vt:lpstr>Společenská struktura v českých zemích v 1. polovině 19. století (O. Urban)</vt:lpstr>
      <vt:lpstr>Měšťanstvo (buržoazie)</vt:lpstr>
      <vt:lpstr>Společenská struktura v českých zemích v na přelomu 19. a 20. století (O. Urban - zjednodušeno)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Němec</dc:creator>
  <cp:lastModifiedBy>Jiří Němec</cp:lastModifiedBy>
  <cp:revision>4</cp:revision>
  <dcterms:created xsi:type="dcterms:W3CDTF">2025-03-18T14:35:10Z</dcterms:created>
  <dcterms:modified xsi:type="dcterms:W3CDTF">2025-03-20T14:59:30Z</dcterms:modified>
</cp:coreProperties>
</file>