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539356"/>
          </a:xfrm>
        </p:spPr>
        <p:txBody>
          <a:bodyPr/>
          <a:lstStyle/>
          <a:p>
            <a:r>
              <a:rPr lang="cs-CZ" dirty="0"/>
              <a:t>Základy politické sociologie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/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1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19844-3FAB-482F-83BD-3077D367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Bydlení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574D1F2-CA64-4A1F-A86F-9FC9B811E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6012"/>
            <a:ext cx="4990679" cy="2403988"/>
          </a:xfr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98713B2-C517-4EE1-B18D-F31EB6778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175" y="4120478"/>
            <a:ext cx="2902913" cy="263294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4CBE213B-29F2-40F3-8F1F-00E427020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606" y="4670433"/>
            <a:ext cx="4535394" cy="218756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8A1B53B-F010-461B-A976-080976606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0" y="4120478"/>
            <a:ext cx="3717552" cy="247706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58E7706-CFC0-4769-BC2C-1D51F9BA3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534" y="1386012"/>
            <a:ext cx="3606885" cy="24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9B1673-EBF6-47F8-AAC1-2484D4A5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71C67A-3676-4CB7-B153-59713D5CA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89" y="3942839"/>
            <a:ext cx="5030093" cy="283312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096945B-047F-42DC-9DBB-826FAFF46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25" y="3953909"/>
            <a:ext cx="4227687" cy="2822056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4B957F3-763C-428F-9523-648DE1C77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7" y="1440683"/>
            <a:ext cx="4227687" cy="23780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143AB26-7475-4AA1-91BC-D75573DEA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51" y="1425718"/>
            <a:ext cx="3437679" cy="23875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8D72D-E1D3-404C-B68C-D4D40967B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07" y="1408822"/>
            <a:ext cx="3786843" cy="21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2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64656-DDB4-43BB-8352-01823089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politická sociologie?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60F481-4044-479E-9243-7884FAF59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93323" cy="2372752"/>
          </a:xfrm>
        </p:spPr>
        <p:txBody>
          <a:bodyPr/>
          <a:lstStyle/>
          <a:p>
            <a:r>
              <a:rPr lang="cs-CZ" dirty="0"/>
              <a:t>Obecně studuje vztahy mezi společností a politikou/mocí</a:t>
            </a:r>
          </a:p>
          <a:p>
            <a:r>
              <a:rPr lang="cs-CZ" dirty="0"/>
              <a:t>Nevnímá politiku (prostor, aktéry) jako oddělené od společnosti ale naopak jako pevně se společností </a:t>
            </a:r>
            <a:r>
              <a:rPr lang="cs-CZ" b="1" dirty="0"/>
              <a:t>propojené</a:t>
            </a:r>
          </a:p>
          <a:p>
            <a:r>
              <a:rPr lang="cs-CZ" dirty="0"/>
              <a:t>Zabývá se „</a:t>
            </a:r>
            <a:r>
              <a:rPr lang="cs-CZ" b="1" dirty="0"/>
              <a:t>sociálními okolnostmi politiky</a:t>
            </a:r>
            <a:r>
              <a:rPr lang="cs-CZ" dirty="0"/>
              <a:t>“ – tj. jak je politika/moc ovlivňována společností a jak společnost ovlivňuje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291A72-92D8-4BCA-8C10-856FE7FA1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32" y="4333314"/>
            <a:ext cx="2842863" cy="237534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ECBF0A1-F1CB-47CC-9517-3EF50DF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61" y="4333314"/>
            <a:ext cx="4276666" cy="23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D3907-99D1-483F-A4FD-26B6B524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oblasti politické sociologie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05E126-D97E-4585-B920-ECBA94EAE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Moderní </a:t>
            </a:r>
            <a:r>
              <a:rPr lang="cs-CZ" b="1" dirty="0"/>
              <a:t>stát</a:t>
            </a:r>
            <a:r>
              <a:rPr lang="cs-CZ" dirty="0"/>
              <a:t>, jeho vznik a proměny</a:t>
            </a:r>
          </a:p>
          <a:p>
            <a:r>
              <a:rPr lang="cs-CZ" b="1" dirty="0"/>
              <a:t>Nerovnosti</a:t>
            </a:r>
            <a:r>
              <a:rPr lang="cs-CZ" dirty="0"/>
              <a:t> – jejich politická produkce a jejich vliv na politiku</a:t>
            </a:r>
          </a:p>
          <a:p>
            <a:r>
              <a:rPr lang="cs-CZ" b="1" dirty="0"/>
              <a:t>Mocenské</a:t>
            </a:r>
            <a:r>
              <a:rPr lang="cs-CZ" dirty="0"/>
              <a:t> vztahy uvnitř sociálních skupin a mezi nimi</a:t>
            </a:r>
          </a:p>
          <a:p>
            <a:r>
              <a:rPr lang="cs-CZ" dirty="0"/>
              <a:t>Sociálních </a:t>
            </a:r>
            <a:r>
              <a:rPr lang="cs-CZ" b="1" dirty="0"/>
              <a:t>hnutí</a:t>
            </a:r>
            <a:r>
              <a:rPr lang="cs-CZ" dirty="0"/>
              <a:t> – jak vznikají, jak fungují, jak ovlivňují politiku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7018471-D9C6-4509-BB91-9AF0F4FB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320" y="4156274"/>
            <a:ext cx="4531498" cy="26596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69474A0-E8B5-4063-8D69-7C85985FC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41" y="4302938"/>
            <a:ext cx="4227963" cy="23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6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78DBA-AF61-4DF5-9B34-BAB6332C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je problém?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33E88A-8F54-482C-B968-7D9DE72A9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Obecná lidská zkušenost: nevnímání propojenosti osobního života a „velkých“ dějin</a:t>
            </a:r>
          </a:p>
          <a:p>
            <a:r>
              <a:rPr lang="cs-CZ" dirty="0"/>
              <a:t>Vliv „velkých“ struktur, institucí</a:t>
            </a:r>
          </a:p>
          <a:p>
            <a:r>
              <a:rPr lang="cs-CZ" dirty="0"/>
              <a:t>Širší společenské změny, krátkodobější změny (politiky)</a:t>
            </a:r>
          </a:p>
          <a:p>
            <a:r>
              <a:rPr lang="cs-CZ" dirty="0"/>
              <a:t>Nutné vnímat osobní život v kontextu fungování společnosti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F5B123-9E1D-45CE-AB55-F6790538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34" y="4317736"/>
            <a:ext cx="3624131" cy="21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3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16FFE-C2FC-4CB3-93B5-A4CBF846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Sociologická imaginace (Ch. W. </a:t>
            </a:r>
            <a:r>
              <a:rPr lang="cs-CZ" dirty="0" err="1"/>
              <a:t>Mills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1809CD-D337-4EDB-B6F4-B972A5AF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548489" cy="22440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„Jednotlivec může pochopit své vlastní zkušenosti a ovlivňovat svůj osud pouze tehdy, zjistí-li svoje místo ve společnosti; pozná své životní možnosti tehdy, když si uvědomí možnosti všech individuí ve stejných okolnostech.“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Schopnost přecházet od mikro k makro pohledu – schopnost pochopit, co se děje ve společnosti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dirty="0"/>
              <a:t>Rozlišování mezi „osobními obtížemi“ a „veřejnými problémy sociální struktury“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7550243-C405-43F6-8E75-F8F4AE094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56" y="4069666"/>
            <a:ext cx="3519121" cy="263934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AD284FB8-EB75-4B22-992C-E01F0021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89" y="1825626"/>
            <a:ext cx="3595128" cy="48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5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86B93-4BCD-45C3-BC94-ABC83CDB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sociologické imaginace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3B2D1D-6103-4EC9-B87A-3AADF816D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Sociologie jako teorie dějin</a:t>
            </a:r>
          </a:p>
          <a:p>
            <a:r>
              <a:rPr lang="cs-CZ" dirty="0"/>
              <a:t>Teorie podstaty člověka a společnosti</a:t>
            </a:r>
          </a:p>
          <a:p>
            <a:r>
              <a:rPr lang="cs-CZ" dirty="0"/>
              <a:t>Přílišná </a:t>
            </a:r>
            <a:r>
              <a:rPr lang="cs-CZ" dirty="0" err="1"/>
              <a:t>empirizace</a:t>
            </a:r>
            <a:r>
              <a:rPr lang="cs-CZ" dirty="0"/>
              <a:t>, fragmentace</a:t>
            </a:r>
          </a:p>
          <a:p>
            <a:r>
              <a:rPr lang="cs-CZ" dirty="0"/>
              <a:t>Metodologický fetišismus</a:t>
            </a:r>
          </a:p>
          <a:p>
            <a:r>
              <a:rPr lang="cs-CZ" dirty="0"/>
              <a:t>„Apolitická“ sociologie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84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6084E-DE2F-4B28-96F1-5C2596AA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097861-79E1-49A2-BDBC-6AA9EEA0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Psychické poruchy</a:t>
            </a:r>
          </a:p>
          <a:p>
            <a:r>
              <a:rPr lang="cs-CZ" dirty="0"/>
              <a:t>Chudoba</a:t>
            </a:r>
          </a:p>
          <a:p>
            <a:r>
              <a:rPr lang="cs-CZ" dirty="0"/>
              <a:t>Bydlení</a:t>
            </a:r>
          </a:p>
          <a:p>
            <a:r>
              <a:rPr lang="cs-CZ" dirty="0"/>
              <a:t>Náboženství</a:t>
            </a:r>
          </a:p>
        </p:txBody>
      </p:sp>
    </p:spTree>
    <p:extLst>
      <p:ext uri="{BB962C8B-B14F-4D97-AF65-F5344CB8AC3E}">
        <p14:creationId xmlns:p14="http://schemas.microsoft.com/office/powerpoint/2010/main" val="35747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6AE59-7536-4B1C-A36E-3692A495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Psychické poruchy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2BD5EC0-B86D-4292-AD7D-7DD6DA7DF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2" y="1565776"/>
            <a:ext cx="2527439" cy="223009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583CC1-EA0E-40BB-9323-5F7B15709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187" y="1565776"/>
            <a:ext cx="4037613" cy="22697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2AC1FAC-3C30-488E-87BD-E266BC83E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43" y="1565776"/>
            <a:ext cx="2973460" cy="2230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D379C45-DD8E-4452-AD87-E917B8368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831" y="4119363"/>
            <a:ext cx="5974136" cy="26880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04733E3-571D-4376-8C25-33DD8E41C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3" y="4119362"/>
            <a:ext cx="4867617" cy="27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4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0C3B7-45B1-4260-A7D0-B2C0162A6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Chudoba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B25731-C1B2-48BE-AD05-7AD24E2F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071" y="2433577"/>
            <a:ext cx="3340653" cy="278723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4DA2481-CF7A-45B2-8A12-C341509B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96" y="2433577"/>
            <a:ext cx="3775497" cy="296271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27DB10E-EBFF-4B84-96AC-9277EAFBB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580" y="2433577"/>
            <a:ext cx="3777492" cy="2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69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250</Words>
  <Application>Microsoft Office PowerPoint</Application>
  <PresentationFormat>Širokoúhlá obrazovka</PresentationFormat>
  <Paragraphs>35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Základy politické sociologie </vt:lpstr>
      <vt:lpstr>Co je to politická sociologie?</vt:lpstr>
      <vt:lpstr>Tematické oblasti politické sociologie</vt:lpstr>
      <vt:lpstr>V čem je problém?</vt:lpstr>
      <vt:lpstr>Sociologická imaginace (Ch. W. Mills)</vt:lpstr>
      <vt:lpstr>Překážky sociologické imaginace</vt:lpstr>
      <vt:lpstr>Příklady</vt:lpstr>
      <vt:lpstr>Psychické poruchy</vt:lpstr>
      <vt:lpstr>Chudoba</vt:lpstr>
      <vt:lpstr>Bydlení</vt:lpstr>
      <vt:lpstr>Náboženství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88</cp:revision>
  <dcterms:created xsi:type="dcterms:W3CDTF">2020-03-08T22:43:29Z</dcterms:created>
  <dcterms:modified xsi:type="dcterms:W3CDTF">2024-02-19T10:57:23Z</dcterms:modified>
</cp:coreProperties>
</file>