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82" r:id="rId3"/>
    <p:sldId id="276" r:id="rId4"/>
    <p:sldId id="277" r:id="rId5"/>
    <p:sldId id="275" r:id="rId6"/>
    <p:sldId id="281" r:id="rId7"/>
    <p:sldId id="274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462D5B-9950-4260-ABED-D89400B301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134CC9-FD50-4457-8364-AB4EE23715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7DE83E-814A-4AD5-9533-3EB01F6AB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D6DCB7-8AB2-45C4-99F6-9DACC2CF0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C3C0B3-BD89-4308-A470-EA914A97A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94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61DE3C-BCEC-4C83-BA40-747F1EFEB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FB52B4E-9562-44CD-A73E-4EF450ABA7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0E74C5-2F94-4910-919E-60EE890DE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4A11C5-A80B-4D2F-ACD6-B4A08389A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FDCFA5-EF98-411E-A22F-3F188A0CB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408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A15DF5E-5AFF-407B-A741-9E3EC1CFEA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6210CED-93F3-4447-81E5-FB4916F76D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7F1777-A44B-4663-B777-EBB6FB4EA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7DDE98-BF43-48A1-A657-C1F92CBF4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D01DF3-E3C5-4798-8BE8-5FBEB44EF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22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FF8B4D-AAEF-468E-AE48-AC1699D3C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F8FE79-CC14-4489-8F95-A49BD2641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71A7FD-6349-4CBE-BFEF-6EBAD73FD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44D212-D1C1-4932-BF22-9FC7F8F70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0C9539-AC14-4AF9-B6B8-2A8D2FE02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180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DC5052-BA56-4DD0-9593-1856D0B0A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0B5139E-846E-4219-B99C-627CE6052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717913-AC13-443F-86A8-5B4CE3C93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AB1689-7DBC-4AEF-8B8A-170B7C30B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B5B550-9BF6-4DF3-8930-A71990D0E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425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DACC28-BACD-48AD-B8B5-D4A21C4A4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D9EDD2-D6CB-417B-AC19-357AFC3AD3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A550C76-C23C-4577-A0B5-282AECE300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01466E-CA6C-434C-B615-34EF9CA86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E8DCC4-4F69-4CDC-892E-C7AF1D515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E9D4E60-27D3-4FFF-8A90-BFD1C0657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27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1160A-56F3-48CD-BC99-A7980F0A4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16B8B61-D6FC-43FD-8F09-37273F01D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58E3ED6-42F5-4EC4-9BBD-60961BE818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D45C537-EC79-448F-8242-842C065E14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37BB875-0EB4-49E7-9428-CC15A36B89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1EE0B87-90D6-4B3C-9A85-5EAB65EA4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A793298-D130-4BDD-81F6-DD95108E9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2691001-00DE-4A22-AEAF-E962D51DB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824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676E48-428D-434B-BEDA-2A8CC150D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FCE1F09-606C-4AE5-B77E-7A3A15B71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F4D3B29-429A-4E97-94E8-B231590F8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E19DF22-3BA3-4C5A-836D-D174416C9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121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CC23401-DD90-495C-82BE-F42140705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E15E648-57E4-44D6-882E-2DA0D652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9BC1136-1DD4-4F60-93C0-E31B09D5B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1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07DF3A-B90F-4726-831F-DFC159E68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A762DB-B57B-420A-A7BD-0853734F3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AEF7C99-0C31-43E6-A440-88D27FB77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23F18D-24D4-4020-87A8-B4127BBFE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EC4AC2F-03D9-4246-897B-6D0D1DFCB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12C5E7E-2104-4ECD-BD4D-B76770EA2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2885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7CD088-22A9-4231-A355-ECC019C68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9111D35-00D4-4CE8-9F95-DC7BB87266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BE94620-39B1-4628-813C-7C1CAE916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56EA6C-B6CB-4B8F-B6E0-22E4C827A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7A12D5-46D5-4C6D-963D-34ACF7EB5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5C6891-7603-4BC9-8139-EE9D49D09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737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E8D9FCC-116B-4238-AE27-BEBE45D7D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3EC924A-1845-44A2-A5B4-B28B739FF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8E5F62-5D9A-46FE-A704-F65542C90F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E6D6C-8E1A-419F-B3E9-C78BF0F09EA3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EBA978-E2DD-424B-A498-BB8A6EE864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DCCA9F-B93F-4B48-86D3-706138E3F5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62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Interviewct24/status/1721964885683134849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twitter.com/MichalKubal/status/1511777506982076426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UyrgEtzbv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VwKjGbz60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F59016-C6E3-4AEE-B2D6-BA53C3F6A3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39356"/>
          </a:xfrm>
        </p:spPr>
        <p:txBody>
          <a:bodyPr/>
          <a:lstStyle/>
          <a:p>
            <a:r>
              <a:rPr lang="cs-CZ" dirty="0"/>
              <a:t>Ideologie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9966D40-45DF-4EA2-9055-B5644C6C35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22363"/>
            <a:ext cx="9144000" cy="508568"/>
          </a:xfrm>
        </p:spPr>
        <p:txBody>
          <a:bodyPr/>
          <a:lstStyle/>
          <a:p>
            <a:r>
              <a:rPr lang="cs-CZ" dirty="0"/>
              <a:t>SOCb2021 Politická sociologie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2475514-0E94-4D73-AFA9-7A49DED964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206" y="3208003"/>
            <a:ext cx="4671588" cy="3106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61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9A46F677-18B6-415E-994A-BD44C5ABF5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6058" y="1786169"/>
            <a:ext cx="2994870" cy="2851280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C6C1E988-E768-4326-95A4-BB866205EE04}"/>
              </a:ext>
            </a:extLst>
          </p:cNvPr>
          <p:cNvSpPr txBox="1"/>
          <p:nvPr/>
        </p:nvSpPr>
        <p:spPr>
          <a:xfrm>
            <a:off x="5691231" y="2731687"/>
            <a:ext cx="67531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3"/>
              </a:rPr>
              <a:t>https://twitter.com/Interviewct24/status/1721964885683134849</a:t>
            </a:r>
            <a:endParaRPr lang="cs-CZ" dirty="0"/>
          </a:p>
          <a:p>
            <a:endParaRPr lang="cs-CZ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DD0E4F2A-9DA1-447B-AA49-0609ECD8D4A4}"/>
              </a:ext>
            </a:extLst>
          </p:cNvPr>
          <p:cNvSpPr txBox="1"/>
          <p:nvPr/>
        </p:nvSpPr>
        <p:spPr>
          <a:xfrm>
            <a:off x="5691231" y="3378018"/>
            <a:ext cx="67531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4"/>
              </a:rPr>
              <a:t>https://twitter.com/MichalKubal/status/1511777506982076426</a:t>
            </a:r>
            <a:endParaRPr lang="cs-CZ" dirty="0"/>
          </a:p>
          <a:p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555CF1FE-6B92-4B3C-ABE3-4925CBEFF8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786169"/>
            <a:ext cx="2395755" cy="2923563"/>
          </a:xfrm>
          <a:prstGeom prst="rect">
            <a:avLst/>
          </a:prstGeom>
        </p:spPr>
      </p:pic>
      <p:sp>
        <p:nvSpPr>
          <p:cNvPr id="18" name="Nadpis 1">
            <a:extLst>
              <a:ext uri="{FF2B5EF4-FFF2-40B4-BE49-F238E27FC236}">
                <a16:creationId xmlns:a16="http://schemas.microsoft.com/office/drawing/2014/main" id="{95908FF5-C03D-4DE3-B7A4-C529CFA8C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/>
              <a:t>Propaganda, ideologie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03CEE050-B8BE-4E2B-A702-04EE3EFE5D81}"/>
              </a:ext>
            </a:extLst>
          </p:cNvPr>
          <p:cNvSpPr txBox="1"/>
          <p:nvPr/>
        </p:nvSpPr>
        <p:spPr>
          <a:xfrm>
            <a:off x="81792" y="5132344"/>
            <a:ext cx="534169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/>
              <a:t>Propaganda</a:t>
            </a:r>
            <a:r>
              <a:rPr lang="cs-CZ" dirty="0"/>
              <a:t> – „záměrné, institucionalizované šíření polit. zaměřených idejí, postupů, celých ideologií, polit. doktrín a teorií v širší nebo užší veřejnosti, jejich tendenční vysvětlování a modifikace do podoby přizpůsobené aktuální situaci“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D0CD3E94-55B0-4A68-9492-45210A739948}"/>
              </a:ext>
            </a:extLst>
          </p:cNvPr>
          <p:cNvSpPr txBox="1"/>
          <p:nvPr/>
        </p:nvSpPr>
        <p:spPr>
          <a:xfrm>
            <a:off x="5814970" y="5132344"/>
            <a:ext cx="622043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/>
              <a:t>Ideologie</a:t>
            </a:r>
            <a:r>
              <a:rPr lang="cs-CZ" dirty="0"/>
              <a:t> – „bez ohledu na to, na jak posvátné hodnoty se odvolává, může být dešifrována jako snaha podpořit mocenské zájmy určité skupiny lidí vhodnou manipulací se symboly; společenská skupina, která má ve společnosti dominantní postavení, chce toto postavení potvrdit a posílit tím, že ovládá nejen vnější chování, ale také myšlení členů společnosti“</a:t>
            </a:r>
          </a:p>
        </p:txBody>
      </p:sp>
    </p:spTree>
    <p:extLst>
      <p:ext uri="{BB962C8B-B14F-4D97-AF65-F5344CB8AC3E}">
        <p14:creationId xmlns:p14="http://schemas.microsoft.com/office/powerpoint/2010/main" val="1944691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696C73-8CD7-4B29-97EA-1739231B9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Koncept ideologie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136128-5053-43BB-B242-2D8A58824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5959"/>
            <a:ext cx="10515600" cy="4351338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Antoine </a:t>
            </a:r>
            <a:r>
              <a:rPr lang="cs-CZ" dirty="0" err="1"/>
              <a:t>Destutt</a:t>
            </a:r>
            <a:r>
              <a:rPr lang="cs-CZ" dirty="0"/>
              <a:t> de </a:t>
            </a:r>
            <a:r>
              <a:rPr lang="cs-CZ" dirty="0" err="1"/>
              <a:t>Tracy</a:t>
            </a:r>
            <a:endParaRPr lang="cs-CZ" dirty="0"/>
          </a:p>
          <a:p>
            <a:r>
              <a:rPr lang="cs-CZ" dirty="0"/>
              <a:t>Polit(</a:t>
            </a:r>
            <a:r>
              <a:rPr lang="cs-CZ" dirty="0" err="1"/>
              <a:t>olog</a:t>
            </a:r>
            <a:r>
              <a:rPr lang="cs-CZ" dirty="0"/>
              <a:t>)</a:t>
            </a:r>
            <a:r>
              <a:rPr lang="cs-CZ" dirty="0" err="1"/>
              <a:t>ický</a:t>
            </a:r>
            <a:r>
              <a:rPr lang="cs-CZ" dirty="0"/>
              <a:t> vs. Sociologický pohled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1.  „Neutrální“ (nehodnotící) pojetí: </a:t>
            </a:r>
          </a:p>
          <a:p>
            <a:r>
              <a:rPr lang="cs-CZ" dirty="0"/>
              <a:t>ideologie = systematická politická doktrína předkládající komplexní teorii člověka a společnosti</a:t>
            </a:r>
          </a:p>
          <a:p>
            <a:r>
              <a:rPr lang="cs-CZ" dirty="0"/>
              <a:t>Nezkoumá pravdivost/nepravdivost idejí</a:t>
            </a:r>
          </a:p>
          <a:p>
            <a:r>
              <a:rPr lang="cs-CZ" dirty="0"/>
              <a:t>Nejvýznamnější představitel: Karl Mannheim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2. Kritické pojetí: </a:t>
            </a:r>
          </a:p>
          <a:p>
            <a:r>
              <a:rPr lang="cs-CZ" dirty="0"/>
              <a:t>ideologie = myšlení odtržené od reality; falešné vědomí (pomáhající udržet utlačující systém)</a:t>
            </a:r>
          </a:p>
          <a:p>
            <a:r>
              <a:rPr lang="cs-CZ" dirty="0"/>
              <a:t>Feminismus, marxismus, post-strukturalismus</a:t>
            </a:r>
          </a:p>
        </p:txBody>
      </p:sp>
    </p:spTree>
    <p:extLst>
      <p:ext uri="{BB962C8B-B14F-4D97-AF65-F5344CB8AC3E}">
        <p14:creationId xmlns:p14="http://schemas.microsoft.com/office/powerpoint/2010/main" val="1757491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Hlavní „ideologie“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38200" y="1981200"/>
            <a:ext cx="9278923" cy="41148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b="1" dirty="0"/>
              <a:t>Liberalismus</a:t>
            </a:r>
          </a:p>
          <a:p>
            <a:pPr eaLnBrk="1" hangingPunct="1">
              <a:lnSpc>
                <a:spcPct val="90000"/>
              </a:lnSpc>
            </a:pPr>
            <a:r>
              <a:rPr lang="cs-CZ" b="1" dirty="0"/>
              <a:t>Konzervatismus</a:t>
            </a:r>
          </a:p>
          <a:p>
            <a:pPr eaLnBrk="1" hangingPunct="1">
              <a:lnSpc>
                <a:spcPct val="90000"/>
              </a:lnSpc>
            </a:pPr>
            <a:r>
              <a:rPr lang="cs-CZ" b="1" dirty="0"/>
              <a:t>Socialismus</a:t>
            </a:r>
          </a:p>
          <a:p>
            <a:pPr>
              <a:buNone/>
            </a:pPr>
            <a:endParaRPr lang="cs-CZ" b="1" dirty="0"/>
          </a:p>
          <a:p>
            <a:r>
              <a:rPr lang="cs-CZ" dirty="0"/>
              <a:t>Anarchismus</a:t>
            </a:r>
          </a:p>
          <a:p>
            <a:r>
              <a:rPr lang="cs-CZ" dirty="0"/>
              <a:t>Feminismus</a:t>
            </a:r>
          </a:p>
          <a:p>
            <a:r>
              <a:rPr lang="cs-CZ" dirty="0"/>
              <a:t>Nacionalismus</a:t>
            </a:r>
          </a:p>
          <a:p>
            <a:r>
              <a:rPr lang="cs-CZ" dirty="0"/>
              <a:t>Environmentalismus</a:t>
            </a:r>
          </a:p>
          <a:p>
            <a:r>
              <a:rPr lang="cs-CZ" dirty="0"/>
              <a:t>Fašismus a nacismus</a:t>
            </a:r>
          </a:p>
          <a:p>
            <a:r>
              <a:rPr lang="cs-CZ" dirty="0"/>
              <a:t>Náboženský fundamentalismus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A2C954-DBF0-4334-AD83-4783DB309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Koncept ideologie podle Marxe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732E7B-36DD-4C41-809A-5BA7F8D92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Marxistický koncept: falešné vědomí</a:t>
            </a:r>
          </a:p>
          <a:p>
            <a:r>
              <a:rPr lang="cs-CZ" dirty="0"/>
              <a:t>„Myšlenky vládnoucí třídy, jsou v každé epoše myšlenkami vládnoucími, tj. třída, která je vládnoucí materiální mocí společnosti, je současně její vládnoucí duchovní mocí“</a:t>
            </a:r>
          </a:p>
          <a:p>
            <a:r>
              <a:rPr lang="cs-CZ" dirty="0"/>
              <a:t>Myšlenky vládnoucí třídy mají univerzální (</a:t>
            </a:r>
            <a:r>
              <a:rPr lang="cs-CZ" dirty="0" err="1"/>
              <a:t>univerzalizující</a:t>
            </a:r>
            <a:r>
              <a:rPr lang="cs-CZ" dirty="0"/>
              <a:t>) charakter</a:t>
            </a:r>
          </a:p>
          <a:p>
            <a:r>
              <a:rPr lang="cs-CZ" dirty="0"/>
              <a:t>Nadstavba – kulturní a symbolická infrastruktura, je spjata s třídním systémem a je projevem moci</a:t>
            </a:r>
          </a:p>
          <a:p>
            <a:r>
              <a:rPr lang="cs-CZ" dirty="0"/>
              <a:t>jde o dočasný jev</a:t>
            </a:r>
          </a:p>
        </p:txBody>
      </p:sp>
    </p:spTree>
    <p:extLst>
      <p:ext uri="{BB962C8B-B14F-4D97-AF65-F5344CB8AC3E}">
        <p14:creationId xmlns:p14="http://schemas.microsoft.com/office/powerpoint/2010/main" val="629604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566A9E-54AF-48B6-8D90-5CD8F59F2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Ideologie po Marxovi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CDC316-5611-42BB-BFF0-4F0E63D64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Gramsci</a:t>
            </a:r>
            <a:r>
              <a:rPr lang="cs-CZ" dirty="0"/>
              <a:t> - konsensuální povaha moci, soubor symbolů a kulturních praktik udělující třídní nadvládě legitimitu (kulturní hegemonie, role intelektuálů, církve a státu)</a:t>
            </a:r>
          </a:p>
          <a:p>
            <a:r>
              <a:rPr lang="cs-CZ" dirty="0" err="1"/>
              <a:t>Althusser</a:t>
            </a:r>
            <a:r>
              <a:rPr lang="cs-CZ" dirty="0"/>
              <a:t> – ideologické státní aparáty (církev, rodina, škola); ideologie jako nesprávný </a:t>
            </a:r>
            <a:r>
              <a:rPr lang="cs-CZ" u="sng" dirty="0">
                <a:highlight>
                  <a:srgbClr val="FFFF00"/>
                </a:highlight>
              </a:rPr>
              <a:t>praktický</a:t>
            </a:r>
            <a:r>
              <a:rPr lang="cs-CZ" dirty="0"/>
              <a:t> vztah k realitě který produkuje nesprávné představy o světě, je </a:t>
            </a:r>
            <a:r>
              <a:rPr lang="cs-CZ" u="sng" dirty="0"/>
              <a:t>výrazem</a:t>
            </a:r>
            <a:r>
              <a:rPr lang="cs-CZ" dirty="0"/>
              <a:t> + vyjadřuje </a:t>
            </a:r>
            <a:r>
              <a:rPr lang="cs-CZ" u="sng" dirty="0"/>
              <a:t>vůli</a:t>
            </a:r>
            <a:r>
              <a:rPr lang="cs-CZ" dirty="0"/>
              <a:t> (primárně nepopisuje realitu)</a:t>
            </a:r>
          </a:p>
          <a:p>
            <a:r>
              <a:rPr lang="cs-CZ" dirty="0" err="1"/>
              <a:t>Žižek</a:t>
            </a:r>
            <a:r>
              <a:rPr lang="cs-CZ" dirty="0"/>
              <a:t> – ideologie nespočívá v moci nad </a:t>
            </a:r>
            <a:r>
              <a:rPr lang="cs-CZ" dirty="0">
                <a:highlight>
                  <a:srgbClr val="FFFF00"/>
                </a:highlight>
              </a:rPr>
              <a:t>vědomím</a:t>
            </a:r>
            <a:r>
              <a:rPr lang="cs-CZ" dirty="0"/>
              <a:t> ale nad </a:t>
            </a:r>
            <a:r>
              <a:rPr lang="cs-CZ" dirty="0">
                <a:highlight>
                  <a:srgbClr val="FFFF00"/>
                </a:highlight>
              </a:rPr>
              <a:t>jednáním</a:t>
            </a:r>
            <a:r>
              <a:rPr lang="cs-CZ" dirty="0"/>
              <a:t>: není to odcizení individua jeho podstatě, pravým zájmům, hodnotám nebo autenticitě - naopak: </a:t>
            </a:r>
            <a:r>
              <a:rPr lang="cs-CZ" dirty="0">
                <a:hlinkClick r:id="rId2"/>
              </a:rPr>
              <a:t>konstituce svobodného individua je konstitucí buržoazního panství</a:t>
            </a:r>
            <a:r>
              <a:rPr lang="cs-CZ" dirty="0"/>
              <a:t>; orientuje naše sociální životy, jde o sérii ospravedlnění a rituálů podporujících autority/moc; realitu poznáváme vždy skrze optiku hegemonických systémů reprezentace a reprodukce</a:t>
            </a:r>
          </a:p>
          <a:p>
            <a:r>
              <a:rPr lang="cs-CZ" dirty="0"/>
              <a:t>Odhalování (ne odhalení!) pravdy jako proces procházení protikladů a nalézání minimálního rozdílu mezi zkušeností a materialistickou perspektivou</a:t>
            </a:r>
          </a:p>
        </p:txBody>
      </p:sp>
    </p:spTree>
    <p:extLst>
      <p:ext uri="{BB962C8B-B14F-4D97-AF65-F5344CB8AC3E}">
        <p14:creationId xmlns:p14="http://schemas.microsoft.com/office/powerpoint/2010/main" val="3005434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édium 3">
            <a:hlinkClick r:id="" action="ppaction://media"/>
            <a:extLst>
              <a:ext uri="{FF2B5EF4-FFF2-40B4-BE49-F238E27FC236}">
                <a16:creationId xmlns:a16="http://schemas.microsoft.com/office/drawing/2014/main" id="{28528FF5-2E27-48F1-8D29-5842CCD9EE30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5650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</TotalTime>
  <Words>430</Words>
  <Application>Microsoft Office PowerPoint</Application>
  <PresentationFormat>Širokoúhlá obrazovka</PresentationFormat>
  <Paragraphs>41</Paragraphs>
  <Slides>7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Ideologie</vt:lpstr>
      <vt:lpstr>Propaganda, ideologie</vt:lpstr>
      <vt:lpstr>Koncept ideologie</vt:lpstr>
      <vt:lpstr>Hlavní „ideologie“</vt:lpstr>
      <vt:lpstr>Koncept ideologie podle Marxe</vt:lpstr>
      <vt:lpstr>Ideologie po Marxovi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Jiří Navrátil</dc:creator>
  <cp:lastModifiedBy>Jiří Navrátil</cp:lastModifiedBy>
  <cp:revision>111</cp:revision>
  <dcterms:created xsi:type="dcterms:W3CDTF">2020-03-08T22:43:29Z</dcterms:created>
  <dcterms:modified xsi:type="dcterms:W3CDTF">2024-03-18T10:55:21Z</dcterms:modified>
</cp:coreProperties>
</file>