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336" r:id="rId4"/>
    <p:sldId id="277" r:id="rId5"/>
    <p:sldId id="276" r:id="rId6"/>
    <p:sldId id="275" r:id="rId7"/>
    <p:sldId id="278" r:id="rId8"/>
    <p:sldId id="338" r:id="rId9"/>
    <p:sldId id="337" r:id="rId10"/>
    <p:sldId id="283" r:id="rId11"/>
    <p:sldId id="332" r:id="rId12"/>
    <p:sldId id="33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C75B-F01C-4CA7-ACA2-F05D97A63D27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B5A0C-3B01-4FF0-A7A6-FF4AB141E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56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+mn-lt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78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5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4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library/catalog/view/1002/3113/769-1/#previe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169"/>
            <a:ext cx="9541079" cy="1539356"/>
          </a:xfrm>
        </p:spPr>
        <p:txBody>
          <a:bodyPr>
            <a:normAutofit fontScale="90000"/>
          </a:bodyPr>
          <a:lstStyle/>
          <a:p>
            <a:r>
              <a:rPr lang="cs-CZ" dirty="0"/>
              <a:t>Politické postoje, hodnoty, mínění a kultura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/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9E463-47AE-47E9-B514-71A641EE0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2828" y="645529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247" y="114796"/>
            <a:ext cx="10920306" cy="451576"/>
          </a:xfrm>
        </p:spPr>
        <p:txBody>
          <a:bodyPr>
            <a:no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Příklad: Normy občanství (postoje – hodnoty)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5DCA947-9860-4F8C-AD92-C9C8631A1A5F}"/>
              </a:ext>
            </a:extLst>
          </p:cNvPr>
          <p:cNvSpPr txBox="1">
            <a:spLocks/>
          </p:cNvSpPr>
          <p:nvPr/>
        </p:nvSpPr>
        <p:spPr>
          <a:xfrm>
            <a:off x="280957" y="828905"/>
            <a:ext cx="4966227" cy="3507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60363" indent="-360363">
              <a:lnSpc>
                <a:spcPct val="100000"/>
              </a:lnSpc>
              <a:spcAft>
                <a:spcPts val="1200"/>
              </a:spcAft>
            </a:pP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tomu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, aby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byl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člověk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dobrým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občanem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, je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podle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Vás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důležité</a:t>
            </a:r>
            <a:r>
              <a:rPr lang="en-US" sz="1400" b="0" i="1" kern="0" dirty="0">
                <a:latin typeface="Calibri" panose="020F0502020204030204" pitchFamily="34" charset="0"/>
                <a:cs typeface="Calibri" panose="020F0502020204030204" pitchFamily="34" charset="0"/>
              </a:rPr>
              <a:t>, aby: 	</a:t>
            </a:r>
          </a:p>
          <a:p>
            <a:pPr marL="360363" indent="-360363">
              <a:lnSpc>
                <a:spcPct val="100000"/>
              </a:lnSpc>
              <a:spcAft>
                <a:spcPts val="1200"/>
              </a:spcAft>
            </a:pPr>
            <a:endParaRPr lang="cs-CZ" sz="1400" b="0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21166"/>
              </p:ext>
            </p:extLst>
          </p:nvPr>
        </p:nvGraphicFramePr>
        <p:xfrm>
          <a:off x="280957" y="1128777"/>
          <a:ext cx="5615345" cy="265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21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1033337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127987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</a:tblGrid>
              <a:tr h="440373">
                <a:tc>
                  <a:txBody>
                    <a:bodyPr/>
                    <a:lstStyle/>
                    <a:p>
                      <a:r>
                        <a:rPr lang="cs-CZ" sz="1200" dirty="0"/>
                        <a:t>Položky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ESS 2002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TAČR 2020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440373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p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odporoval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lidi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tom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29886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lasoval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29886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dodržoval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44037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ytvářel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svůj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názor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44037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tivní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dobrovolných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organizacích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29886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politice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5648"/>
              </p:ext>
            </p:extLst>
          </p:nvPr>
        </p:nvGraphicFramePr>
        <p:xfrm>
          <a:off x="6204851" y="1123609"/>
          <a:ext cx="5036702" cy="532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088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960203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082411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</a:tblGrid>
              <a:tr h="303584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Položky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ISSP 2004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ISSP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745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p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omáhat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lidem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České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republice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tom,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smyslu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životní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úrovně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303584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hlasovat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30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v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dodržovat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snažit se </a:t>
                      </a:r>
                      <a:r>
                        <a:rPr lang="cs-CZ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porozumet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lidem s odlišnými názory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ýt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občanských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politických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sdruženích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745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…po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máhat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lidem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zbývajících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částech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světa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tom,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smyslu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životní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úrovně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ikdy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nepokoušet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daňové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úniky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88830"/>
                  </a:ext>
                </a:extLst>
              </a:tr>
              <a:tr h="30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</a:t>
                      </a:r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ledovat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činnost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vlády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038490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 vybírat si výrobky z politických, etických nebo ekologických důvodů, i když jsou dražší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16742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 b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ýt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ochoten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sloužit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armádě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případě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potřeby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56703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80957" y="4091615"/>
            <a:ext cx="5213131" cy="954107"/>
          </a:xfrm>
          <a:prstGeom prst="rect">
            <a:avLst/>
          </a:prstGeom>
          <a:noFill/>
          <a:ln w="38100"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ESS 2002 a TAČR 2020 – 11bodová škála (0 až 10)</a:t>
            </a:r>
            <a:endParaRPr lang="en-US" sz="2800" dirty="0" err="1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3779" y="5252169"/>
            <a:ext cx="5213131" cy="954107"/>
          </a:xfrm>
          <a:prstGeom prst="rect">
            <a:avLst/>
          </a:prstGeom>
          <a:noFill/>
          <a:ln w="38100">
            <a:solidFill>
              <a:srgbClr val="007A5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ISSP 2004 a ISSP 2014 – 7bodová škála (1 až 7)</a:t>
            </a:r>
            <a:endParaRPr lang="en-US" sz="2800" dirty="0" err="1">
              <a:latin typeface="+mn-lt"/>
            </a:endParaRPr>
          </a:p>
        </p:txBody>
      </p:sp>
      <p:sp>
        <p:nvSpPr>
          <p:cNvPr id="13" name="Šipka ohnutá nahoru 12"/>
          <p:cNvSpPr/>
          <p:nvPr/>
        </p:nvSpPr>
        <p:spPr bwMode="auto">
          <a:xfrm>
            <a:off x="5496909" y="3842597"/>
            <a:ext cx="399393" cy="694489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Šipka doprava 13"/>
          <p:cNvSpPr/>
          <p:nvPr/>
        </p:nvSpPr>
        <p:spPr bwMode="auto">
          <a:xfrm>
            <a:off x="5496910" y="5481679"/>
            <a:ext cx="707941" cy="284946"/>
          </a:xfrm>
          <a:prstGeom prst="rightArrow">
            <a:avLst/>
          </a:prstGeom>
          <a:solidFill>
            <a:srgbClr val="007A53"/>
          </a:solidFill>
          <a:ln w="952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7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4000" y="215504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Teoretický model - hodnoty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235496" y="1418145"/>
          <a:ext cx="7721007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019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1271781">
                  <a:extLst>
                    <a:ext uri="{9D8B030D-6E8A-4147-A177-3AD203B41FA5}">
                      <a16:colId xmlns:a16="http://schemas.microsoft.com/office/drawing/2014/main" val="3805134023"/>
                    </a:ext>
                  </a:extLst>
                </a:gridCol>
                <a:gridCol w="1471448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786759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1600" dirty="0"/>
                        <a:t>Dimenze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Povinnost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Angažovanost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Položky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Kategorie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odporoval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lidi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tom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Solidarita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lasoval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v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dodržoval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Sociální pořádek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ytvářel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svůj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názor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  <a:endParaRPr lang="en-US" sz="16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Autonomie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b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tivní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dobrovolných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organizacích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politice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2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4000" y="215504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Zkouška pomocí EFA - hodnoty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66737" y="1151436"/>
          <a:ext cx="11058526" cy="478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905">
                  <a:extLst>
                    <a:ext uri="{9D8B030D-6E8A-4147-A177-3AD203B41FA5}">
                      <a16:colId xmlns:a16="http://schemas.microsoft.com/office/drawing/2014/main" val="1834652520"/>
                    </a:ext>
                  </a:extLst>
                </a:gridCol>
                <a:gridCol w="1990427">
                  <a:extLst>
                    <a:ext uri="{9D8B030D-6E8A-4147-A177-3AD203B41FA5}">
                      <a16:colId xmlns:a16="http://schemas.microsoft.com/office/drawing/2014/main" val="3805134023"/>
                    </a:ext>
                  </a:extLst>
                </a:gridCol>
                <a:gridCol w="1506566">
                  <a:extLst>
                    <a:ext uri="{9D8B030D-6E8A-4147-A177-3AD203B41FA5}">
                      <a16:colId xmlns:a16="http://schemas.microsoft.com/office/drawing/2014/main" val="921953963"/>
                    </a:ext>
                  </a:extLst>
                </a:gridCol>
                <a:gridCol w="1550554">
                  <a:extLst>
                    <a:ext uri="{9D8B030D-6E8A-4147-A177-3AD203B41FA5}">
                      <a16:colId xmlns:a16="http://schemas.microsoft.com/office/drawing/2014/main" val="1669855877"/>
                    </a:ext>
                  </a:extLst>
                </a:gridCol>
                <a:gridCol w="1605537">
                  <a:extLst>
                    <a:ext uri="{9D8B030D-6E8A-4147-A177-3AD203B41FA5}">
                      <a16:colId xmlns:a16="http://schemas.microsoft.com/office/drawing/2014/main" val="3310805898"/>
                    </a:ext>
                  </a:extLst>
                </a:gridCol>
                <a:gridCol w="1605537">
                  <a:extLst>
                    <a:ext uri="{9D8B030D-6E8A-4147-A177-3AD203B41FA5}">
                      <a16:colId xmlns:a16="http://schemas.microsoft.com/office/drawing/2014/main" val="13693195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ESS 2002 (OBLIMIN)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TAČR 2020 (OBLIMIN)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071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sz="1600" dirty="0"/>
                        <a:t>Dimenze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aktérské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občanství vnějšku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distancované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aktivistické  občanství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04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Položky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Kategorie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2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… p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odporoval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lidi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kteří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tom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hůře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Solidarita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-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-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61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lasoval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volbách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Participace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54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ždy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dodržoval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zákony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nařízení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Sociální pořádek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93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ytvářel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svůj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názor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  <a:endParaRPr lang="en-US" sz="16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Autonomie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37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b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tivní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dobrovolných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organizacích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994090"/>
                  </a:ext>
                </a:extLst>
              </a:tr>
              <a:tr h="407557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… </a:t>
                      </a:r>
                      <a:r>
                        <a:rPr lang="cs-CZ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aktivní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politice</a:t>
                      </a:r>
                      <a:r>
                        <a:rPr lang="en-US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Participace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8125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Hodnota korelace mezi faktory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0,257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0,395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7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CB4E6-EB25-4208-8E3A-B58F40AD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mínění, postoje, hodnoty, a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2DA47F-0EDE-4AEF-9F5F-9471BA68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Mínění</a:t>
            </a:r>
            <a:r>
              <a:rPr lang="cs-CZ" dirty="0"/>
              <a:t> - subjektivní úsudek, názor, domněnka, které mohou a nemusejí být vysloveny, mohou a nemusejí být podloženy vlastním hodnocením, mají hodnotící charakter a jsou </a:t>
            </a:r>
            <a:r>
              <a:rPr lang="cs-CZ" dirty="0">
                <a:highlight>
                  <a:srgbClr val="FFFF00"/>
                </a:highlight>
              </a:rPr>
              <a:t>reflektovány</a:t>
            </a:r>
            <a:r>
              <a:rPr lang="cs-CZ" dirty="0"/>
              <a:t> subjektem</a:t>
            </a:r>
          </a:p>
          <a:p>
            <a:r>
              <a:rPr lang="cs-CZ" b="1" dirty="0"/>
              <a:t>Postoj</a:t>
            </a:r>
            <a:r>
              <a:rPr lang="cs-CZ" dirty="0"/>
              <a:t> - relativně </a:t>
            </a:r>
            <a:r>
              <a:rPr lang="cs-CZ" dirty="0">
                <a:highlight>
                  <a:srgbClr val="FFFF00"/>
                </a:highlight>
              </a:rPr>
              <a:t>ustálený sklon </a:t>
            </a:r>
            <a:r>
              <a:rPr lang="cs-CZ" dirty="0"/>
              <a:t>jedince chovat se v určité situaci určitým způsobem, příp. reagovat pozitivně nebo negativně na podněty s takovou situací spjaté, ovlivňuje je vzdělání, gender, povolání, rodinné zázemí atd. </a:t>
            </a:r>
          </a:p>
          <a:p>
            <a:r>
              <a:rPr lang="cs-CZ" b="1" dirty="0"/>
              <a:t>Hodnoty</a:t>
            </a:r>
            <a:r>
              <a:rPr lang="cs-CZ" dirty="0"/>
              <a:t> -  jevy lidského </a:t>
            </a:r>
            <a:r>
              <a:rPr lang="cs-CZ" dirty="0">
                <a:highlight>
                  <a:srgbClr val="FFFF00"/>
                </a:highlight>
              </a:rPr>
              <a:t>prostředí</a:t>
            </a:r>
            <a:r>
              <a:rPr lang="cs-CZ" dirty="0"/>
              <a:t> (tj. přírodní, umělé výtvory nebo ideje), tvořící základní dobra určité sociální skupiny; sociální skupina si vytváří vlastní hierarchii hodnot, v níž se koncentrují její základní zájmy; přijatá soustava hodnot určuje základní světonázorovou orientaci skupin i jednotlivců</a:t>
            </a:r>
          </a:p>
          <a:p>
            <a:r>
              <a:rPr lang="cs-CZ" b="1" dirty="0"/>
              <a:t>Kultura</a:t>
            </a:r>
            <a:r>
              <a:rPr lang="cs-CZ" dirty="0"/>
              <a:t> – má podobu a) </a:t>
            </a:r>
            <a:r>
              <a:rPr lang="cs-CZ" dirty="0">
                <a:highlight>
                  <a:srgbClr val="FFFF00"/>
                </a:highlight>
              </a:rPr>
              <a:t>výtvorů</a:t>
            </a:r>
            <a:r>
              <a:rPr lang="cs-CZ" dirty="0"/>
              <a:t> lidské práce (artefaktů), b) sociokulturních </a:t>
            </a:r>
            <a:r>
              <a:rPr lang="cs-CZ" dirty="0">
                <a:highlight>
                  <a:srgbClr val="FFFF00"/>
                </a:highlight>
              </a:rPr>
              <a:t>regulativů</a:t>
            </a:r>
            <a:r>
              <a:rPr lang="cs-CZ" dirty="0"/>
              <a:t> (norem, hodnot, kulturních vzorů), c) </a:t>
            </a:r>
            <a:r>
              <a:rPr lang="cs-CZ" dirty="0">
                <a:highlight>
                  <a:srgbClr val="FFFF00"/>
                </a:highlight>
              </a:rPr>
              <a:t>idejí</a:t>
            </a:r>
            <a:r>
              <a:rPr lang="cs-CZ" dirty="0"/>
              <a:t> (kognitivních systémů), d) institucí organizujících lidské chování </a:t>
            </a:r>
          </a:p>
        </p:txBody>
      </p:sp>
    </p:spTree>
    <p:extLst>
      <p:ext uri="{BB962C8B-B14F-4D97-AF65-F5344CB8AC3E}">
        <p14:creationId xmlns:p14="http://schemas.microsoft.com/office/powerpoint/2010/main" val="6785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F17F5-81C7-4608-859E-282B5CC8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kultura – klasický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1EF4A2-5B97-4B01-86E3-9DB13732A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Almond</a:t>
            </a:r>
            <a:r>
              <a:rPr lang="cs-CZ" dirty="0"/>
              <a:t>, Verba: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  <a:p>
            <a:r>
              <a:rPr lang="cs-CZ" dirty="0"/>
              <a:t>Politická kultura jako propojení mezi postoji jednotlivce se strukturou politického systému</a:t>
            </a:r>
          </a:p>
          <a:p>
            <a:r>
              <a:rPr lang="cs-CZ" dirty="0"/>
              <a:t>Postoje: kognitivní orientace, afektivní orientace, hodnotící orientace</a:t>
            </a:r>
          </a:p>
          <a:p>
            <a:r>
              <a:rPr lang="cs-CZ" b="1" dirty="0"/>
              <a:t>Parochiální</a:t>
            </a:r>
            <a:r>
              <a:rPr lang="cs-CZ" dirty="0"/>
              <a:t>: kmenové společnosti, málo specializovaných politických rolí, nízká očekávání politických změn, členové pojímají svou politickou roli jako rodinnou a za hlavní cíl, o který je třeba usilovat, považují prospěch své rodiny, nízká afektivní a hodnotící orientace v rámci politického systému  </a:t>
            </a:r>
          </a:p>
          <a:p>
            <a:r>
              <a:rPr lang="cs-CZ" b="1" dirty="0"/>
              <a:t>Subjektová</a:t>
            </a:r>
            <a:r>
              <a:rPr lang="cs-CZ" dirty="0"/>
              <a:t>: občané s vysokou kognitivní, afektivní a evaluační orientací na politický systém a politické výstupy, ale relativně odtažitý pasivní vztah, s minimálním nebo žádným vztahem k politickým skupinám a participaci, nejvíce kompatibilní s autoritářskými politickými strukturami    </a:t>
            </a:r>
          </a:p>
          <a:p>
            <a:r>
              <a:rPr lang="cs-CZ" b="1" dirty="0"/>
              <a:t>Participativní</a:t>
            </a:r>
            <a:r>
              <a:rPr lang="cs-CZ" dirty="0"/>
              <a:t>: občané, kteří právo nepovažují za něco, co mají pouze pasivně poslouchat, ale za něco, co pomáhají utvářet, vysoká kognitivní, afektivní a hodnotící orientace na všechny čtyři typy objektů v politickém systému (systém, aktéři, výstupy, orientace)</a:t>
            </a:r>
          </a:p>
        </p:txBody>
      </p:sp>
    </p:spTree>
    <p:extLst>
      <p:ext uri="{BB962C8B-B14F-4D97-AF65-F5344CB8AC3E}">
        <p14:creationId xmlns:p14="http://schemas.microsoft.com/office/powerpoint/2010/main" val="312319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9CE3A-357C-4148-8264-56F77E01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sociální změny (Van </a:t>
            </a:r>
            <a:r>
              <a:rPr lang="cs-CZ" dirty="0" err="1"/>
              <a:t>Deth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B79DF6-62CA-4B4B-B156-82A58B60B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jednání je určeno individuálními záměry</a:t>
            </a:r>
          </a:p>
          <a:p>
            <a:r>
              <a:rPr lang="cs-CZ" dirty="0"/>
              <a:t>Tyto záměry jsou ovlivňovány hodnotami a politickými orientacemi</a:t>
            </a:r>
          </a:p>
          <a:p>
            <a:r>
              <a:rPr lang="cs-CZ" dirty="0"/>
              <a:t>Hodnoty lidí jsou ovlivněny sociálním prostředím</a:t>
            </a:r>
          </a:p>
          <a:p>
            <a:r>
              <a:rPr lang="cs-CZ" dirty="0"/>
              <a:t>Lidské jednání v posledku ovlivňuje a proměňuje sociální prostředí - kulturu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3A5DD6-B97D-4E20-9B96-D67B962C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07" y="4164896"/>
            <a:ext cx="8240785" cy="2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4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9D7B5-CF42-46B5-8E53-B834B6EC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transformace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565EE0-0055-447C-801D-F676CBA5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51987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Hodnoty po 2. </a:t>
            </a:r>
            <a:r>
              <a:rPr lang="cs-CZ" dirty="0" err="1"/>
              <a:t>světocé</a:t>
            </a:r>
            <a:r>
              <a:rPr lang="cs-CZ" dirty="0"/>
              <a:t> válce v souladu s požadavky ekonomické obnovy, příp. rekonstrukcí politického systému, bezpečností atd.</a:t>
            </a:r>
          </a:p>
          <a:p>
            <a:r>
              <a:rPr lang="cs-CZ" dirty="0"/>
              <a:t>V 60. letech – změna a začátku důrazu na individuální autonomii a emancipaci: změna </a:t>
            </a:r>
            <a:r>
              <a:rPr lang="cs-CZ" dirty="0">
                <a:highlight>
                  <a:srgbClr val="FFFF00"/>
                </a:highlight>
              </a:rPr>
              <a:t>hlavního typu konfliktu</a:t>
            </a:r>
          </a:p>
          <a:p>
            <a:r>
              <a:rPr lang="cs-CZ" dirty="0"/>
              <a:t>Než se politické systémy přenastavily – nedůvěra</a:t>
            </a:r>
          </a:p>
          <a:p>
            <a:r>
              <a:rPr lang="cs-CZ" dirty="0"/>
              <a:t>Konec 60. let 20. století – rostoucí důraz na post-materiální a emancipační cíle (sebenaplnění, nezávislost), odklon od autority, tradice a materiálního blahobytu</a:t>
            </a:r>
          </a:p>
          <a:p>
            <a:r>
              <a:rPr lang="cs-CZ" dirty="0"/>
              <a:t>Nová sociální hnutí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F0D9FE-5BCE-419E-BC1F-79F0E77F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5" y="4515405"/>
            <a:ext cx="3749040" cy="21092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D978F8-07F0-430A-A048-01DB5A343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20" y="4491178"/>
            <a:ext cx="3055049" cy="21334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AB15757-BDC5-4940-9E85-CDBD22687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80" y="4503292"/>
            <a:ext cx="3150489" cy="21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2C5889-8BB3-48B9-B952-E5FD4804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509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Na počátku stojí technologický rozvoj, ekonomický růst, a vzestup industriálního kapitalismu (následně dělba práce, pokles zemědělské výroby, urbanizace, nárůst vzdělanosti, mobilita mas média …)</a:t>
            </a:r>
          </a:p>
          <a:p>
            <a:r>
              <a:rPr lang="cs-CZ" dirty="0"/>
              <a:t>Postupné nahrazování tradičních hodnot novými </a:t>
            </a:r>
          </a:p>
          <a:p>
            <a:r>
              <a:rPr lang="cs-CZ" dirty="0"/>
              <a:t>Změna hodnot → změna modů a úrovní politické participace (důsledky pro stranické systémy, konfliktní linie, důvěru ve stát …)</a:t>
            </a:r>
          </a:p>
          <a:p>
            <a:r>
              <a:rPr lang="cs-CZ" dirty="0"/>
              <a:t>Kulturní změna (</a:t>
            </a:r>
            <a:r>
              <a:rPr lang="cs-CZ" dirty="0" err="1"/>
              <a:t>Habermas</a:t>
            </a:r>
            <a:r>
              <a:rPr lang="cs-CZ" dirty="0"/>
              <a:t>, </a:t>
            </a:r>
            <a:r>
              <a:rPr lang="cs-CZ" dirty="0" err="1"/>
              <a:t>Inglehart</a:t>
            </a:r>
            <a:r>
              <a:rPr lang="cs-CZ" dirty="0"/>
              <a:t> …)</a:t>
            </a:r>
          </a:p>
          <a:p>
            <a:r>
              <a:rPr lang="cs-CZ" dirty="0"/>
              <a:t>Změna </a:t>
            </a:r>
            <a:r>
              <a:rPr lang="cs-CZ" u="sng" dirty="0"/>
              <a:t>obsahu</a:t>
            </a:r>
            <a:r>
              <a:rPr lang="cs-CZ" dirty="0"/>
              <a:t> hodnot nebo jejich </a:t>
            </a:r>
            <a:r>
              <a:rPr lang="cs-CZ" u="sng" dirty="0"/>
              <a:t>fragmentace/</a:t>
            </a:r>
            <a:r>
              <a:rPr lang="cs-CZ" u="sng" dirty="0" err="1"/>
              <a:t>pluralizace</a:t>
            </a:r>
            <a:r>
              <a:rPr lang="cs-CZ" dirty="0"/>
              <a:t>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5BC208-D656-4CC0-9586-50B75985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transformace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524BCD-466E-4094-960B-C6F9087E5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9" y="4632545"/>
            <a:ext cx="3976608" cy="22368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514D0F-1BB9-401B-AE71-19DCC6010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55" y="4636189"/>
            <a:ext cx="3270588" cy="22331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B29DC4-BAF7-4EFA-B2E2-FE989C795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69" y="4630723"/>
            <a:ext cx="3366247" cy="22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DAEFE-B455-44C5-AD03-9DEBED44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Hodnotové orientace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5C5A51-14D1-4CAB-8C3F-7AF85147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Tradiční (autoritářství, konzervatismus, materialismus…)</a:t>
            </a:r>
          </a:p>
          <a:p>
            <a:r>
              <a:rPr lang="cs-CZ" dirty="0"/>
              <a:t>Nové (post-materialismus, environmentalismus, feminismus 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Klíčové konflikty: </a:t>
            </a:r>
          </a:p>
          <a:p>
            <a:r>
              <a:rPr lang="cs-CZ" dirty="0"/>
              <a:t>Materialismus vs. Post-materialismus</a:t>
            </a:r>
          </a:p>
          <a:p>
            <a:r>
              <a:rPr lang="cs-CZ" dirty="0"/>
              <a:t>Materiální levice vs. Pravice</a:t>
            </a:r>
          </a:p>
          <a:p>
            <a:r>
              <a:rPr lang="cs-CZ" dirty="0"/>
              <a:t>Náboženství vs. Sekularismus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https://munispace.muni.cz/library/catalog/view/1002/3113/769-1/#preview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87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872B8-6879-40C1-935B-9723E98B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Škála </a:t>
            </a:r>
            <a:r>
              <a:rPr lang="cs-CZ" dirty="0" err="1"/>
              <a:t>postmaterialismu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C76114-6135-40F1-8679-6C1E17C0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8" y="2045863"/>
            <a:ext cx="6132463" cy="36387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C90B59-C92F-4B8C-8824-FCC27D33C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2045863"/>
            <a:ext cx="3472454" cy="22271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81C7150-76C9-4BED-B778-4D4874DB7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174" y="5009274"/>
            <a:ext cx="4798503" cy="13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5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37F84-E7EC-4DB4-81BB-2B9B4492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občanských hodnot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2522BE-ACBA-456A-9996-182803CE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711" y="3594994"/>
            <a:ext cx="6131289" cy="31581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4F3610-570A-49D8-BB87-85D3C247C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711" y="1373697"/>
            <a:ext cx="4731391" cy="2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2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1024</Words>
  <Application>Microsoft Office PowerPoint</Application>
  <PresentationFormat>Širokoúhlá obrazovka</PresentationFormat>
  <Paragraphs>167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Politické postoje, hodnoty, mínění a kultura </vt:lpstr>
      <vt:lpstr>Politické mínění, postoje, hodnoty, a kultura</vt:lpstr>
      <vt:lpstr>Politická kultura – klasický pohled</vt:lpstr>
      <vt:lpstr>Schéma sociální změny (Van Deth)</vt:lpstr>
      <vt:lpstr>Kulturní transformace</vt:lpstr>
      <vt:lpstr>Kulturní transformace</vt:lpstr>
      <vt:lpstr>Hodnotové orientace</vt:lpstr>
      <vt:lpstr>Škála postmaterialismu</vt:lpstr>
      <vt:lpstr>Vysvětlení občanských hodnot</vt:lpstr>
      <vt:lpstr>Příklad: Normy občanství (postoje – hodnoty)</vt:lpstr>
      <vt:lpstr>Teoretický model - hodnoty</vt:lpstr>
      <vt:lpstr>Zkouška pomocí EFA - hodnoty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184</cp:revision>
  <dcterms:created xsi:type="dcterms:W3CDTF">2020-03-08T22:43:29Z</dcterms:created>
  <dcterms:modified xsi:type="dcterms:W3CDTF">2025-04-07T09:57:55Z</dcterms:modified>
</cp:coreProperties>
</file>