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329" r:id="rId3"/>
    <p:sldId id="331" r:id="rId4"/>
    <p:sldId id="357" r:id="rId5"/>
    <p:sldId id="344" r:id="rId6"/>
    <p:sldId id="332" r:id="rId7"/>
    <p:sldId id="341" r:id="rId8"/>
    <p:sldId id="335" r:id="rId9"/>
    <p:sldId id="353" r:id="rId10"/>
    <p:sldId id="355" r:id="rId11"/>
    <p:sldId id="347" r:id="rId12"/>
    <p:sldId id="349" r:id="rId13"/>
    <p:sldId id="338" r:id="rId14"/>
    <p:sldId id="333" r:id="rId15"/>
    <p:sldId id="358" r:id="rId16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6374" autoAdjust="0"/>
  </p:normalViewPr>
  <p:slideViewPr>
    <p:cSldViewPr snapToGrid="0">
      <p:cViewPr varScale="1">
        <p:scale>
          <a:sx n="86" d="100"/>
          <a:sy n="86" d="100"/>
        </p:scale>
        <p:origin x="102" y="44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1462D5B-9950-4260-ABED-D89400B301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9134CC9-FD50-4457-8364-AB4EE23715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57DE83E-814A-4AD5-9533-3EB01F6AB9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E6D6C-8E1A-419F-B3E9-C78BF0F09EA3}" type="datetimeFigureOut">
              <a:rPr lang="cs-CZ" smtClean="0"/>
              <a:t>12.05.2025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DD6DCB7-8AB2-45C4-99F6-9DACC2CF09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4C3C0B3-BD89-4308-A470-EA914A97A5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8AA32-428B-43F3-8EF7-9909A1356D8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9940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A61DE3C-BCEC-4C83-BA40-747F1EFEB6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CFB52B4E-9562-44CD-A73E-4EF450ABA7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A0E74C5-2F94-4910-919E-60EE890DE2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E6D6C-8E1A-419F-B3E9-C78BF0F09EA3}" type="datetimeFigureOut">
              <a:rPr lang="cs-CZ" smtClean="0"/>
              <a:t>12.05.2025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44A11C5-A80B-4D2F-ACD6-B4A08389A0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9FDCFA5-EF98-411E-A22F-3F188A0CB3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8AA32-428B-43F3-8EF7-9909A1356D8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534085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7A15DF5E-5AFF-407B-A741-9E3EC1CFEAB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D6210CED-93F3-4447-81E5-FB4916F76D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E7F1777-A44B-4663-B777-EBB6FB4EAC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E6D6C-8E1A-419F-B3E9-C78BF0F09EA3}" type="datetimeFigureOut">
              <a:rPr lang="cs-CZ" smtClean="0"/>
              <a:t>12.05.2025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97DDE98-BF43-48A1-A657-C1F92CBF4A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CD01DF3-E3C5-4798-8BE8-5FBEB44EF4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8AA32-428B-43F3-8EF7-9909A1356D8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4222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AFF8B4D-AAEF-468E-AE48-AC1699D3CB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FF8FE79-CC14-4489-8F95-A49BD26416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F71A7FD-6349-4CBE-BFEF-6EBAD73FD9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E6D6C-8E1A-419F-B3E9-C78BF0F09EA3}" type="datetimeFigureOut">
              <a:rPr lang="cs-CZ" smtClean="0"/>
              <a:t>12.05.2025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D44D212-D1C1-4932-BF22-9FC7F8F700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20C9539-AC14-4AF9-B6B8-2A8D2FE02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8AA32-428B-43F3-8EF7-9909A1356D8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41807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3DC5052-BA56-4DD0-9593-1856D0B0A1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10B5139E-846E-4219-B99C-627CE60525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D717913-AC13-443F-86A8-5B4CE3C938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E6D6C-8E1A-419F-B3E9-C78BF0F09EA3}" type="datetimeFigureOut">
              <a:rPr lang="cs-CZ" smtClean="0"/>
              <a:t>12.05.2025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3AB1689-7DBC-4AEF-8B8A-170B7C30B3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DB5B550-9BF6-4DF3-8930-A71990D0E8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8AA32-428B-43F3-8EF7-9909A1356D8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374256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EDACC28-BACD-48AD-B8B5-D4A21C4A48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0D9EDD2-D6CB-417B-AC19-357AFC3AD3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9A550C76-C23C-4577-A0B5-282AECE300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601466E-CA6C-434C-B615-34EF9CA86D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E6D6C-8E1A-419F-B3E9-C78BF0F09EA3}" type="datetimeFigureOut">
              <a:rPr lang="cs-CZ" smtClean="0"/>
              <a:t>12.05.2025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F9E8DCC4-4F69-4CDC-892E-C7AF1D515D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E9D4E60-27D3-4FFF-8A90-BFD1C0657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8AA32-428B-43F3-8EF7-9909A1356D8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9279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D21160A-56F3-48CD-BC99-A7980F0A4F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B16B8B61-D6FC-43FD-8F09-37273F01D8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458E3ED6-42F5-4EC4-9BBD-60961BE818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5D45C537-EC79-448F-8242-842C065E14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D37BB875-0EB4-49E7-9428-CC15A36B89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D1EE0B87-90D6-4B3C-9A85-5EAB65EA4C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E6D6C-8E1A-419F-B3E9-C78BF0F09EA3}" type="datetimeFigureOut">
              <a:rPr lang="cs-CZ" smtClean="0"/>
              <a:t>12.05.2025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EA793298-D130-4BDD-81F6-DD95108E9B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42691001-00DE-4A22-AEAF-E962D51DBA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8AA32-428B-43F3-8EF7-9909A1356D8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598248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6676E48-428D-434B-BEDA-2A8CC150D4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7FCE1F09-606C-4AE5-B77E-7A3A15B710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E6D6C-8E1A-419F-B3E9-C78BF0F09EA3}" type="datetimeFigureOut">
              <a:rPr lang="cs-CZ" smtClean="0"/>
              <a:t>12.05.2025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3F4D3B29-429A-4E97-94E8-B231590F81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FE19DF22-3BA3-4C5A-836D-D174416C98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8AA32-428B-43F3-8EF7-9909A1356D8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091216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CCC23401-DD90-495C-82BE-F42140705C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E6D6C-8E1A-419F-B3E9-C78BF0F09EA3}" type="datetimeFigureOut">
              <a:rPr lang="cs-CZ" smtClean="0"/>
              <a:t>12.05.2025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0E15E648-57E4-44D6-882E-2DA0D65267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9BC1136-1DD4-4F60-93C0-E31B09D5BD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8AA32-428B-43F3-8EF7-9909A1356D8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691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B07DF3A-B90F-4726-831F-DFC159E683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EA762DB-B57B-420A-A7BD-0853734F3C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6AEF7C99-0C31-43E6-A440-88D27FB774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C23F18D-24D4-4020-87A8-B4127BBFEC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E6D6C-8E1A-419F-B3E9-C78BF0F09EA3}" type="datetimeFigureOut">
              <a:rPr lang="cs-CZ" smtClean="0"/>
              <a:t>12.05.2025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0EC4AC2F-03D9-4246-897B-6D0D1DFCB8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D12C5E7E-2104-4ECD-BD4D-B76770EA29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8AA32-428B-43F3-8EF7-9909A1356D8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52885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97CD088-22A9-4231-A355-ECC019C68B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39111D35-00D4-4CE8-9F95-DC7BB872666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DBE94620-39B1-4628-813C-7C1CAE916D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2A56EA6C-B6CB-4B8F-B6E0-22E4C827AA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E6D6C-8E1A-419F-B3E9-C78BF0F09EA3}" type="datetimeFigureOut">
              <a:rPr lang="cs-CZ" smtClean="0"/>
              <a:t>12.05.2025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787A12D5-46D5-4C6D-963D-34ACF7EB5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45C6891-7603-4BC9-8139-EE9D49D090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8AA32-428B-43F3-8EF7-9909A1356D8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07376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6E8D9FCC-116B-4238-AE27-BEBE45D7D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D3EC924A-1845-44A2-A5B4-B28B739FFC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C8E5F62-5D9A-46FE-A704-F65542C90F0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5E6D6C-8E1A-419F-B3E9-C78BF0F09EA3}" type="datetimeFigureOut">
              <a:rPr lang="cs-CZ" smtClean="0"/>
              <a:t>12.05.2025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6EBA978-E2DD-424B-A498-BB8A6EE864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2DCCA9F-B93F-4B48-86D3-706138E3F5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48AA32-428B-43F3-8EF7-9909A1356D8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14620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4woja9vZPvE" TargetMode="External"/><Relationship Id="rId2" Type="http://schemas.openxmlformats.org/officeDocument/2006/relationships/hyperlink" Target="http://www.youtube.com/watch?v=yBUZH2vCD_k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BF59016-C6E3-4AEE-B2D6-BA53C3F6A3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3732" y="1122364"/>
            <a:ext cx="9854268" cy="1539356"/>
          </a:xfrm>
        </p:spPr>
        <p:txBody>
          <a:bodyPr>
            <a:normAutofit/>
          </a:bodyPr>
          <a:lstStyle/>
          <a:p>
            <a:r>
              <a:rPr lang="cs-CZ" dirty="0">
                <a:latin typeface="Calibri Light (Nadpisy)"/>
              </a:rPr>
              <a:t>Globalizace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99966D40-45DF-4EA2-9055-B5644C6C35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122363"/>
            <a:ext cx="9144000" cy="508568"/>
          </a:xfrm>
        </p:spPr>
        <p:txBody>
          <a:bodyPr/>
          <a:lstStyle/>
          <a:p>
            <a:r>
              <a:rPr lang="cs-CZ" dirty="0">
                <a:latin typeface="Calibri Light (Nadpisy)"/>
              </a:rPr>
              <a:t>SOCb2021 Politická sociologie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32475514-0E94-4D73-AFA9-7A49DED964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0206" y="3208003"/>
            <a:ext cx="4671588" cy="3106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6199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Calibri Light (Nadpisy)"/>
              </a:rPr>
              <a:t>Jak měřit globalizaci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4211" y="1027906"/>
            <a:ext cx="3891309" cy="5628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6833237B-D624-4C31-97C0-B0E220FAE1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7066" y="3841236"/>
            <a:ext cx="4389597" cy="2937196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488720F1-D7B4-4A4C-9D10-FDEBF52B45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7066" y="1282584"/>
            <a:ext cx="4104731" cy="2558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915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Calibri Light (Nadpisy)"/>
              </a:rPr>
              <a:t>Přeshraniční bankovní vztahy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2143695"/>
            <a:ext cx="9143999" cy="4352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55867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Calibri Light (Nadpisy)"/>
              </a:rPr>
              <a:t>Mezinárodní finanční vazby (Schweitzer et al. 2009)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9696" y="1585616"/>
            <a:ext cx="5276850" cy="526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85251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>
                <a:latin typeface="Calibri Light (Nadpisy)"/>
              </a:rPr>
              <a:t>Struktura mezinárodní korporátní moci (</a:t>
            </a:r>
            <a:r>
              <a:rPr lang="cs-CZ" dirty="0" err="1">
                <a:latin typeface="Calibri Light (Nadpisy)"/>
              </a:rPr>
              <a:t>Vitali</a:t>
            </a:r>
            <a:r>
              <a:rPr lang="cs-CZ" dirty="0">
                <a:latin typeface="Calibri Light (Nadpisy)"/>
              </a:rPr>
              <a:t> et al. 2011)</a:t>
            </a:r>
          </a:p>
        </p:txBody>
      </p:sp>
      <p:sp>
        <p:nvSpPr>
          <p:cNvPr id="3" name="Obdélník 2"/>
          <p:cNvSpPr/>
          <p:nvPr/>
        </p:nvSpPr>
        <p:spPr>
          <a:xfrm>
            <a:off x="2279576" y="5530270"/>
            <a:ext cx="828092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400" dirty="0"/>
              <a:t>We start from a list of 43060 TNCs identified according to the OECD definition, taken from</a:t>
            </a:r>
          </a:p>
          <a:p>
            <a:pPr algn="just"/>
            <a:r>
              <a:rPr lang="en-US" sz="1400" dirty="0"/>
              <a:t>a sample of about 30 million economic actors contained in the </a:t>
            </a:r>
            <a:r>
              <a:rPr lang="en-US" sz="1400" dirty="0" err="1"/>
              <a:t>Orbis</a:t>
            </a:r>
            <a:r>
              <a:rPr lang="en-US" sz="1400" dirty="0"/>
              <a:t> 2007 database (see SI</a:t>
            </a:r>
          </a:p>
          <a:p>
            <a:pPr algn="just"/>
            <a:r>
              <a:rPr lang="en-US" sz="1400" dirty="0"/>
              <a:t>Appendix, Sec. 2). We then apply a recursive search (Fig. S1 and SI Appendix, Sec. 2) which</a:t>
            </a:r>
          </a:p>
          <a:p>
            <a:pPr algn="just"/>
            <a:r>
              <a:rPr lang="en-US" sz="1400" dirty="0"/>
              <a:t>singles out, for the first time to our knowledge, the network of all the ownership pathways</a:t>
            </a:r>
          </a:p>
          <a:p>
            <a:pPr algn="just"/>
            <a:r>
              <a:rPr lang="en-US" sz="1400" dirty="0"/>
              <a:t>originating from and pointing to TNCs (Fig. S2). The resulting TNC network includes 600508</a:t>
            </a:r>
          </a:p>
          <a:p>
            <a:pPr algn="just"/>
            <a:r>
              <a:rPr lang="en-US" sz="1400" dirty="0"/>
              <a:t>nodes and 1006987 ownership ties.</a:t>
            </a:r>
            <a:endParaRPr lang="cs-CZ" sz="1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5716" y="1484784"/>
            <a:ext cx="9186968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48101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1981200" y="1628800"/>
            <a:ext cx="8229600" cy="4824536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cs-CZ" sz="2800" dirty="0">
                <a:latin typeface="Cambria" pitchFamily="18" charset="0"/>
              </a:rPr>
              <a:t> </a:t>
            </a:r>
          </a:p>
          <a:p>
            <a:endParaRPr lang="cs-CZ" sz="2800" dirty="0">
              <a:latin typeface="Cambria" pitchFamily="18" charset="0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975360" y="274638"/>
            <a:ext cx="1011936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dirty="0">
                <a:solidFill>
                  <a:schemeClr val="tx1"/>
                </a:solidFill>
                <a:latin typeface="Cambria" pitchFamily="18" charset="0"/>
              </a:rPr>
              <a:t>The World’s Largest 100 Economic Entities</a:t>
            </a:r>
            <a:r>
              <a:rPr lang="cs-CZ" dirty="0">
                <a:solidFill>
                  <a:schemeClr val="tx1"/>
                </a:solidFill>
                <a:latin typeface="Cambria" pitchFamily="18" charset="0"/>
              </a:rPr>
              <a:t> (2018)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EF2636D8-6EEB-4E81-8268-58478BD4ED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0059" y="1509232"/>
            <a:ext cx="3811882" cy="5348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7302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C1FD6C1-419C-488C-9F5F-62E31A1B7E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De-globalizace?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DBA52C7B-D749-49FF-8DE2-AA856ACB82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505430"/>
            <a:ext cx="4293598" cy="287745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A33E91A1-05DD-448A-8618-0B945C166F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6659" y="1505430"/>
            <a:ext cx="4663839" cy="2683147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6AD37428-29E0-423D-9F54-9E41BF8F66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4382880"/>
            <a:ext cx="4296841" cy="2432859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66692AD3-34FB-4A54-958E-A2FB23F909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54197" y="4382880"/>
            <a:ext cx="3046301" cy="2475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3497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827314" y="1628800"/>
            <a:ext cx="7306492" cy="4824536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cs-CZ" sz="2400" dirty="0">
                <a:latin typeface="+mj-lt"/>
              </a:rPr>
              <a:t>Tok zboží, kapitálu, lidí, informací, idejí, obrazů a rizik napříč národními hranicemi</a:t>
            </a:r>
          </a:p>
          <a:p>
            <a:r>
              <a:rPr lang="cs-CZ" sz="2400" dirty="0">
                <a:latin typeface="+mj-lt"/>
              </a:rPr>
              <a:t>Proces mezinárodní integrace, který je důsledkem výměny a střetu idejí, myšlenek, výrobků a dalších aspektů kultury</a:t>
            </a:r>
          </a:p>
          <a:p>
            <a:r>
              <a:rPr lang="cs-CZ" sz="2400" dirty="0">
                <a:latin typeface="+mj-lt"/>
              </a:rPr>
              <a:t>Klíčové pokroky v oblasti dopravy a telekomunikací, nárůst internetu a další hlavní faktory globalizace dále napomáhají zvyšování vzájemné ekonomické a kulturní závislosti ekonomických a kulturních vztahů</a:t>
            </a:r>
          </a:p>
          <a:p>
            <a:r>
              <a:rPr lang="cs-CZ" sz="2400" dirty="0">
                <a:latin typeface="+mj-lt"/>
              </a:rPr>
              <a:t>Nejvýraznější projevy – v kultuře, politice a ekonomice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1981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cs-CZ" dirty="0">
                <a:solidFill>
                  <a:schemeClr val="tx1"/>
                </a:solidFill>
              </a:rPr>
              <a:t>Definice globalizace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755585CC-1C75-4043-BFB6-462887E8A8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715" y="1628800"/>
            <a:ext cx="3686806" cy="2618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1120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740229" y="1628800"/>
            <a:ext cx="6653348" cy="4824536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cs-CZ" sz="2400" dirty="0">
                <a:latin typeface="+mj-lt"/>
              </a:rPr>
              <a:t>Ekonomika, politika, kultura, náboženství, věda, zdraví, sport, vzdělávání</a:t>
            </a:r>
          </a:p>
          <a:p>
            <a:r>
              <a:rPr lang="cs-CZ" sz="2400" dirty="0">
                <a:latin typeface="+mj-lt"/>
              </a:rPr>
              <a:t>Vznik USA jako globální velmoci, vnik MNC, konec studené války</a:t>
            </a:r>
          </a:p>
          <a:p>
            <a:r>
              <a:rPr lang="cs-CZ" sz="2400" dirty="0">
                <a:latin typeface="+mj-lt"/>
              </a:rPr>
              <a:t>Nárůst mezinárodních dohod, nárůst ekonomických transakcí, posilování role nadnárodních podniků, nárůst mezinárodní konkurence</a:t>
            </a:r>
          </a:p>
          <a:p>
            <a:r>
              <a:rPr lang="cs-CZ" sz="2400" dirty="0">
                <a:latin typeface="+mj-lt"/>
              </a:rPr>
              <a:t>Vznik vzájemných závislostí, větší vliv událostí a rozhodnutí, které „velmi daleko od nás“</a:t>
            </a:r>
          </a:p>
          <a:p>
            <a:r>
              <a:rPr lang="cs-CZ" sz="2400" dirty="0">
                <a:latin typeface="+mj-lt"/>
              </a:rPr>
              <a:t>Spjatost globalizace s rozšiřováním tržní směny a tržních praktik – neoliberální globalizace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1981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cs-CZ" dirty="0">
                <a:solidFill>
                  <a:schemeClr val="tx1"/>
                </a:solidFill>
              </a:rPr>
              <a:t>Definice globalizace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B641A77B-8242-4EAF-A8E8-1CAF91DF51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9040" y="2420983"/>
            <a:ext cx="4389120" cy="2468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8512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3600" dirty="0">
                <a:latin typeface="Calibri Light (Nadpisy)"/>
              </a:rPr>
              <a:t>Politická globalizace: globální instituce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600200"/>
            <a:ext cx="7035460" cy="4925144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Arial" charset="0"/>
              <a:buChar char="•"/>
            </a:pPr>
            <a:r>
              <a:rPr lang="cs-CZ" sz="2300" dirty="0">
                <a:latin typeface="Calibri Light (Nadpisy)"/>
              </a:rPr>
              <a:t>„Staří aktéři“: OSN a jeho specializované organizace</a:t>
            </a:r>
          </a:p>
          <a:p>
            <a:pPr eaLnBrk="1" hangingPunct="1">
              <a:lnSpc>
                <a:spcPct val="80000"/>
              </a:lnSpc>
              <a:buFont typeface="Arial" charset="0"/>
              <a:buChar char="•"/>
            </a:pPr>
            <a:r>
              <a:rPr lang="cs-CZ" sz="2300" dirty="0">
                <a:latin typeface="Calibri Light (Nadpisy)"/>
              </a:rPr>
              <a:t>založena 26. června 1945 v San Franciscu na základě přijetí Charty OSN 50 státy (včetně ČSR)</a:t>
            </a:r>
          </a:p>
          <a:p>
            <a:pPr eaLnBrk="1" hangingPunct="1">
              <a:lnSpc>
                <a:spcPct val="80000"/>
              </a:lnSpc>
              <a:buFont typeface="Arial" charset="0"/>
              <a:buChar char="•"/>
            </a:pPr>
            <a:r>
              <a:rPr lang="cs-CZ" sz="2300" dirty="0">
                <a:latin typeface="Calibri Light (Nadpisy)"/>
              </a:rPr>
              <a:t>Cílem je zachování mezinárodního míru a bezpečnosti a zajištění mezinárodní spolupráce.</a:t>
            </a:r>
          </a:p>
          <a:p>
            <a:pPr eaLnBrk="1" hangingPunct="1">
              <a:lnSpc>
                <a:spcPct val="80000"/>
              </a:lnSpc>
              <a:buFont typeface="Arial" charset="0"/>
              <a:buChar char="•"/>
            </a:pPr>
            <a:r>
              <a:rPr lang="cs-CZ" sz="2300" dirty="0">
                <a:latin typeface="Calibri Light (Nadpisy)"/>
              </a:rPr>
              <a:t>Členství v OSN je založeno na principu suverénní rovnosti, státy mají svá zastoupení, tzv. stálé mise, zejména v hlavním sídle OSN New Yorku, ale také např. v Ženevě nebo ve Vídni</a:t>
            </a:r>
          </a:p>
          <a:p>
            <a:pPr eaLnBrk="1" hangingPunct="1">
              <a:lnSpc>
                <a:spcPct val="80000"/>
              </a:lnSpc>
              <a:buFont typeface="Arial" charset="0"/>
              <a:buChar char="•"/>
            </a:pPr>
            <a:r>
              <a:rPr lang="cs-CZ" sz="2300" dirty="0">
                <a:latin typeface="Calibri Light (Nadpisy)"/>
              </a:rPr>
              <a:t>Každý členský stát (193) má své zástupce ve Valném shromáždění a disponuje jedním stejně platným hlasem</a:t>
            </a:r>
          </a:p>
          <a:p>
            <a:pPr eaLnBrk="1" hangingPunct="1">
              <a:lnSpc>
                <a:spcPct val="80000"/>
              </a:lnSpc>
              <a:buFont typeface="Arial" charset="0"/>
              <a:buChar char="•"/>
            </a:pPr>
            <a:r>
              <a:rPr lang="cs-CZ" sz="2300" dirty="0">
                <a:latin typeface="Calibri Light (Nadpisy)"/>
              </a:rPr>
              <a:t>Nečlenské národní státy: </a:t>
            </a:r>
            <a:r>
              <a:rPr lang="cs-CZ" sz="2300" dirty="0" err="1">
                <a:latin typeface="Calibri Light (Nadpisy)"/>
              </a:rPr>
              <a:t>Taiwan</a:t>
            </a:r>
            <a:r>
              <a:rPr lang="cs-CZ" sz="2300" dirty="0">
                <a:latin typeface="Calibri Light (Nadpisy)"/>
              </a:rPr>
              <a:t>, Kosovo, Vatikán, Palestina (status stálého pozorovatele)</a:t>
            </a:r>
          </a:p>
          <a:p>
            <a:pPr eaLnBrk="1" hangingPunct="1">
              <a:lnSpc>
                <a:spcPct val="80000"/>
              </a:lnSpc>
              <a:buFont typeface="Arial" charset="0"/>
              <a:buChar char="•"/>
            </a:pPr>
            <a:r>
              <a:rPr lang="cs-CZ" sz="2300" dirty="0">
                <a:latin typeface="Calibri Light (Nadpisy)"/>
              </a:rPr>
              <a:t>Nevládní organizace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D25CEBE7-6D1B-46EE-A677-B6BDF1983E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7668" y="742164"/>
            <a:ext cx="3775438" cy="2343169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81D8952E-CAD2-4FBD-B8E1-989B71DD43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7668" y="3252563"/>
            <a:ext cx="2743409" cy="3476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2703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3600" dirty="0">
                <a:latin typeface="Calibri Light (Nadpisy)"/>
              </a:rPr>
              <a:t>Politická globalizace: globální instituce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600200"/>
            <a:ext cx="7861664" cy="4925144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 typeface="Arial" charset="0"/>
              <a:buChar char="•"/>
            </a:pPr>
            <a:r>
              <a:rPr lang="cs-CZ" sz="2300" dirty="0">
                <a:latin typeface="Calibri Light (Nadpisy)"/>
              </a:rPr>
              <a:t>„Staro-noví aktéři“: EU a její specializované organizace</a:t>
            </a:r>
          </a:p>
          <a:p>
            <a:pPr eaLnBrk="1" hangingPunct="1">
              <a:lnSpc>
                <a:spcPct val="80000"/>
              </a:lnSpc>
              <a:buFont typeface="Arial" charset="0"/>
              <a:buChar char="•"/>
            </a:pPr>
            <a:r>
              <a:rPr lang="cs-CZ" sz="2300" dirty="0">
                <a:latin typeface="Calibri Light (Nadpisy)"/>
              </a:rPr>
              <a:t>politická a ekonomická unie, kterou od posledního rozšíření v roce 2013 tvoří 28 evropských států s 510,3 miliony obyvatel (přibližně 7,3 % světové populace). </a:t>
            </a:r>
          </a:p>
          <a:p>
            <a:pPr eaLnBrk="1" hangingPunct="1">
              <a:lnSpc>
                <a:spcPct val="80000"/>
              </a:lnSpc>
              <a:buFont typeface="Arial" charset="0"/>
              <a:buChar char="•"/>
            </a:pPr>
            <a:r>
              <a:rPr lang="cs-CZ" sz="2300" dirty="0">
                <a:latin typeface="Calibri Light (Nadpisy)"/>
              </a:rPr>
              <a:t>vznik v roce 1993 na základě Smlouvy o Evropské unii (Maastrichtská smlouva), která navazovala na evropský integrační proces od padesátých let</a:t>
            </a:r>
          </a:p>
          <a:p>
            <a:pPr eaLnBrk="1" hangingPunct="1">
              <a:lnSpc>
                <a:spcPct val="80000"/>
              </a:lnSpc>
              <a:buFont typeface="Arial" charset="0"/>
              <a:buChar char="•"/>
            </a:pPr>
            <a:r>
              <a:rPr lang="cs-CZ" sz="2300" dirty="0">
                <a:latin typeface="Calibri Light (Nadpisy)"/>
              </a:rPr>
              <a:t>Lisabonskou smlouvou nahradila Evropská unie Evropské společenství (ES; dříve Evropské hospodářské společenství), čímž získala právní subjektivitu a některé vlastnosti ES – především nadstátnost</a:t>
            </a:r>
          </a:p>
          <a:p>
            <a:pPr eaLnBrk="1" hangingPunct="1">
              <a:lnSpc>
                <a:spcPct val="80000"/>
              </a:lnSpc>
              <a:buFont typeface="Arial" charset="0"/>
              <a:buChar char="•"/>
            </a:pPr>
            <a:r>
              <a:rPr lang="cs-CZ" sz="2300" dirty="0">
                <a:latin typeface="Calibri Light (Nadpisy)"/>
              </a:rPr>
              <a:t>čtyři základní svobody vnitřního trhu: volný pohyb zboží, osob, služeb a kapitálu, a dále společné politiky Evropské unie (hospodářská soutěž, společná vnější obchodní politika a zemědělství)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2E0CA2ED-5024-41C6-9BED-A1CFB14307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9349" y="1600200"/>
            <a:ext cx="2930434" cy="4587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1753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853440" y="1628800"/>
            <a:ext cx="6124230" cy="4824536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cs-CZ" sz="2300" dirty="0">
                <a:latin typeface="+mj-lt"/>
              </a:rPr>
              <a:t>(</a:t>
            </a:r>
            <a:r>
              <a:rPr lang="cs-CZ" sz="2300" dirty="0" err="1">
                <a:latin typeface="+mj-lt"/>
              </a:rPr>
              <a:t>Neo</a:t>
            </a:r>
            <a:r>
              <a:rPr lang="cs-CZ" sz="2300" dirty="0">
                <a:latin typeface="+mj-lt"/>
              </a:rPr>
              <a:t>-)marxisté – transnacionální ekonomické vztahy a role korporací klíčová, ztráta státní suverenity (</a:t>
            </a:r>
            <a:r>
              <a:rPr lang="cs-CZ" sz="2300" dirty="0" err="1">
                <a:latin typeface="+mj-lt"/>
              </a:rPr>
              <a:t>Wallerstein</a:t>
            </a:r>
            <a:r>
              <a:rPr lang="cs-CZ" sz="2300" dirty="0">
                <a:latin typeface="+mj-lt"/>
              </a:rPr>
              <a:t>, </a:t>
            </a:r>
            <a:r>
              <a:rPr lang="cs-CZ" sz="2300" dirty="0" err="1">
                <a:latin typeface="+mj-lt"/>
              </a:rPr>
              <a:t>Lash</a:t>
            </a:r>
            <a:r>
              <a:rPr lang="cs-CZ" sz="2300" dirty="0">
                <a:latin typeface="+mj-lt"/>
              </a:rPr>
              <a:t> + </a:t>
            </a:r>
            <a:r>
              <a:rPr lang="cs-CZ" sz="2300" dirty="0" err="1">
                <a:latin typeface="+mj-lt"/>
              </a:rPr>
              <a:t>Urry</a:t>
            </a:r>
            <a:r>
              <a:rPr lang="cs-CZ" sz="2300" dirty="0">
                <a:latin typeface="+mj-lt"/>
              </a:rPr>
              <a:t>, Harvey)</a:t>
            </a:r>
          </a:p>
          <a:p>
            <a:r>
              <a:rPr lang="cs-CZ" sz="2300" dirty="0">
                <a:latin typeface="+mj-lt"/>
              </a:rPr>
              <a:t>Teoretici modernity (</a:t>
            </a:r>
            <a:r>
              <a:rPr lang="cs-CZ" sz="2300" dirty="0" err="1">
                <a:latin typeface="+mj-lt"/>
              </a:rPr>
              <a:t>Giddens</a:t>
            </a:r>
            <a:r>
              <a:rPr lang="cs-CZ" sz="2300" dirty="0">
                <a:latin typeface="+mj-lt"/>
              </a:rPr>
              <a:t>, Beck) – globalizace jako důsledek modernity, ne její popření, riziková společnost jako nutně globální</a:t>
            </a:r>
          </a:p>
          <a:p>
            <a:r>
              <a:rPr lang="cs-CZ" sz="2300" dirty="0">
                <a:latin typeface="+mj-lt"/>
              </a:rPr>
              <a:t>Globalizace kultury – vznik světové kultury, </a:t>
            </a:r>
            <a:r>
              <a:rPr lang="cs-CZ" sz="2300" dirty="0" err="1">
                <a:latin typeface="+mj-lt"/>
              </a:rPr>
              <a:t>světostát</a:t>
            </a:r>
            <a:r>
              <a:rPr lang="cs-CZ" sz="2300" dirty="0">
                <a:latin typeface="+mj-lt"/>
              </a:rPr>
              <a:t> – jak organizovat politiku, isomorfismus, měkká moc</a:t>
            </a:r>
          </a:p>
          <a:p>
            <a:r>
              <a:rPr lang="cs-CZ" sz="2300" dirty="0">
                <a:latin typeface="+mj-lt"/>
              </a:rPr>
              <a:t>Skeptici: mezinárodní řád, mezivládní koordinace, </a:t>
            </a:r>
            <a:r>
              <a:rPr lang="cs-CZ" sz="2300" dirty="0" err="1">
                <a:latin typeface="+mj-lt"/>
              </a:rPr>
              <a:t>transnacionalismus</a:t>
            </a:r>
            <a:r>
              <a:rPr lang="cs-CZ" sz="2300" dirty="0">
                <a:latin typeface="+mj-lt"/>
              </a:rPr>
              <a:t> není globalizace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757646" y="292055"/>
            <a:ext cx="9453154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cs-CZ" dirty="0">
                <a:solidFill>
                  <a:schemeClr val="tx1"/>
                </a:solidFill>
              </a:rPr>
              <a:t>Pohledy na globalizaci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90DCA5B8-DDB9-4B27-BB41-5E6B08E1A8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2339" y="1628800"/>
            <a:ext cx="4947119" cy="2782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9739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Calibri Light (Nadpisy)"/>
              </a:rPr>
              <a:t>Kritika globalizace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6204139" cy="4351338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AutoNum type="arabicParenR"/>
            </a:pPr>
            <a:r>
              <a:rPr lang="cs-CZ" dirty="0">
                <a:latin typeface="Calibri Light (Nadpisy)"/>
              </a:rPr>
              <a:t>Ekonomické rozhodování spojeno s globálními finančními trhy</a:t>
            </a:r>
          </a:p>
          <a:p>
            <a:pPr marL="514350" indent="-514350">
              <a:buAutoNum type="arabicParenR"/>
            </a:pPr>
            <a:r>
              <a:rPr lang="cs-CZ" dirty="0">
                <a:latin typeface="Calibri Light (Nadpisy)"/>
              </a:rPr>
              <a:t>klesá </a:t>
            </a:r>
            <a:r>
              <a:rPr lang="cs-CZ" dirty="0" err="1">
                <a:latin typeface="Calibri Light (Nadpisy)"/>
              </a:rPr>
              <a:t>prediktabilita</a:t>
            </a:r>
            <a:r>
              <a:rPr lang="cs-CZ" dirty="0">
                <a:latin typeface="Calibri Light (Nadpisy)"/>
              </a:rPr>
              <a:t> ekonomických a sociálních změn</a:t>
            </a:r>
          </a:p>
          <a:p>
            <a:pPr marL="514350" indent="-514350">
              <a:buAutoNum type="arabicParenR"/>
            </a:pPr>
            <a:r>
              <a:rPr lang="cs-CZ" dirty="0">
                <a:latin typeface="Calibri Light (Nadpisy)"/>
              </a:rPr>
              <a:t>roste demokratický deficit (koncentrace ekonomické a politické moci v rukou nadnárodních korporací, rychlejší ekonomická než politický globalizace)</a:t>
            </a:r>
          </a:p>
          <a:p>
            <a:r>
              <a:rPr lang="cs-CZ" dirty="0">
                <a:latin typeface="Calibri Light (Nadpisy)"/>
              </a:rPr>
              <a:t>„Noví“ aktéři: transnacionální hnutí, advokační sítě, </a:t>
            </a:r>
            <a:r>
              <a:rPr lang="cs-CZ" dirty="0" err="1">
                <a:latin typeface="Calibri Light (Nadpisy)"/>
              </a:rPr>
              <a:t>INGOs</a:t>
            </a:r>
            <a:r>
              <a:rPr lang="cs-CZ" dirty="0">
                <a:latin typeface="Calibri Light (Nadpisy)"/>
              </a:rPr>
              <a:t>, Alter/anti-globalizační hnutí</a:t>
            </a:r>
          </a:p>
          <a:p>
            <a:pPr marL="0" indent="0">
              <a:buNone/>
            </a:pPr>
            <a:endParaRPr lang="cs-CZ" dirty="0">
              <a:latin typeface="Calibri Light (Nadpisy)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5E07F6BF-1FE7-415F-AB28-D1FF0AADC6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7958" y="1690688"/>
            <a:ext cx="3968590" cy="2233749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238D18CB-0C83-4F8A-B57B-1543C19DB7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2339" y="4411554"/>
            <a:ext cx="4962717" cy="2235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7611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3600" dirty="0">
                <a:latin typeface="Calibri Light (Nadpisy)"/>
              </a:rPr>
              <a:t>Protesty proti globalizaci Aneb dá se s tím něco dělat?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1600200"/>
            <a:ext cx="8229600" cy="4925144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Arial" charset="0"/>
              <a:buChar char="•"/>
            </a:pPr>
            <a:endParaRPr lang="cs-CZ" sz="2300" dirty="0">
              <a:latin typeface="Calibri Light (Nadpisy)"/>
            </a:endParaRPr>
          </a:p>
          <a:p>
            <a:pPr eaLnBrk="1" hangingPunct="1">
              <a:lnSpc>
                <a:spcPct val="80000"/>
              </a:lnSpc>
              <a:buFont typeface="Arial" charset="0"/>
              <a:buChar char="•"/>
            </a:pPr>
            <a:r>
              <a:rPr lang="cs-CZ" sz="2300" dirty="0">
                <a:latin typeface="Calibri Light (Nadpisy)"/>
                <a:hlinkClick r:id="rId2"/>
              </a:rPr>
              <a:t>http://www.youtube.com/watch?v=yBUZH2vCD_k</a:t>
            </a:r>
            <a:endParaRPr lang="cs-CZ" sz="2300" dirty="0">
              <a:latin typeface="Calibri Light (Nadpisy)"/>
            </a:endParaRPr>
          </a:p>
          <a:p>
            <a:pPr eaLnBrk="1" hangingPunct="1">
              <a:lnSpc>
                <a:spcPct val="80000"/>
              </a:lnSpc>
              <a:buFont typeface="Arial" charset="0"/>
              <a:buChar char="•"/>
            </a:pPr>
            <a:endParaRPr lang="cs-CZ" sz="2300" dirty="0">
              <a:latin typeface="Calibri Light (Nadpisy)"/>
            </a:endParaRPr>
          </a:p>
          <a:p>
            <a:pPr eaLnBrk="1" hangingPunct="1">
              <a:lnSpc>
                <a:spcPct val="80000"/>
              </a:lnSpc>
              <a:buFont typeface="Arial" charset="0"/>
              <a:buChar char="•"/>
            </a:pPr>
            <a:r>
              <a:rPr lang="cs-CZ" sz="2300" dirty="0">
                <a:latin typeface="Calibri Light (Nadpisy)"/>
                <a:hlinkClick r:id="rId3"/>
              </a:rPr>
              <a:t>http://www.youtube.com/watch?v=4woja9vZPvE</a:t>
            </a:r>
            <a:endParaRPr lang="cs-CZ" sz="2300" dirty="0">
              <a:latin typeface="Calibri Light (Nadpisy)"/>
            </a:endParaRPr>
          </a:p>
          <a:p>
            <a:pPr eaLnBrk="1" hangingPunct="1">
              <a:lnSpc>
                <a:spcPct val="80000"/>
              </a:lnSpc>
              <a:buFont typeface="Arial" charset="0"/>
              <a:buChar char="•"/>
            </a:pPr>
            <a:endParaRPr lang="cs-CZ" sz="2300" dirty="0">
              <a:latin typeface="Calibri Light (Nadpisy)"/>
            </a:endParaRPr>
          </a:p>
          <a:p>
            <a:pPr eaLnBrk="1" hangingPunct="1">
              <a:lnSpc>
                <a:spcPct val="80000"/>
              </a:lnSpc>
              <a:buFont typeface="Arial" charset="0"/>
              <a:buChar char="•"/>
            </a:pPr>
            <a:endParaRPr lang="cs-CZ" sz="2300" dirty="0">
              <a:latin typeface="Calibri Light (Nadpisy)"/>
            </a:endParaRPr>
          </a:p>
          <a:p>
            <a:pPr marL="0" indent="0">
              <a:lnSpc>
                <a:spcPct val="80000"/>
              </a:lnSpc>
              <a:buNone/>
            </a:pPr>
            <a:endParaRPr lang="cs-CZ" sz="2300" dirty="0">
              <a:latin typeface="Calibri Light (Nadpisy)"/>
            </a:endParaRPr>
          </a:p>
          <a:p>
            <a:pPr eaLnBrk="1" hangingPunct="1">
              <a:lnSpc>
                <a:spcPct val="80000"/>
              </a:lnSpc>
              <a:buFont typeface="Arial" charset="0"/>
              <a:buChar char="•"/>
            </a:pPr>
            <a:endParaRPr lang="cs-CZ" sz="2300" dirty="0">
              <a:latin typeface="Calibri Light (Nadpisy)"/>
            </a:endParaRPr>
          </a:p>
        </p:txBody>
      </p:sp>
    </p:spTree>
    <p:extLst>
      <p:ext uri="{BB962C8B-B14F-4D97-AF65-F5344CB8AC3E}">
        <p14:creationId xmlns:p14="http://schemas.microsoft.com/office/powerpoint/2010/main" val="42682367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Calibri Light (Nadpisy)"/>
              </a:rPr>
              <a:t>Jak měřit globalizaci</a:t>
            </a:r>
          </a:p>
        </p:txBody>
      </p:sp>
      <p:sp>
        <p:nvSpPr>
          <p:cNvPr id="3" name="Obdélník 2"/>
          <p:cNvSpPr/>
          <p:nvPr/>
        </p:nvSpPr>
        <p:spPr>
          <a:xfrm>
            <a:off x="838200" y="1978962"/>
            <a:ext cx="1051559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b="1" dirty="0">
                <a:latin typeface="+mj-lt"/>
              </a:rPr>
              <a:t>Economic Integration:</a:t>
            </a:r>
            <a:r>
              <a:rPr lang="en-US" dirty="0">
                <a:latin typeface="+mj-lt"/>
              </a:rPr>
              <a:t> trade, foreign direct investment, portfolio capital flows, and investment income </a:t>
            </a:r>
            <a:endParaRPr lang="cs-CZ" dirty="0">
              <a:latin typeface="+mj-lt"/>
            </a:endParaRPr>
          </a:p>
          <a:p>
            <a:pPr algn="l"/>
            <a:br>
              <a:rPr lang="en-US" dirty="0">
                <a:latin typeface="+mj-lt"/>
              </a:rPr>
            </a:br>
            <a:r>
              <a:rPr lang="en-US" b="1" dirty="0">
                <a:latin typeface="+mj-lt"/>
              </a:rPr>
              <a:t>Technological Connectivity: </a:t>
            </a:r>
            <a:r>
              <a:rPr lang="en-US" dirty="0">
                <a:latin typeface="+mj-lt"/>
              </a:rPr>
              <a:t>Internet users, Internet hosts, and secure servers </a:t>
            </a:r>
            <a:endParaRPr lang="cs-CZ" dirty="0">
              <a:latin typeface="+mj-lt"/>
            </a:endParaRPr>
          </a:p>
          <a:p>
            <a:pPr algn="l"/>
            <a:br>
              <a:rPr lang="en-US" dirty="0">
                <a:latin typeface="+mj-lt"/>
              </a:rPr>
            </a:br>
            <a:r>
              <a:rPr lang="en-US" b="1" dirty="0">
                <a:latin typeface="+mj-lt"/>
              </a:rPr>
              <a:t>Personal Contact:</a:t>
            </a:r>
            <a:r>
              <a:rPr lang="en-US" dirty="0">
                <a:latin typeface="+mj-lt"/>
              </a:rPr>
              <a:t> international travel and tourism, international telephone traffic, and remittances and personal transfers (including worker remittances, compensation to employees, and other person-to-person and nongovernmental transfers) </a:t>
            </a:r>
            <a:endParaRPr lang="cs-CZ" dirty="0">
              <a:latin typeface="+mj-lt"/>
            </a:endParaRPr>
          </a:p>
          <a:p>
            <a:pPr algn="l"/>
            <a:br>
              <a:rPr lang="en-US" dirty="0">
                <a:latin typeface="+mj-lt"/>
              </a:rPr>
            </a:br>
            <a:r>
              <a:rPr lang="en-US" b="1" dirty="0">
                <a:latin typeface="+mj-lt"/>
              </a:rPr>
              <a:t>Political Engagement:</a:t>
            </a:r>
            <a:r>
              <a:rPr lang="en-US" dirty="0">
                <a:latin typeface="+mj-lt"/>
              </a:rPr>
              <a:t> memberships in international organizations, personnel and financial contributions to U.N. Security Council missions, international treaties ratified, and governmental transfers </a:t>
            </a:r>
            <a:endParaRPr lang="cs-CZ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49109204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945</TotalTime>
  <Words>796</Words>
  <Application>Microsoft Office PowerPoint</Application>
  <PresentationFormat>Širokoúhlá obrazovka</PresentationFormat>
  <Paragraphs>62</Paragraphs>
  <Slides>15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Calibri Light (Nadpisy)</vt:lpstr>
      <vt:lpstr>Cambria</vt:lpstr>
      <vt:lpstr>Motiv Office</vt:lpstr>
      <vt:lpstr>Globalizace</vt:lpstr>
      <vt:lpstr>Prezentace aplikace PowerPoint</vt:lpstr>
      <vt:lpstr>Prezentace aplikace PowerPoint</vt:lpstr>
      <vt:lpstr>Politická globalizace: globální instituce</vt:lpstr>
      <vt:lpstr>Politická globalizace: globální instituce</vt:lpstr>
      <vt:lpstr>Prezentace aplikace PowerPoint</vt:lpstr>
      <vt:lpstr>Kritika globalizace</vt:lpstr>
      <vt:lpstr>Protesty proti globalizaci Aneb dá se s tím něco dělat?</vt:lpstr>
      <vt:lpstr>Jak měřit globalizaci</vt:lpstr>
      <vt:lpstr>Jak měřit globalizaci</vt:lpstr>
      <vt:lpstr>Přeshraniční bankovní vztahy</vt:lpstr>
      <vt:lpstr>Mezinárodní finanční vazby (Schweitzer et al. 2009)</vt:lpstr>
      <vt:lpstr>Struktura mezinárodní korporátní moci (Vitali et al. 2011)</vt:lpstr>
      <vt:lpstr>Prezentace aplikace PowerPoint</vt:lpstr>
      <vt:lpstr>De-globalizace?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Jiří Navrátil</dc:creator>
  <cp:lastModifiedBy>Jiří Navrátil</cp:lastModifiedBy>
  <cp:revision>174</cp:revision>
  <dcterms:created xsi:type="dcterms:W3CDTF">2020-03-08T22:43:29Z</dcterms:created>
  <dcterms:modified xsi:type="dcterms:W3CDTF">2025-05-12T10:00:00Z</dcterms:modified>
</cp:coreProperties>
</file>