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0" r:id="rId4"/>
    <p:sldId id="257" r:id="rId5"/>
    <p:sldId id="258" r:id="rId6"/>
    <p:sldId id="259" r:id="rId7"/>
    <p:sldId id="261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690"/>
  </p:normalViewPr>
  <p:slideViewPr>
    <p:cSldViewPr snapToGrid="0">
      <p:cViewPr varScale="1">
        <p:scale>
          <a:sx n="111" d="100"/>
          <a:sy n="111" d="100"/>
        </p:scale>
        <p:origin x="7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0A248A-2680-3BB2-525E-E8FD4BEC05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32B6337-CE2F-F47D-8B08-D9B906B166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5AF706-E19B-E81B-2121-B6A7103CB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465E-0816-7D40-A89F-E1F69D7C07ED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4D8202-A6F6-1288-62E8-F757E2500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878387-3E22-9FA6-DC54-FA0B681A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A63B-2A0C-664E-A202-796B49F1A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078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8869F-C264-CBC4-58D3-1E21D36AD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701F142-0211-20A2-39F6-5E63FC2FB0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1E0A61-6AA0-91EE-7873-04A081145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465E-0816-7D40-A89F-E1F69D7C07ED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10287D-6C38-5FDA-06F7-0ECD7CD43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B292E6-B1C0-E316-F36B-C4CA0B99D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A63B-2A0C-664E-A202-796B49F1A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611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2D01FB9-925A-B27D-92B5-1A74066670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1CC2A0D-5835-B114-C0EB-3E7CAFA3A5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6578BF-6918-1C19-1856-BAE83E22B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465E-0816-7D40-A89F-E1F69D7C07ED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FEBBB7-22D4-D7A8-60DA-565BF850F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5CADFA-57A6-AA66-0442-4AA3CA984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A63B-2A0C-664E-A202-796B49F1A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90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C82538-0DA6-04A8-B27D-DA6B9C58C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A44B1A-0C26-EA07-2024-D7113A1AC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C2F6D7-7BB2-6C60-6CCF-01773B1D3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465E-0816-7D40-A89F-E1F69D7C07ED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F15422-12A6-7C62-E2D7-01C640C2B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3889BA-22F7-EC7A-4D89-CF2872D48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A63B-2A0C-664E-A202-796B49F1A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45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36DD5D-7D07-C1FC-3656-DE87D5054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3DA1E9F-78D6-50B4-337A-C35781869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BE3B8D-0C4A-2290-205C-4D11A6642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465E-0816-7D40-A89F-E1F69D7C07ED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D7CD11-5D7A-1829-0950-521FB0349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70CC9C-AE00-7CCC-EDE7-5EBB8BD1D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A63B-2A0C-664E-A202-796B49F1A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4420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E8A66-019E-EF19-BC70-D6919F6FD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507F38-9CA3-F8B8-7E51-12B1E3AE5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C1383F-95DE-0F9C-950A-CE076686A6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B43B343-2D1B-D690-4087-1761AA7F0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465E-0816-7D40-A89F-E1F69D7C07ED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C5E532B-821D-EBBB-C86D-B14E47487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394B94C-655C-6CC9-FA4F-8550EFDBC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A63B-2A0C-664E-A202-796B49F1A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951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B77573-85B0-9839-3BEA-FD7C74544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F7E6060-9308-9CF5-ED9E-13F44A24F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BA56F56-D978-05CC-1E7B-366696DD12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4EE3227-AF9B-25F9-6E5D-12B0A3F3A0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76DE6A9-CDD6-4674-CA88-C34A1A3830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813AE79-B521-40C8-B722-74329EDB2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465E-0816-7D40-A89F-E1F69D7C07ED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2C7C624-0F17-275C-C405-8F9CFC3EE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1AE62FD-0206-DDF0-8DC1-AB7319034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A63B-2A0C-664E-A202-796B49F1A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886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A0FB80-5047-152B-D939-FB8F603E5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91129B4-9A11-0906-EE53-BD4166424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465E-0816-7D40-A89F-E1F69D7C07ED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BA7F2AA-367A-E735-9066-6271CD70C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F8C0820-827E-C047-A926-263D13588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A63B-2A0C-664E-A202-796B49F1A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32035CE-7816-57B0-5CB1-461945C7F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465E-0816-7D40-A89F-E1F69D7C07ED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3AEBBA1-27E2-0CE1-E62D-E330D2389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3CE3442-BFD2-1431-C173-DB8DCB41C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A63B-2A0C-664E-A202-796B49F1A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08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8AF9E9-08A7-D5CA-37BA-18465227F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BF3F0A-584F-A662-7DCE-5F1F1C076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FF7D561-754F-3C76-4E06-269C8BC3D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ED8919-819F-2AF0-4FB2-DFB2C21F0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465E-0816-7D40-A89F-E1F69D7C07ED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58F9DB-6261-5CF3-4710-30230BAE6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901785B-6736-2C43-C32A-3D935151F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A63B-2A0C-664E-A202-796B49F1A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46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DFB902-921F-FF9D-AB5A-191123A97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673C771-3782-B301-7560-9AAB3A2289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83EEFAD-6741-6E69-71CD-B0CED36728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D671163-77DB-0723-FB84-3549DDD26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465E-0816-7D40-A89F-E1F69D7C07ED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CB42A72-D2C4-1D91-EC5B-3C1FF39DA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3461F24-4BCE-B327-68A0-234A757A4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A63B-2A0C-664E-A202-796B49F1A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2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78ABE8A-6B77-EC83-A901-68F7C103F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100727F-5DDB-D560-931E-9E44901A1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29262B-2DF1-22A8-F70C-9A2DC64670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A5465E-0816-7D40-A89F-E1F69D7C07ED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8BCB22-73C6-D7F8-6ADF-F25209AED6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085FFF-127B-7E78-4923-65D8F455DF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71A63B-2A0C-664E-A202-796B49F1A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02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3BD39214-164E-4B44-24E0-6E14221A54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2731" y="1542402"/>
            <a:ext cx="5186842" cy="2387918"/>
          </a:xfrm>
        </p:spPr>
        <p:txBody>
          <a:bodyPr anchor="b">
            <a:normAutofit/>
          </a:bodyPr>
          <a:lstStyle/>
          <a:p>
            <a:r>
              <a:rPr lang="cs-CZ" sz="5200">
                <a:solidFill>
                  <a:schemeClr val="tx2"/>
                </a:solidFill>
              </a:rPr>
              <a:t>Legislativní a etické aspekty práce s rodinou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CC3282-2810-E3D7-66B6-CDA2144106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2135" y="4001587"/>
            <a:ext cx="5188034" cy="682079"/>
          </a:xfrm>
        </p:spPr>
        <p:txBody>
          <a:bodyPr>
            <a:normAutofit/>
          </a:bodyPr>
          <a:lstStyle/>
          <a:p>
            <a:endParaRPr lang="cs-CZ">
              <a:solidFill>
                <a:schemeClr val="tx2"/>
              </a:solidFill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89076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437C38C-4E80-FEC0-C77E-C41D8915C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jakých etických rámcích se pohybujeme?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9AB03C-180C-1922-6C72-5C961736C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Společnost, ve které žijeme</a:t>
            </a:r>
          </a:p>
          <a:p>
            <a:r>
              <a:rPr lang="cs-CZ" dirty="0"/>
              <a:t>Profese sociální práce</a:t>
            </a:r>
          </a:p>
          <a:p>
            <a:r>
              <a:rPr lang="cs-CZ" dirty="0"/>
              <a:t>Specializované odvětví sociálních služeb (např. OSPOD, sociální kurátoři, ústavní péče, apod.)</a:t>
            </a:r>
          </a:p>
          <a:p>
            <a:r>
              <a:rPr lang="cs-CZ" dirty="0"/>
              <a:t>Organizace, ve které pracujeme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b="1" dirty="0"/>
              <a:t>Konkrétní setkání s konkrétními lidmi – </a:t>
            </a:r>
            <a:r>
              <a:rPr lang="cs-CZ" b="1" u="sng" dirty="0"/>
              <a:t>participativní / vztahová etika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119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12516CFA-65A7-4E78-BAF2-F437E0567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4583843-30E4-4091-87E1-A4A496510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E0D2D7F-1DF5-4798-9E63-A71E2D1588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028953" y="0"/>
            <a:ext cx="5163047" cy="3153018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D197D003-D6F2-4203-A495-66907856AF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5D0A62B1-BB9A-43BD-81CD-1400F6A22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CFDD9AD5-71EC-4840-9DB9-0EB0E1755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0E37CA3E-8144-4168-9129-6446C79AE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Nadpis 3">
            <a:extLst>
              <a:ext uri="{FF2B5EF4-FFF2-40B4-BE49-F238E27FC236}">
                <a16:creationId xmlns:a16="http://schemas.microsoft.com/office/drawing/2014/main" id="{FC61ED5B-4B41-D2DA-1E31-BDFDCB196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Legislativní rámec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12140F8-01FB-C23F-8E60-E1899F896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5368" y="4155103"/>
            <a:ext cx="6105194" cy="682079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2400" kern="120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E7D4F600-F737-4482-BC99-1E1FFC8263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146310"/>
            <a:ext cx="3142400" cy="2716805"/>
            <a:chOff x="-305" y="-4155"/>
            <a:chExt cx="2514948" cy="2174333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487C2CB5-E3D4-4345-A7B4-6F0039A6A1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ACB1D1D5-E255-4B0E-A7F5-DB2BE5A8D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195D61F8-0B49-44AD-956A-8EE58ECE66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EC645CD3-4985-451E-8683-6C671E178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60422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BF42CA-AD55-48B4-8949-C4DCA60A6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AE1D3D-3106-4CB2-AA7C-0C1642AC0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31B6AF-B711-4CDB-8C2B-16E963DD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8137" y="0"/>
            <a:ext cx="5646974" cy="6483075"/>
            <a:chOff x="-19221" y="0"/>
            <a:chExt cx="5646974" cy="648307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A818331-E13C-49C6-B98D-A60AD0E85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37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7C4629D-4AB7-48D4-A61B-1AE1837A7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4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1E30050-9FC4-4CC7-8C0B-BF5EFD106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7E03733-50FD-49A6-B226-40F6A0AD4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614510-A9F4-41B6-B78E-F49E390C7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74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6F52FE1-4918-04F7-E1B2-7AE6A88B7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chemeClr val="tx2"/>
                </a:solidFill>
              </a:rPr>
              <a:t>Mlčenlivost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E1DE27-050F-1691-F2FA-80A7D61A2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  <a:noFill/>
          <a:ln>
            <a:noFill/>
          </a:ln>
        </p:spPr>
        <p:txBody>
          <a:bodyPr anchor="ctr">
            <a:normAutofit/>
          </a:bodyPr>
          <a:lstStyle/>
          <a:p>
            <a:pPr fontAlgn="base"/>
            <a:r>
              <a:rPr lang="cs-CZ" sz="1800" i="1">
                <a:solidFill>
                  <a:schemeClr val="tx2"/>
                </a:solidFill>
              </a:rPr>
              <a:t>Podle Zákona o sociálních službách (§ 100) jsou zaměstnanci obcí a krajů, zaměstnanci státu a zaměstnanci poskytovatelů sociálních služeb povinni zachovávat mlčenlivost o údajích týkajících se osob, kterým jsou poskytovány sociální služby nebo příspěvek nebo s nimiž vykonává sociální pracovník činnosti.</a:t>
            </a:r>
          </a:p>
          <a:p>
            <a:pPr fontAlgn="base"/>
            <a:r>
              <a:rPr lang="cs-CZ" sz="1800" i="1">
                <a:solidFill>
                  <a:schemeClr val="tx2"/>
                </a:solidFill>
              </a:rPr>
              <a:t>Povinnost mlčenlivosti stanovená v odstavci 1 platí obdobně pro fyzické osoby, které jsou poskytovateli sociálních služeb nebo se jako přizvaní odborníci účastní inspekce anebo při poskytování sociálních služeb působí jako dobrovolníci.</a:t>
            </a:r>
          </a:p>
          <a:p>
            <a:r>
              <a:rPr lang="cs-CZ" sz="1800" b="1">
                <a:solidFill>
                  <a:schemeClr val="tx2"/>
                </a:solidFill>
              </a:rPr>
              <a:t>Bez souhlasu soudce nemá policie právo domáhat se informací od pracovníka, který má povinnost mlčenlivosti.</a:t>
            </a:r>
          </a:p>
          <a:p>
            <a:r>
              <a:rPr lang="cs-CZ" sz="1800" b="1">
                <a:solidFill>
                  <a:schemeClr val="tx2"/>
                </a:solidFill>
              </a:rPr>
              <a:t>V rámci trestního řízení se není možné mlčenlivosti dovolat</a:t>
            </a:r>
          </a:p>
        </p:txBody>
      </p:sp>
    </p:spTree>
    <p:extLst>
      <p:ext uri="{BB962C8B-B14F-4D97-AF65-F5344CB8AC3E}">
        <p14:creationId xmlns:p14="http://schemas.microsoft.com/office/powerpoint/2010/main" val="3396993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BF42CA-AD55-48B4-8949-C4DCA60A6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AE1D3D-3106-4CB2-AA7C-0C1642AC0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31B6AF-B711-4CDB-8C2B-16E963DD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8137" y="0"/>
            <a:ext cx="5646974" cy="6483075"/>
            <a:chOff x="-19221" y="0"/>
            <a:chExt cx="5646974" cy="648307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A818331-E13C-49C6-B98D-A60AD0E85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37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7C4629D-4AB7-48D4-A61B-1AE1837A7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4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1E30050-9FC4-4CC7-8C0B-BF5EFD106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7E03733-50FD-49A6-B226-40F6A0AD4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614510-A9F4-41B6-B78E-F49E390C7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74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82756B5A-32FB-C6F3-C0FD-C16AC02B9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sz="3700" dirty="0">
                <a:solidFill>
                  <a:schemeClr val="tx2"/>
                </a:solidFill>
              </a:rPr>
              <a:t>Občanská povinnost vymezené trestné činy překazit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CEB9C0-B88B-2F32-E179-954E64B44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  <a:noFill/>
          <a:ln>
            <a:noFill/>
          </a:ln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1800" b="1" dirty="0">
                <a:solidFill>
                  <a:schemeClr val="tx2"/>
                </a:solidFill>
              </a:rPr>
              <a:t>§ 367 TZ, Nepřekažení trestného činu</a:t>
            </a:r>
          </a:p>
          <a:p>
            <a:pPr marL="0" indent="0">
              <a:buNone/>
            </a:pPr>
            <a:r>
              <a:rPr lang="cs-CZ" sz="1800" b="1" i="1" u="none" strike="noStrike" dirty="0">
                <a:solidFill>
                  <a:schemeClr val="tx2"/>
                </a:solidFill>
                <a:effectLst/>
                <a:highlight>
                  <a:srgbClr val="FAFBF7"/>
                </a:highlight>
                <a:latin typeface="arial" panose="020B0604020202020204" pitchFamily="34" charset="0"/>
              </a:rPr>
              <a:t>Kdo se hodnověrným způsobem dozví, že jiný připravuje nebo páchá trestný čin (…)</a:t>
            </a:r>
            <a:endParaRPr lang="cs-CZ" sz="1800" b="1" i="1" dirty="0">
              <a:solidFill>
                <a:schemeClr val="tx2"/>
              </a:solidFill>
            </a:endParaRPr>
          </a:p>
          <a:p>
            <a:r>
              <a:rPr lang="cs-CZ" sz="1800" i="1" dirty="0">
                <a:solidFill>
                  <a:schemeClr val="tx2"/>
                </a:solidFill>
              </a:rPr>
              <a:t>Příklady: vražda, zabití, těžké ublížení na zdraví, znásilnění, loupež, zbavení osobní svobody, týrání svěřené osoby, zneužití dítěte k výrobě pornografie, nedovolená výroba a jiné </a:t>
            </a:r>
            <a:r>
              <a:rPr lang="cs-CZ" sz="1800" i="1" dirty="0" err="1">
                <a:solidFill>
                  <a:schemeClr val="tx2"/>
                </a:solidFill>
              </a:rPr>
              <a:t>nakládáni</a:t>
            </a:r>
            <a:r>
              <a:rPr lang="cs-CZ" sz="1800" i="1" dirty="0">
                <a:solidFill>
                  <a:schemeClr val="tx2"/>
                </a:solidFill>
              </a:rPr>
              <a:t>́ s </a:t>
            </a:r>
            <a:r>
              <a:rPr lang="cs-CZ" sz="1800" i="1" dirty="0" err="1">
                <a:solidFill>
                  <a:schemeClr val="tx2"/>
                </a:solidFill>
              </a:rPr>
              <a:t>omamnými</a:t>
            </a:r>
            <a:r>
              <a:rPr lang="cs-CZ" sz="1800" i="1" dirty="0">
                <a:solidFill>
                  <a:schemeClr val="tx2"/>
                </a:solidFill>
              </a:rPr>
              <a:t> a </a:t>
            </a:r>
            <a:r>
              <a:rPr lang="cs-CZ" sz="1800" i="1" dirty="0" err="1">
                <a:solidFill>
                  <a:schemeClr val="tx2"/>
                </a:solidFill>
              </a:rPr>
              <a:t>psychotropními</a:t>
            </a:r>
            <a:r>
              <a:rPr lang="cs-CZ" sz="1800" i="1" dirty="0">
                <a:solidFill>
                  <a:schemeClr val="tx2"/>
                </a:solidFill>
              </a:rPr>
              <a:t> </a:t>
            </a:r>
            <a:r>
              <a:rPr lang="cs-CZ" sz="1800" i="1" dirty="0" err="1">
                <a:solidFill>
                  <a:schemeClr val="tx2"/>
                </a:solidFill>
              </a:rPr>
              <a:t>látkami</a:t>
            </a:r>
            <a:r>
              <a:rPr lang="cs-CZ" sz="1800" i="1" dirty="0">
                <a:solidFill>
                  <a:schemeClr val="tx2"/>
                </a:solidFill>
              </a:rPr>
              <a:t> a s jedy. </a:t>
            </a:r>
          </a:p>
          <a:p>
            <a:r>
              <a:rPr lang="cs-CZ" sz="1800" dirty="0">
                <a:solidFill>
                  <a:schemeClr val="tx2"/>
                </a:solidFill>
              </a:rPr>
              <a:t>a spáchání nebo dokončení takového trestného činu nepřekazí, bude potrestán odnětím svobody až na tři léta; </a:t>
            </a:r>
          </a:p>
          <a:p>
            <a:r>
              <a:rPr lang="cs-CZ" sz="1800" dirty="0">
                <a:solidFill>
                  <a:schemeClr val="tx2"/>
                </a:solidFill>
              </a:rPr>
              <a:t>(2) Kdo spáchá čin uvedený v odstavci 1, není trestný, nemohl-li trestný čin překazit bez značných nesnází nebo aniž by sebe nebo osobu blízkou uvedl v nebezpečí smrti, ublížení na zdraví, jiné závažné újmy nebo trestního stíhání.</a:t>
            </a:r>
          </a:p>
          <a:p>
            <a:endParaRPr lang="cs-CZ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601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BF42CA-AD55-48B4-8949-C4DCA60A6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AE1D3D-3106-4CB2-AA7C-0C1642AC0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31B6AF-B711-4CDB-8C2B-16E963DD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8137" y="0"/>
            <a:ext cx="5646974" cy="6483075"/>
            <a:chOff x="-19221" y="0"/>
            <a:chExt cx="5646974" cy="648307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A818331-E13C-49C6-B98D-A60AD0E85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37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7C4629D-4AB7-48D4-A61B-1AE1837A7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4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1E30050-9FC4-4CC7-8C0B-BF5EFD106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7E03733-50FD-49A6-B226-40F6A0AD4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614510-A9F4-41B6-B78E-F49E390C7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74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E690CAC9-F9D4-0D6C-4C35-AB3EE682B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sz="3700" dirty="0">
                <a:solidFill>
                  <a:schemeClr val="tx2"/>
                </a:solidFill>
              </a:rPr>
              <a:t>Občanská povinnost vymezené trestné činy oznámit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A55106-CB88-6FA5-0C90-7AC9E2BF8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486137"/>
            <a:ext cx="5306084" cy="5546363"/>
          </a:xfrm>
          <a:noFill/>
          <a:ln>
            <a:noFill/>
          </a:ln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1800" b="1" dirty="0">
                <a:solidFill>
                  <a:schemeClr val="tx2"/>
                </a:solidFill>
              </a:rPr>
              <a:t>§ 368 Neoznámení trestného činu</a:t>
            </a:r>
          </a:p>
          <a:p>
            <a:pPr marL="0" indent="0">
              <a:buNone/>
            </a:pPr>
            <a:r>
              <a:rPr lang="cs-CZ" sz="1800" b="1" i="1" dirty="0">
                <a:solidFill>
                  <a:schemeClr val="tx2"/>
                </a:solidFill>
              </a:rPr>
              <a:t>Kdo se hodnověrným způsobem dozví, že jiný spáchal trestný čin… </a:t>
            </a:r>
          </a:p>
          <a:p>
            <a:r>
              <a:rPr lang="cs-CZ" sz="1800" i="1" dirty="0">
                <a:solidFill>
                  <a:schemeClr val="tx2"/>
                </a:solidFill>
              </a:rPr>
              <a:t>Příklady: vražda, těžké ublížení na zdraví, mučení a jiné nelidské a kruté zacházení, obchodování s lidmi, zbavení osobní svobody, zneužití dítěte k výrobě pornografie, týrání svěřené osoby, obecného ohrožení</a:t>
            </a:r>
          </a:p>
          <a:p>
            <a:r>
              <a:rPr lang="cs-CZ" sz="1800" dirty="0">
                <a:solidFill>
                  <a:schemeClr val="tx2"/>
                </a:solidFill>
              </a:rPr>
              <a:t>a takový trestný čin neoznámí bez odkladu státnímu zástupci nebo policejnímu orgánu, bude potrestán odnětím svobody až na tři léta; </a:t>
            </a:r>
          </a:p>
          <a:p>
            <a:r>
              <a:rPr lang="cs-CZ" sz="1800" dirty="0">
                <a:solidFill>
                  <a:schemeClr val="tx2"/>
                </a:solidFill>
              </a:rPr>
              <a:t>(2) Kdo spáchá čin uvedený v odstavci 1, není trestný, nemohl-li oznámení učinit, aniž by sebe nebo osobu blízkou uvedl v nebezpečí smrti, ublížení na zdraví, jiné závažné újmy nebo trestního stíhání.</a:t>
            </a:r>
          </a:p>
          <a:p>
            <a:endParaRPr lang="cs-CZ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833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BF42CA-AD55-48B4-8949-C4DCA60A6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AE1D3D-3106-4CB2-AA7C-0C1642AC0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31B6AF-B711-4CDB-8C2B-16E963DD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8137" y="0"/>
            <a:ext cx="5646974" cy="6483075"/>
            <a:chOff x="-19221" y="0"/>
            <a:chExt cx="5646974" cy="648307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A818331-E13C-49C6-B98D-A60AD0E85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37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7C4629D-4AB7-48D4-A61B-1AE1837A7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4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1E30050-9FC4-4CC7-8C0B-BF5EFD106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7E03733-50FD-49A6-B226-40F6A0AD4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614510-A9F4-41B6-B78E-F49E390C7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74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A71F9B77-6582-CA51-FCFA-7AF04119B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chemeClr val="tx2"/>
                </a:solidFill>
              </a:rPr>
              <a:t>Oznamovací povinnost vůči SPOD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16578F-3525-AE41-DBE5-4F16B3575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  <a:noFill/>
          <a:ln>
            <a:noFill/>
          </a:ln>
        </p:spPr>
        <p:txBody>
          <a:bodyPr anchor="ctr">
            <a:normAutofit/>
          </a:bodyPr>
          <a:lstStyle/>
          <a:p>
            <a:r>
              <a:rPr lang="cs-CZ" sz="1800">
                <a:solidFill>
                  <a:schemeClr val="tx2"/>
                </a:solidFill>
              </a:rPr>
              <a:t>Vztahuje se na všechny sociální pracovníky pracující s dětmi</a:t>
            </a:r>
          </a:p>
          <a:p>
            <a:r>
              <a:rPr lang="cs-CZ" sz="1800">
                <a:solidFill>
                  <a:schemeClr val="tx2"/>
                </a:solidFill>
              </a:rPr>
              <a:t>Podezření na týrání, zneužívání dítěte nebo zanedbávání péče o dítě bez zbytečného odkladu poté, co se o takové skutečnosti dozví</a:t>
            </a:r>
          </a:p>
        </p:txBody>
      </p:sp>
    </p:spTree>
    <p:extLst>
      <p:ext uri="{BB962C8B-B14F-4D97-AF65-F5344CB8AC3E}">
        <p14:creationId xmlns:p14="http://schemas.microsoft.com/office/powerpoint/2010/main" val="2454576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BF42CA-AD55-48B4-8949-C4DCA60A6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AE1D3D-3106-4CB2-AA7C-0C1642AC0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31B6AF-B711-4CDB-8C2B-16E963DD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8137" y="0"/>
            <a:ext cx="5646974" cy="6483075"/>
            <a:chOff x="-19221" y="0"/>
            <a:chExt cx="5646974" cy="648307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A818331-E13C-49C6-B98D-A60AD0E85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37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7C4629D-4AB7-48D4-A61B-1AE1837A7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4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1E30050-9FC4-4CC7-8C0B-BF5EFD106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7E03733-50FD-49A6-B226-40F6A0AD4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614510-A9F4-41B6-B78E-F49E390C7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74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1ACBDB56-AA82-71D6-22F0-4A7074A2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chemeClr val="tx2"/>
                </a:solidFill>
              </a:rPr>
              <a:t>Poskytování informací rodičům dítěte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1268AD-27AB-4F4A-A72E-F6BA3EF1A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  <a:noFill/>
          <a:ln>
            <a:noFill/>
          </a:ln>
        </p:spPr>
        <p:txBody>
          <a:bodyPr anchor="ctr">
            <a:normAutofit/>
          </a:bodyPr>
          <a:lstStyle/>
          <a:p>
            <a:r>
              <a:rPr lang="cs-CZ" sz="1800">
                <a:solidFill>
                  <a:schemeClr val="tx2"/>
                </a:solidFill>
              </a:rPr>
              <a:t>Je smlouva uzavřena s dítětem nebo zákonným zástupcem?</a:t>
            </a:r>
          </a:p>
          <a:p>
            <a:r>
              <a:rPr lang="cs-CZ" sz="1800">
                <a:solidFill>
                  <a:schemeClr val="tx2"/>
                </a:solidFill>
              </a:rPr>
              <a:t>Pokud dítě uzavře smlouvu samo, může pracovník služby poskytovat i bez vědomí a souhlasu rodičů</a:t>
            </a:r>
          </a:p>
          <a:p>
            <a:r>
              <a:rPr lang="cs-CZ" sz="1800">
                <a:solidFill>
                  <a:schemeClr val="tx2"/>
                </a:solidFill>
              </a:rPr>
              <a:t>Pokud je smlouva uzavíraná rodičem, má právo na příslušné informace</a:t>
            </a:r>
          </a:p>
        </p:txBody>
      </p:sp>
    </p:spTree>
    <p:extLst>
      <p:ext uri="{BB962C8B-B14F-4D97-AF65-F5344CB8AC3E}">
        <p14:creationId xmlns:p14="http://schemas.microsoft.com/office/powerpoint/2010/main" val="3503004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4" name="Nadpis 3">
            <a:extLst>
              <a:ext uri="{FF2B5EF4-FFF2-40B4-BE49-F238E27FC236}">
                <a16:creationId xmlns:a16="http://schemas.microsoft.com/office/drawing/2014/main" id="{F6717088-1694-8A61-0352-0C365F2F4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5729" y="1764407"/>
            <a:ext cx="5760846" cy="23103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Etický rámec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B5BA8A2-0029-5E94-24E4-FC3CD7A10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15729" y="4165152"/>
            <a:ext cx="5760846" cy="682079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2400" kern="120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6925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97351B-749C-8DDD-8947-D6D924715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 - morálka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7CA98A-93F0-D84C-30D9-02DF85FB4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dirty="0" err="1"/>
              <a:t>éthos</a:t>
            </a:r>
            <a:r>
              <a:rPr lang="cs-CZ" i="1" dirty="0"/>
              <a:t> - mrav, zvyk, obyčej, charakter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Etika – spíše vědní disciplína</a:t>
            </a:r>
          </a:p>
          <a:p>
            <a:pPr marL="0" indent="0">
              <a:buNone/>
            </a:pPr>
            <a:r>
              <a:rPr lang="cs-CZ" b="1" dirty="0"/>
              <a:t>Morálka – spíše představa o správném a nesprávném chování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Jak etika, tak morálka jsou vždy otázkou společenského konsensu.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Obzvlášť v globalizované společnosti je neustálá tenze mezi stálostí a proměnlivostí etických a morálních norem.</a:t>
            </a:r>
          </a:p>
        </p:txBody>
      </p:sp>
    </p:spTree>
    <p:extLst>
      <p:ext uri="{BB962C8B-B14F-4D97-AF65-F5344CB8AC3E}">
        <p14:creationId xmlns:p14="http://schemas.microsoft.com/office/powerpoint/2010/main" val="37711870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545</Words>
  <Application>Microsoft Macintosh PowerPoint</Application>
  <PresentationFormat>Širokoúhlá obrazovka</PresentationFormat>
  <Paragraphs>43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Arial</vt:lpstr>
      <vt:lpstr>Wingdings</vt:lpstr>
      <vt:lpstr>Motiv Office</vt:lpstr>
      <vt:lpstr>Legislativní a etické aspekty práce s rodinou</vt:lpstr>
      <vt:lpstr>Legislativní rámec</vt:lpstr>
      <vt:lpstr>Mlčenlivost</vt:lpstr>
      <vt:lpstr>Občanská povinnost vymezené trestné činy překazit </vt:lpstr>
      <vt:lpstr>Občanská povinnost vymezené trestné činy oznámit</vt:lpstr>
      <vt:lpstr>Oznamovací povinnost vůči SPOD</vt:lpstr>
      <vt:lpstr>Poskytování informací rodičům dítěte</vt:lpstr>
      <vt:lpstr>Etický rámec</vt:lpstr>
      <vt:lpstr>Etika - morálka</vt:lpstr>
      <vt:lpstr>V jakých etických rámcích se pohybujeme?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Legislativní a etické aspekty práce s rodinou</dc:title>
  <dc:creator>Pavel Nepustil</dc:creator>
  <cp:lastModifiedBy>Pavel Nepustil</cp:lastModifiedBy>
  <cp:revision>1</cp:revision>
  <dcterms:created xsi:type="dcterms:W3CDTF">2025-05-05T07:12:30Z</dcterms:created>
  <dcterms:modified xsi:type="dcterms:W3CDTF">2025-05-05T09:25:54Z</dcterms:modified>
</cp:coreProperties>
</file>