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4" r:id="rId5"/>
    <p:sldId id="275" r:id="rId6"/>
    <p:sldId id="272" r:id="rId7"/>
    <p:sldId id="273" r:id="rId8"/>
    <p:sldId id="266" r:id="rId9"/>
    <p:sldId id="276" r:id="rId10"/>
    <p:sldId id="264" r:id="rId11"/>
    <p:sldId id="265" r:id="rId12"/>
    <p:sldId id="259" r:id="rId13"/>
    <p:sldId id="260" r:id="rId14"/>
    <p:sldId id="261" r:id="rId15"/>
    <p:sldId id="262" r:id="rId16"/>
    <p:sldId id="263" r:id="rId17"/>
    <p:sldId id="267" r:id="rId18"/>
    <p:sldId id="268" r:id="rId19"/>
    <p:sldId id="270" r:id="rId20"/>
    <p:sldId id="282" r:id="rId21"/>
    <p:sldId id="283" r:id="rId22"/>
    <p:sldId id="269" r:id="rId23"/>
    <p:sldId id="281" r:id="rId24"/>
    <p:sldId id="285" r:id="rId25"/>
    <p:sldId id="286" r:id="rId26"/>
    <p:sldId id="284" r:id="rId27"/>
    <p:sldId id="287" r:id="rId28"/>
    <p:sldId id="277" r:id="rId29"/>
    <p:sldId id="278" r:id="rId30"/>
    <p:sldId id="279" r:id="rId31"/>
    <p:sldId id="280" r:id="rId32"/>
    <p:sldId id="271" r:id="rId33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31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D3E15-28F0-45C4-B52E-2D1A3F68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F9B30-4677-4667-B16C-3B9B68D80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8FD79-10E9-4F39-8DCA-E3CE0697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8D426-D0E7-4995-A88A-550217B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7257-E49A-4A6F-97C3-74CDEA0E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7F84D-022A-4FD4-BC5F-89112F3A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2F09-3C0B-4E40-AA83-3442B889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D140F4-1EC7-4E08-943C-45E4E12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198E-2C51-42D0-B59E-570571D5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74F0F-1E25-44E9-9766-F697A58F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6089B1-02C6-40CF-B05E-236C47E68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3F432-A670-4319-ABC5-F7CB8D4D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E75AB-716D-41AD-A0E1-5221145E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C1D131-270C-4E71-9CEC-C2563C29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66F20-806F-4540-AC69-E299FE9E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8A612-9E6C-4004-86C3-78E3B33E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A1003-C142-4351-9C8B-F2DDF347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92D24-D0D1-4FF3-80BA-C2209C77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B67C91-29B7-4A5B-A55A-2839F34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93294-968A-40D0-A0D1-99B44941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3778-1FA0-49C8-8160-9E75CE6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6A2888-75BB-4A2F-A353-36F58FD0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9D2A-6471-4AC6-A12C-CB2A8F0D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961CE-7715-4604-BE8E-547BBFCD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A80F1-32B9-4F7B-B1EC-4F7CF9A3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8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6D294-55C7-4965-A12A-6C8CDB6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DA77-E760-49AD-BAAA-79CC5C3E4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781620-2D61-47A2-B4A3-9EFBA3F9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6F30A-A3FE-4BA7-AEFD-1C04A5AD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107B2-F0C9-4E37-9A54-4AA4F959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06280E-1221-43CF-9769-B73FDA5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A1BB-A700-486B-9F44-8A331F8C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C439DC-380F-4563-8125-65F9089B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7D5363-FC6C-4EFC-9100-0C73D229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342567-D4E4-42C6-810C-85442B98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8ADC77-5421-4348-A4F5-241316C25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2D0215-0320-4907-82BF-5CB7A26C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5E7D92-4AFC-4E40-A7B2-F9D2E454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315384-89D6-4CE1-B3DE-05F729C3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12CA9-A093-4260-AB0B-9A9AC1AF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BA157-C6E3-4D4E-81C9-6FCDAC10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F77743-7D2B-40D1-A34D-A77E52E7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E4122-E5FC-4C8F-9840-DF4D3263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1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9B1DCE-E639-4E72-968F-89D8C6A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5DF3AF-E9A7-4C42-8320-48B60E0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1120D-9B9B-468F-A3FD-2AB4B36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7BEA-0853-4010-86A4-662F5715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3C6D6-A06E-42F7-8493-19CC72D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F07C9A-7B3D-4E83-8493-6A325713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0C4D4-D6C5-4EA5-9CA6-3FA17FEE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C5DFF3-5E56-45CE-B05B-060186A1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913F3-DB8D-418A-BA2A-EDA041F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25A9C-25FD-4320-A071-D9102700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318CB-9BE2-442A-BABD-E042911E6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3D3DE1-A552-4C73-9F82-12F5ACED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64251-CEC1-4C06-9A96-A8CBF2BD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1A9DCD-F934-410C-8BDA-7FA025DA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20C66-9AC2-4B7C-9F1A-4E6F80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B6DAC2-2A3D-4E61-A325-4B6991ED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5CF3E5-B233-4727-84BA-DFB36D3D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401C5-6F42-495F-92DF-C156D4236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5ADF-8045-4030-A5EC-A13972C3E94B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CF1871-1396-44D8-BC51-5F786C12E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BD248-8F44-42A6-9FC1-5672844F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19744"/>
            <a:ext cx="9144000" cy="2903517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br>
              <a:rPr lang="cs-CZ" dirty="0"/>
            </a:br>
            <a:br>
              <a:rPr lang="cs-CZ" dirty="0"/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1. Vymezení sociálního zabezpečení jako součásti sociální politiky</a:t>
            </a:r>
            <a:br>
              <a:rPr lang="cs-CZ" sz="53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cs-CZ" sz="530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1C188C-CAC0-4A73-85E6-628AD8E4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21867"/>
            <a:ext cx="9144000" cy="6096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FSS MU – Katedra sociální politiky a sociální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1B0CCF0-5CC7-489C-A622-79C11E8754F0}"/>
              </a:ext>
            </a:extLst>
          </p:cNvPr>
          <p:cNvSpPr/>
          <p:nvPr/>
        </p:nvSpPr>
        <p:spPr>
          <a:xfrm>
            <a:off x="2571008" y="877372"/>
            <a:ext cx="7302663" cy="646331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198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78570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Vymezení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327573"/>
            <a:ext cx="10701865" cy="52730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Teorie sociálního zabezpečení je nedílnou součástí teorie veřejných financí.</a:t>
            </a:r>
            <a:endParaRPr lang="cs-CZ" altLang="cs-CZ" sz="6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Každá změna související s rozvojem společnosti sebou nese sociální rizika (změna způsobu a charakteru práce, pracovních podmínek, </a:t>
            </a:r>
            <a:r>
              <a:rPr lang="cs-CZ" altLang="cs-CZ" sz="6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změna života.</a:t>
            </a:r>
            <a:endParaRPr lang="cs-CZ" altLang="cs-CZ" sz="6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událost (sociální riziko)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situace v životě jedince, kterou jsou společensky uznané a vyžadují opatření, neboť důsledky nemusí jedinec nebo rodina zvládnout;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je uplatňováno hledisko životního cyklu, souslednost událostí, které nastávají často nezávisle na vůli člověka, a to předvídatelní i nepředvídatelné (zda nastane sociální riziko, kdy nastane sociální riziko)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Dělení sociálních událostí</a:t>
            </a:r>
            <a:r>
              <a:rPr lang="cs-CZ" altLang="cs-CZ" sz="6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6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podle obsahu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nemoc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úrazy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smrt rodinného příslušníka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invalidita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stáří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těhotenství</a:t>
            </a:r>
          </a:p>
          <a:p>
            <a:pPr marL="817562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narození dítěte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784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mateřství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počet dětí (zakládání rodiny a výchova)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stupeň kvalifikace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ekonomická aktivita (ztráta zaměstnání, nouze a následně chudoba, sociální dezintegrace)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2. podle délky působení</a:t>
            </a:r>
          </a:p>
          <a:p>
            <a:pPr marL="717550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doživotní</a:t>
            </a:r>
          </a:p>
          <a:p>
            <a:pPr marL="717550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krátkodobé</a:t>
            </a:r>
          </a:p>
          <a:p>
            <a:pPr marL="717550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dlouhodobé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3. podle periodicity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jednorázové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opakovatelné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4. přirozené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biologické – dospívání, těhotenství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 – start do života, výdělečná činnost, založení rodiny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5. nepřirozené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biologické-nemoc, invalidita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sociální-samota, dezintegrace, chudoba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459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78570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Definice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217221"/>
            <a:ext cx="10701865" cy="531420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součást sociální politiky a prostředek k uspokojování jejích úkolů a cílů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soubor institucí, zařízení a opatření, jejichž prostřednictvím a pomocí se uskutečňuje předcházení, zmírňování a odstraňování následků sociálních událostí občanů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systém náhradních zdrojů, které zabezpečují relativní stabilitu a přiměřenou minimální úroveň sociálního zabezpečení a sociální suverenity těmito </a:t>
            </a:r>
            <a:r>
              <a:rPr lang="cs-CZ" altLang="cs-CZ" sz="1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nástroji: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altLang="cs-CZ" sz="1600" b="1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sociálními příjmy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pojištění (obvykle vázáno na pracovní poměr) a dávky (selektivní peněžité dávky testované na základě příjmu a potřebnosti, univerzální peněžité dávky poskytované bez ohledu na zaměstnání a příjem, věcné dávky jako zvláštní typ sociálních příjmů)  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altLang="cs-CZ" sz="1600" b="1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sociálními službami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zprostředkovatelské a navazující (informační, poradenské, pečovatelské) 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altLang="cs-CZ" sz="1600" b="1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sociálními azyly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ústavy a domovy (pobytové služby)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soubor opatření formujících solidaritu s lidmi, kteří čelí hrozbě nedostatku příjmů nebo se nacházejí v situaci, jež vyžaduje mimořádné výdaje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souhrn právních, finančních a organizačních nástrojů a opatření, jejichž cílem je kompenzovat nepříznivé finanční a sociální důsledky různých životních okolností a událostí ohrožujících uznaná sociální práva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souhrnné označení pro všechny sociální instituce poskytující občanům radu, ochranu, materiální a peněžní plnění, služby a azyl k uspokojení jejich sociálních potřeb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089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123296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Dvě základní pojetí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597230"/>
            <a:ext cx="10701865" cy="5052951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užší pojetí sociálního zabezpečení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 hlediska užšího pojetí sociálního zabezpečení jde hlavně o sociální peněžité dávky např. důchody, nemocenské dávky, dávky v nezaměstnanosti, dávky spojené s dětmi, sociální pomoc, tj. o </a:t>
            </a:r>
            <a:r>
              <a:rPr lang="cs-CZ" sz="1600" u="sng" dirty="0" err="1">
                <a:latin typeface="Verdana" panose="020B0604030504040204" pitchFamily="34" charset="0"/>
                <a:ea typeface="Verdana" panose="020B0604030504040204" pitchFamily="34" charset="0"/>
              </a:rPr>
              <a:t>redistributivní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 opatření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(sociální pojištění, univerzální dávky, sociální pomoc); – někdy je tak dokonce označováno jen sociální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dochází ke kombinaci dávek a služeb – nejde tedy jen o dávky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zabezpečení někdy funguje na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skladebním principu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tj. nemusí být vždy poskytována pouze jedna dávka či služba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širší pojetí sociálního zabezpečení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jde o komplexní ochranu proti sociálním rizikům, zahrnuje tedy i řadu dalších oblastí (zdravotní péče a zdravotní pojištění, aktivní politika zaměstnanosti, podpora bydlení, vzdělávací politika atd.) – např. systémy sociálního pojištění zasahují i do zdravotní politiky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širším pojetí lze do sociálního zabezpečení zahrnout péči o zdraví, zabezpečení při dočasné neschopnosti pro nemoc a úrazy, zabezpečení matek v případě těhotenství a mateřství, pomoc při výchově dětí v rodině, zabezpečení při invaliditě, zabezpečení ve stáří, zabezpečení rodinných příslušníků a pozůstalých, zabezpečení v nezaměstnanosti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512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123296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Právní předpisy upravující sociální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597230"/>
            <a:ext cx="10701865" cy="506482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Zákon č. 582/1991 Sb., o organizaci a provádění sociálního zabezpečení 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organizace, odpovědnost a působnost orgánů státní správy v sociálním zabezpečení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úkoly občanů a organizací při provádění SZ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řízení ve věcech důchodového pojištění, ve věcech pojištění na sociální zabezpečení, příspěvku na státní politiku zaměstnanosti, státní sociální podpory, pomoci v hmotné nouzi a sociální péči 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589/1992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pojistném na sociální zabezpečení a příspěvku na státní politiku zaměstnanosti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187/2006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nemocenském pojištění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155/1995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důchodovém pojištění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117/1995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státní sociální podpoře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108/2006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sociálních službách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110/2006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životním a existenčním minimu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111/2006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pomoci v hmotné nouzi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329/2011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poskytování dávek osobám se zdravotním postižením </a:t>
            </a: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100" dirty="0">
                <a:latin typeface="Verdana" panose="020B0604030504040204" pitchFamily="34" charset="0"/>
                <a:ea typeface="Verdana" panose="020B0604030504040204" pitchFamily="34" charset="0"/>
              </a:rPr>
              <a:t>Zákon č. 359/1999 Sb., </a:t>
            </a:r>
            <a:r>
              <a:rPr lang="cs-CZ" sz="2100" u="sng" dirty="0">
                <a:latin typeface="Verdana" panose="020B0604030504040204" pitchFamily="34" charset="0"/>
                <a:ea typeface="Verdana" panose="020B0604030504040204" pitchFamily="34" charset="0"/>
              </a:rPr>
              <a:t>o sociálně-právní ochraně dětí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899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Zákonné vymezení z hlediska mezinárodního práva a práva ČR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Všeobecná deklarace lidských práv OSN (1948)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 22: člověk má jako člen společnosti právo na sociální zabezpečení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 25: právo na životní úroveň i nezbytná sociální opatření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 ČR Listina základních práv a svobod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 30: (1) občané mají právo na přiměřené hmotné zabezpečení ve stáří a při nezpůsobilosti k práci, jakož i při ztrátě živitele; (2) každý, kdo je v hmotné nouzi, má právo na takovou pomoc, která je nezbytná pro zajištění základních životních podmínek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 31: každý má právo na ochranu zdraví; občané mají na základě veřejného pojištění právo na bezplatnou zdravotní péči a na zdravotní 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pomůcky za podmínek, které stanoví zákon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 32: (1) rodičovství a rodina jsou pod ochranou zákona; zvláštní ochrana 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dětí a mladistvých je zaručena;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(2) ženě v těhotenství je zaručena zvláštní péče, ochrana v pracovních vztazích a odpovídající pracovní podmínky; (5) rodiče, kteří pečují o děti, mají právo na pomoc státu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Evropská sociální charta Rady Evropy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čl.12: právo na sociální zabezpečení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čl.13: právo na zdravotní a sociální pomoc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ČR 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ratifikovala ESCH 3. 11. 1999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077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78764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Formy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383476"/>
            <a:ext cx="10701865" cy="5278582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legislativní a metodická opatření</a:t>
            </a:r>
          </a:p>
          <a:p>
            <a:pPr marL="714375" indent="-3540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  <a:r>
              <a:rPr lang="pt-BR" sz="1600" dirty="0">
                <a:latin typeface="Verdana" panose="020B0604030504040204" pitchFamily="34" charset="0"/>
                <a:ea typeface="Verdana" panose="020B0604030504040204" pitchFamily="34" charset="0"/>
              </a:rPr>
              <a:t>tanovování legislativních podmínek opatření a nastavení standardů –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metodická podpora, jejich kontrola a nátlak na dodržování (např.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standardy poskytování sociálních služeb)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příjmová opatření</a:t>
            </a:r>
          </a:p>
          <a:p>
            <a:pPr marL="714375" indent="-3540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přímá výplata peněžitých dávek (uplatňována různá hlediska)</a:t>
            </a:r>
          </a:p>
          <a:p>
            <a:pPr marL="714375" indent="-3540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nepřímá výplata peněžitých dávek (daňové úlevy, daňové kredity) – výhody a nevýhody ve srovnání k sociálními dávkami – jednoduchost ale neaktuálnost – obtížně reaguje na náhle změněnou situaci rodiny.</a:t>
            </a:r>
          </a:p>
          <a:p>
            <a:pPr marL="714375" indent="-3540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účelově vázané peněžité dávky, hmotná plnění (např. zakoupení automobilu pro postižené, na topení, potravinové lístky)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služby</a:t>
            </a:r>
          </a:p>
          <a:p>
            <a:pPr marL="714375" indent="-3540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poradenské služby (poskytování informací, občanské poradenství, zprostředkování zaměstnání, krizová centra, sociálně-právní ochrana)</a:t>
            </a:r>
          </a:p>
          <a:p>
            <a:pPr marL="714375" indent="-3540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azyly a sociální pečovatelské služby – při selhání přirozených zdrojů suverenity nebo bezpečí (krizová centra, dočasné ubytování, denní pobyty, stravování, ústavní péče)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856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14300"/>
            <a:ext cx="10607039" cy="78205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Cíle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064795"/>
            <a:ext cx="10701865" cy="559726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politika sociálního zabezpečení ovlivňuje jednání jednotlivců i institucí s cílem kompenzovat nepříznivé finanční a sociální následky různých životních okolností a událostí, ohrožujících uznaná sociální práva, nebo jim předcházet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l-PL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jde tedy především o to: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předcházet sociálním událostem (prevence = sociální události vůbec nenastanou)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vytvářet příznivé a stimulující životní podmínky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řešit bezprostřední hrozby krizových situací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předcházet ztrátám (ekonomickým, sociálním) spojeným s obtížnou životní situací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přikročit k bezprostřední kompenzaci (náhrada příjmu, substituční léčba)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zabránit životním podmínkám neslučitelných s lidskou důstojností</a:t>
            </a:r>
          </a:p>
          <a:p>
            <a:pPr marL="715963" indent="-3556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zajistit nápravu a uvedení situace do stavu přiměřeného situaci člověka (nalezení zaměstnání, zlepšení zdravotního stavu)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Formulace konkrétních cílů sociálního zabezpečení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efektivnost 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podpora životní úrovně jednotlivce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redukce nerovností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 sociální integrace 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 administrativní proveditelnost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157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14300"/>
            <a:ext cx="10607039" cy="78205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Funkce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064795"/>
            <a:ext cx="10701865" cy="559726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sociální zabezpečení je třeba pochápat jako určitý „systém“, který plní funkce (tedy je vytvářen se záměrem, očekáváme, že bude mít určité stabilní </a:t>
            </a:r>
            <a:r>
              <a:rPr lang="pl-PL" sz="6400" dirty="0">
                <a:latin typeface="Verdana" panose="020B0604030504040204" pitchFamily="34" charset="0"/>
                <a:ea typeface="Verdana" panose="020B0604030504040204" pitchFamily="34" charset="0"/>
              </a:rPr>
              <a:t>efekty a nebude na závadu)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kompenzační funkce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řeší finanční a sociální důsledky životních situací - ohrožující práva (kompenzace ztrát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ochranná funkce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podpora v situacích, které to vyžadují (nejen peníze, též např. pracovní podmínky, osiření dětí); </a:t>
            </a:r>
            <a:r>
              <a:rPr lang="cs-CZ" alt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historicky nejstarší ► chrání občany před důsledky sociálních událostí, řeší je ► jejím smyslem je </a:t>
            </a:r>
            <a:r>
              <a:rPr lang="cs-CZ" altLang="cs-CZ" sz="64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řešení již vzniklých sociálních událostí</a:t>
            </a:r>
            <a:r>
              <a:rPr lang="cs-CZ" alt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zmírnění či odstranění jejich důsledků 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realizace této funkce  </a:t>
            </a:r>
            <a:r>
              <a:rPr lang="cs-CZ" altLang="cs-CZ" sz="64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chrání nejen jednotlivce před chudobou a sociálním vyloučením</a:t>
            </a:r>
            <a:r>
              <a:rPr lang="cs-CZ" alt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ale i celou společnost před  masovým výskytem těchto nepříznivých jevů 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jde o </a:t>
            </a:r>
            <a:r>
              <a:rPr lang="cs-CZ" altLang="cs-CZ" sz="64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zmírnění či odstranění sociálních dopadů</a:t>
            </a:r>
            <a:r>
              <a:rPr lang="cs-CZ" alt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které jsou spojeny s rodinnými a životními situacemi (nemoc, stáří, osiření), nebo se světem práce (nezaměstnanost, škodlivost pracovního trhu)</a:t>
            </a:r>
          </a:p>
          <a:p>
            <a:pPr marL="285750" lvl="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řeší situace, kdy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jedinec či sociální skupina (rodina) je znevýhodněna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ve vztahu k ostatním, ať ekonomicky či sociálně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rozdělovací a přerozdělovací (redistribuční) funkce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nejvýznamnější funkce sociální politiky ► pomocí ní realizován vlastní obsah opatření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co, jak, komu, za co a podle jakých kritérií přerozdělovat a kde na to vzít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pozornost směřuje k příjmům, mzdám, důchodům a jejich přerozdělování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zaměřuje se nejen na </a:t>
            </a:r>
            <a:r>
              <a:rPr lang="cs-CZ" altLang="cs-CZ" sz="6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rozdělování financí, ale i životních příležitostí </a:t>
            </a:r>
            <a:r>
              <a:rPr lang="cs-CZ" altLang="cs-CZ" sz="6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► cestou přerozdělování (prostřednictvím daní a sociálních dávek) zmírňuje výchozí nerovné rozdělení příjmů v té míře, kterou společnost uznává za žádoucí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1645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29746"/>
            <a:ext cx="10701865" cy="657997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b="1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míra přerozdělení závisí na určitých mechanismech </a:t>
            </a: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(ekonomická vyspělost, citlivost k sociálním problémům, tradice a zvyklosti, politická stabilita, tržní mechanismus, hlasovací procesy...)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přerozdělování (redistribuce) se naplňuje </a:t>
            </a:r>
            <a:r>
              <a:rPr lang="cs-CZ" altLang="cs-CZ" sz="6400" b="1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prostřednictvím daní a transferů </a:t>
            </a: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(soc. dávky, věcné dávky, důchody, dotované nebo bezplatné služby)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redistribuce je v evropském kontextu </a:t>
            </a:r>
            <a:r>
              <a:rPr lang="cs-CZ" altLang="cs-CZ" sz="6400" b="1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součástí každého hospodářsko-politického systému</a:t>
            </a: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jednotlivé státy se liší pouze mírou uplatnění této funkce 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příkladem nástroje jsou </a:t>
            </a:r>
            <a:r>
              <a:rPr lang="cs-CZ" altLang="cs-CZ" sz="6400" b="1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např. sociální stipendia </a:t>
            </a: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jde o přerozdělování životních šancí (škola platí stipendium nemajetným studentům) ► tím podporuje jeho životní šance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zajišťuje naplňování principů sociální politiky, obzvláště pak spravedlnosti a solidarity </a:t>
            </a:r>
            <a:endParaRPr lang="cs-CZ" altLang="cs-CZ" sz="6400" cap="non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 </a:t>
            </a:r>
            <a:r>
              <a:rPr lang="cs-CZ" altLang="cs-CZ" sz="6400" b="1" cap="none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redistributivní</a:t>
            </a:r>
            <a:r>
              <a:rPr lang="cs-CZ" altLang="cs-CZ" sz="64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funkci rozlišujeme:</a:t>
            </a:r>
          </a:p>
          <a:p>
            <a:pPr marL="542925" indent="-18732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64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prvotní rozdělování </a:t>
            </a:r>
            <a:r>
              <a:rPr lang="cs-CZ" altLang="cs-CZ" sz="64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</a:t>
            </a: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důchody z něho jsou odměnou pouze majitelům výrobních faktorů, jsou jejich ziskem ► z hlediska sociální politiky tyto prostředky rozděluje trh nespravedlivě</a:t>
            </a:r>
          </a:p>
          <a:p>
            <a:pPr marL="542925" indent="-18732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64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přerozdělování </a:t>
            </a:r>
            <a:r>
              <a:rPr lang="cs-CZ" altLang="cs-CZ" sz="64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</a:t>
            </a: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prvotní rozdělení je dále přerozděleno, protože je třeba </a:t>
            </a:r>
            <a:r>
              <a:rPr lang="cs-CZ" altLang="cs-CZ" sz="6400" b="1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zajistit důstojné životní podmínky všem občanům </a:t>
            </a: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(nemocní, hendikepovaní)</a:t>
            </a:r>
            <a:r>
              <a:rPr lang="cs-CZ" altLang="cs-CZ" sz="6400" b="1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zajistit všem rovné šance </a:t>
            </a: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(obrana proti sociálnímu vyloučení např. kvůli původu)</a:t>
            </a:r>
            <a:r>
              <a:rPr lang="cs-CZ" altLang="cs-CZ" sz="6400" b="1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garantovat nezbytný minimální životní standard, zabezpečit bezporuchové fungování společenského systému spotřebou veřejných statků</a:t>
            </a: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(správa, školství, bezpečnostní složky, zdravotnictví, justice apod.) a </a:t>
            </a:r>
            <a:r>
              <a:rPr lang="cs-CZ" altLang="cs-CZ" sz="6400" b="1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odstraňovat nedokonalosti konkurence </a:t>
            </a: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(důsledky monopolního postavení na trhu)</a:t>
            </a:r>
            <a:endParaRPr lang="cs-CZ" altLang="cs-CZ" sz="6400" b="1" cap="non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413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 hlavním nástrojům přerozdělování patří </a:t>
            </a:r>
            <a:r>
              <a:rPr lang="cs-CZ" altLang="cs-CZ" sz="6400" b="1" cap="none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státní a veřejné rozpočty, pojišťovací soustavy, ale i neziskové organizace, nadace, církve </a:t>
            </a:r>
            <a:r>
              <a:rPr lang="cs-CZ" altLang="cs-CZ" sz="64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apod.</a:t>
            </a:r>
          </a:p>
          <a:p>
            <a:pPr marL="6413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výsledkem procesu redistribuce je konečné rozdělení důchodů v rámci společnosti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cs-CZ" sz="2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095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64465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alt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Vymezení sociální ochrany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278924"/>
            <a:ext cx="10701865" cy="547680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každá změna související s rozvojem společnosti sebou nese sociální rizika (změna způsobu a charakteru práce, pracovních podmínek, změna života)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 2. světové válce bylo mezinárodně uznáno právo na sociální bezpečnost pro všechny ekonomicky činné občany v demokratických zemích (Úmluva MOP o sociální bezpečnosti – minimální standardy 1952)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pojem sociální bezpečnost (</a:t>
            </a:r>
            <a:r>
              <a:rPr lang="cs-CZ" sz="6400" dirty="0" err="1">
                <a:latin typeface="Verdana" panose="020B0604030504040204" pitchFamily="34" charset="0"/>
                <a:ea typeface="Verdana" panose="020B0604030504040204" pitchFamily="34" charset="0"/>
              </a:rPr>
              <a:t>social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6400" dirty="0" err="1">
                <a:latin typeface="Verdana" panose="020B0604030504040204" pitchFamily="34" charset="0"/>
                <a:ea typeface="Verdana" panose="020B0604030504040204" pitchFamily="34" charset="0"/>
              </a:rPr>
              <a:t>security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) se ztotožňuje s touto úmluvou ► sociální bezpečnost podle ní zahrnuje soustavy veřejnoprávních dávek, na které má občan nárok ze zákona a to pro případ zdravotní péče, nemoci, nezaměstnanosti, stáří, pracovního úrazu a nemoci z povolání, podpory, rodiny, mateřství, invalidity, při ztrátě živitele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6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bezpečnost (zabezpečení)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v evropských státech je občanům zaručeno právo na důstojné životní minimum ► zabezpečení i v případě, kdy nemají právní nárok na veřejnou dávku nebo službu ► toto právo se realizuje soustavami sociální pomoci a sociální péče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6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ochrana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► Evropské společenství užívá od přijetí Maastrichtské smlouvy (1992) ► zahrnuje všechny soustavy, obligatorní i fakultativní dávky ► označuje soustavy sociální bezpečnosti i soustavy sociální péče a služeb</a:t>
            </a:r>
          </a:p>
          <a:p>
            <a:pPr marL="542925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6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187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88ED862-F2A6-3235-E8F5-4085296355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6898FFCA-F83F-F5CF-F6BC-7A7D2AA48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74141"/>
            <a:ext cx="10701865" cy="664793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6413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míra přerozdělování</a:t>
            </a:r>
          </a:p>
          <a:p>
            <a:pPr marL="6413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6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 je žádoucí pro společnost </a:t>
            </a: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rovnostářství x polarizace bohatství a chudoby</a:t>
            </a:r>
          </a:p>
          <a:p>
            <a:pPr marL="6413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6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existence prahové hodnoty přijatelné nerovnosti = míra redistribuce </a:t>
            </a: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příliš vysoká míra přerozdělování oslabuje motivaci a podněty k práci a podnikání (sociální transfery), naopak příliš nízká míra může oslabit stabilitu společnosti (chudoba a sociální neklid)</a:t>
            </a:r>
            <a:endParaRPr lang="cs-CZ" altLang="cs-CZ" sz="6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65113" indent="-2651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64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horizontální redistribuce </a:t>
            </a:r>
            <a:r>
              <a:rPr lang="cs-CZ" altLang="cs-CZ" sz="64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(v rámci životního cyklu – ekonomicky aktivní k ekonomicky neaktivním, pracující k nemocným, </a:t>
            </a:r>
            <a:r>
              <a:rPr lang="cs-CZ" altLang="cs-CZ" sz="6400" cap="non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bězdětní</a:t>
            </a:r>
            <a:r>
              <a:rPr lang="cs-CZ" altLang="cs-CZ" sz="64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 rodinám s dětmi) </a:t>
            </a:r>
            <a:r>
              <a:rPr lang="cs-CZ" altLang="cs-CZ" sz="64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 vertikální redistribuce </a:t>
            </a:r>
            <a:r>
              <a:rPr lang="cs-CZ" altLang="cs-CZ" sz="64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(od bohatých k chudým)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homogenizační funkce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úzce propojena s redistribuční funkcí </a:t>
            </a:r>
            <a:r>
              <a:rPr lang="cs-CZ" altLang="cs-CZ" sz="64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</a:t>
            </a: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směřuje k určitému příjmovému vyrovnání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směřuje ke </a:t>
            </a:r>
            <a:r>
              <a:rPr lang="cs-CZ" altLang="cs-CZ" sz="6400" u="sng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zmírňování rozdílů v životních podmínkách jedinců a sociálních skupin</a:t>
            </a: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především cestou poskytování stejných životních šancí a odstraňování nebo zmírňování neodůvodněných rozdílů mezi lidmi </a:t>
            </a:r>
          </a:p>
          <a:p>
            <a:pPr marL="285750" lvl="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nejzřetelněji se projevuje např. v sociální pomoci nízkopříjmovým skupinám obyvatelstva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u="sng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společnost umožňuje všem svým členům šanci </a:t>
            </a: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vzdělávat se, bydlet, pečovat o zdraví atd. podle individuálních schopností a předpokladů, které zakládají rozdíly mezi jedinci ► nejzřetelněji se projevuje u dorovnání příjmu do výše společensky uznaného standardu (např. životního minima, zajištění minimálního příjmu) 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nástrojem realizace této funkce jsou sociální pomoc (</a:t>
            </a:r>
            <a:r>
              <a:rPr lang="cs-CZ" altLang="cs-CZ" sz="6400" u="sng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zejména dávky hmotné nouze</a:t>
            </a: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nízkopříjmovým skupinám obyvatel, progresivní zdanění příjmů, definice životního minima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stimulační funkce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podporuje společensky „žádoucí“ chování, rozvoj příznivých životních podmínek, podpora ekonomiky; </a:t>
            </a:r>
            <a:r>
              <a:rPr lang="cs-CZ" altLang="cs-CZ" sz="6400" u="sng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podporuje v jednotlivcích a v sociálních skupinách žádoucí chování</a:t>
            </a: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což vede k lepší výkonnosti, produktivitě, stabilitě a prosperitě ve společnosti ► podpora porodnosti, rekvalifikační kurzy, další vzdělávání,...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6727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B1F8565-FB41-F2FA-9E7D-483AFF1FE9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CCC43AC1-077E-58E5-8DE9-3672E921C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97708"/>
            <a:ext cx="10701865" cy="652436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77500" lnSpcReduction="20000"/>
          </a:bodyPr>
          <a:lstStyle/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9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spočívá ve snaze podněcovat žádoucí sociální jednání skupin a jednotlivců 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9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snaží se naopak potlačovat nežádoucí chování ►  má výrazný stabilizační efekt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9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ovlivňuje výkonnost pracovního potenciálu, všeobecnou hospodářskou prosperitu, kultivuje lidský potenciál, stabilizuje společnost, vytváří záchranné sociální sítě 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9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projevuje se </a:t>
            </a:r>
            <a:r>
              <a:rPr lang="cs-CZ" altLang="cs-CZ" sz="1900" u="sng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 oblasti podpory zaměstnávání osob se zdravotním postižením;</a:t>
            </a:r>
            <a:r>
              <a:rPr lang="cs-CZ" altLang="cs-CZ" sz="19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krácením  podpor v nezaměstnanosti, čímž motivuje nezaměstnané k přijetí méně kvalifikované práce a práce za nižší mzdu; v opatřeních vzdělávací politiky, zdravotní politiky ► kultivace lidského potenciálu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9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nástroje naplňující tuto funkci </a:t>
            </a:r>
            <a:r>
              <a:rPr lang="cs-CZ" altLang="cs-CZ" sz="19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</a:t>
            </a:r>
            <a:r>
              <a:rPr lang="cs-CZ" sz="19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např. </a:t>
            </a:r>
            <a:r>
              <a:rPr lang="cs-CZ" sz="1900" u="sng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rekvalifikace, omezení doby některých dávek</a:t>
            </a:r>
            <a:r>
              <a:rPr lang="cs-CZ" sz="19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...  </a:t>
            </a:r>
            <a:endParaRPr lang="cs-CZ" altLang="cs-CZ" sz="1900" cap="non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preventivní funkce 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(aktivní pojetí) – předvídatelná a nepředvídatelná rizika – aby k událostem nedocházelo (očkování) nebo aby škody byly co nejmenší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9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podporuje opatření směřující k </a:t>
            </a:r>
            <a:r>
              <a:rPr lang="cs-CZ" altLang="cs-CZ" sz="1900" u="sng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odstranění příčin nepříznivých sociálních j</a:t>
            </a:r>
            <a:r>
              <a:rPr lang="cs-CZ" altLang="cs-CZ" sz="19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evů ►  naplňují ji všechny obory sociální politiky: vzdělávací politika („výchova“ budoucí pracovní síly), zdravotní politika (preventivní zdravotní péče), sociální zabezpečení (prevence chudoby),...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9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projev snahy </a:t>
            </a:r>
            <a:r>
              <a:rPr lang="cs-CZ" altLang="cs-CZ" sz="1900" u="sng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zabránit zcela nebo aspoň částečně nežádoucím sociálním situacím </a:t>
            </a:r>
            <a:r>
              <a:rPr lang="cs-CZ" altLang="cs-CZ" sz="19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událostem (poškození zdraví, chudoba, nezaměstnanosti)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9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zřetelná především ve vzdělávací a zdravotní politice </a:t>
            </a:r>
            <a:r>
              <a:rPr lang="cs-CZ" altLang="cs-CZ" sz="1900" b="1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(proč???)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9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vyvinula se z hygienické a bezpečnostní prevence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9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součástí této funkce je </a:t>
            </a:r>
            <a:r>
              <a:rPr lang="cs-CZ" altLang="cs-CZ" sz="1900" u="sng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strategie rozsáhlé osvětové činnosti a rozvoj poradenství </a:t>
            </a:r>
            <a:r>
              <a:rPr lang="cs-CZ" altLang="cs-CZ" sz="19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různého druhu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900" b="1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existenční prevence </a:t>
            </a:r>
            <a:r>
              <a:rPr lang="cs-CZ" altLang="cs-CZ" sz="19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osvěta na zvládání životního stylu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sociálně-kontrolní funkce 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– role trhu v oblasti sociálního zabezpečení je regulována, vyvážená odpovědnost jednotlivce a státu – existuje obava z možnosti zneužívání určitých typů sociálních dávek, tím je ohrožena legitimita, je proto nutná kontrola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legitimizační funkce 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– pro daný typ společenského uspořádání (předchází stávkám a revolucím)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altLang="cs-CZ" sz="1700" cap="non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4076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14300"/>
            <a:ext cx="10607039" cy="78205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Principy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064795"/>
            <a:ext cx="10701865" cy="559726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principy jsou myšlenková východiska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(ideje), které nám říkají, jak to uděláme</a:t>
            </a:r>
            <a:r>
              <a:rPr lang="cs-CZ" sz="1600" i="1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univerzality (všeobecnosti)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jde o jeden kolektivní systém (sdílení kolektivních rizik), který je platný pro všechny občany a zaručuje jim při existenčním ohrožení/sociální potřebnosti základní dávku za určitých podmínek, ale zároveň nepopírá hledisko jejich vlastního přičinění (princip zásluhovosti); historicky vznikalo unifikací systémů; nikdo není vyloučen z příjmu sociálních dávek pro etnický původ či pro barvu pleti (nepřipouští diskriminaci)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uniformity (rovnosti či jednotnosti výše dávky či rozsahu nároku)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jde o to zabezpečit všechny oprávněné podle stejných pravidel (především postupy přiznávání sociálních dávek a způsob prosazování nároků na tyto dávky); neznamená to nutně všem stejný výsledek (připouští faktickou odlišnost vzhledem k okolnostem).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komplexnosti (úplnosti věcného rozsahu)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jde o to zahrnout všechny kategorie obyvatel a rizika a dosáhnout úplného zabezpečení; jde nejen o důsledné poskytování peněžitých dávek, ale i sociálních služeb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adekvátnosti (přiměřenosti)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výše dávek a služeb musí být přiměřená k:</a:t>
            </a:r>
          </a:p>
          <a:p>
            <a:pPr marL="714375" indent="-354013" algn="just">
              <a:spcBef>
                <a:spcPts val="0"/>
              </a:spcBef>
              <a:spcAft>
                <a:spcPts val="600"/>
              </a:spcAf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a) potřebám lidí (hmotná nouze)</a:t>
            </a:r>
          </a:p>
          <a:p>
            <a:pPr marL="714375" indent="-354013" algn="just">
              <a:spcBef>
                <a:spcPts val="0"/>
              </a:spcBef>
              <a:spcAft>
                <a:spcPts val="600"/>
              </a:spcAf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b) jejich zásluhám, vlastnímu přičinění = ekvivalence (důchodové pojištění)</a:t>
            </a:r>
          </a:p>
          <a:p>
            <a:pPr marL="714375" indent="-354013" algn="just">
              <a:spcBef>
                <a:spcPts val="0"/>
              </a:spcBef>
              <a:spcAft>
                <a:spcPts val="600"/>
              </a:spcAf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c) ekonomickým možnostem státu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90718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9F39E37-98CA-C0F7-CA42-7CEBB262EF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56430196-80D0-B1C1-F133-15C26C4B44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0638"/>
            <a:ext cx="10701865" cy="648111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sociální garance (státu)</a:t>
            </a:r>
            <a:r>
              <a:rPr 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stát zajišťuje vymezení sociálních práv – především vytváří a prosazuje zákony (např. že při vzniku společensky uznaných životních událostí existuje spolehlivá záchranná síť, garance dosažení minimální životní úrovně); stát dává právní garance (legislativní, dozor nad nestátními pojišťovacími fondy) – může ručit za nároky pojištěnců; stát garantuje indexaci dávek v závislosti na ekonomickém růstu indexace dávek;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všem občanům poskytovat sociální garance a vytvořit spolehlivou regionálně diferencovanou záchrannou sociální síť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sociální solidarity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člověk je společenská bytost, lidé jsou na sobě do jisté míry vzájemně závislí; vzájemnost, ochota ke vzájemné pomoci a přijetí určité odpovědnosti za druhé; důsledkem solidarity je </a:t>
            </a:r>
            <a:r>
              <a:rPr lang="cs-CZ" sz="1600" b="1" u="sng" dirty="0">
                <a:latin typeface="Verdana" panose="020B0604030504040204" pitchFamily="34" charset="0"/>
                <a:ea typeface="Verdana" panose="020B0604030504040204" pitchFamily="34" charset="0"/>
              </a:rPr>
              <a:t>vertikální redistribuce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občané s vyššími příjmy s nižšími příjmy)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cs-CZ" sz="1600" b="1" u="sng" dirty="0">
                <a:latin typeface="Verdana" panose="020B0604030504040204" pitchFamily="34" charset="0"/>
                <a:ea typeface="Verdana" panose="020B0604030504040204" pitchFamily="34" charset="0"/>
              </a:rPr>
              <a:t>horizontální redistribuce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(v životním cyklu) – např. od ekonomicky aktivních k ekonomicky neaktivním = rodiče, zdravotně handicapovaní; důležitý je také rozvoj dobrovolné osobní solidarity (nadace, charita, veřejný sektor)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souvisí s utvářením a rozdělováním životních podmínek a prostředků jedinců a sociálních skupin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b="1" u="sng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solidarita</a:t>
            </a: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 výrazem lidského porozumění a pospolitosti, vzájemné soudržnosti a odpovědnosti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16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formy solidarity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mezinárodní</a:t>
            </a: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alt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</a:t>
            </a: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působením mezinárodních organizací (WHO, UNESCO, EU, Lékaři bez hranic, </a:t>
            </a:r>
            <a:r>
              <a:rPr lang="cs-CZ" sz="1600" cap="none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Adra</a:t>
            </a:r>
            <a:r>
              <a:rPr 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Člověk v tísni atd.) (</a:t>
            </a:r>
            <a:r>
              <a:rPr lang="cs-CZ" sz="1600" u="sng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vyjmenujte aktivity, kterýma se zabývají!!!)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celostátní</a:t>
            </a: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alt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</a:t>
            </a: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zdroje pro financování aktivit na úrovni celospolečenské (různé sbírky, nadace)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místní úrovni </a:t>
            </a:r>
            <a:r>
              <a:rPr lang="cs-CZ" alt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</a:t>
            </a: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formou pomoci v rámci obcí, </a:t>
            </a:r>
            <a:r>
              <a:rPr lang="cs-CZ" sz="1600" cap="none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církví,neziskových</a:t>
            </a:r>
            <a:r>
              <a:rPr 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organizací, spolků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úrovni jednotlivců</a:t>
            </a:r>
            <a:r>
              <a:rPr lang="cs-CZ" sz="1600" b="1" cap="non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alt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</a:t>
            </a: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 rámci rodiny</a:t>
            </a:r>
          </a:p>
          <a:p>
            <a:pPr marL="285750" indent="-285750" algn="just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mezigenerační solidarita </a:t>
            </a:r>
            <a:r>
              <a:rPr lang="cs-CZ" alt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</a:t>
            </a: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 ekonomicky nečinnými (děti, studenti, senioři atd.) </a:t>
            </a: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redistribuce mezi fázemi životního běhu </a:t>
            </a:r>
            <a:endParaRPr lang="cs-CZ" sz="1600" cap="non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solidarita bohatých s chudými</a:t>
            </a: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cs-CZ" sz="16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bezdětných rodin s rodinami s dětmi, zdravých občanů s nemocnými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3196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FA2E01-983D-A862-6FAF-B9BA4B6BD8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F3BF7290-BF0A-67EF-FDC5-CD87222112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24393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sociální spravedlnosti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nemělo by docházet k zásadnímu nezaslouženému zvýhodnění nebo znevýhodnění určitých kategorií; nejedná se jen o zúžené pojetí (redistribuce), ale také o uplatnění občanských práv; ve stejných situacích stejná pomoc podle potřeb a zásluh </a:t>
            </a:r>
          </a:p>
          <a:p>
            <a:pPr marL="171450" indent="-1714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spravedlnost je základním pilířem sociální politiky, je základem právních řádů, slouží jako </a:t>
            </a:r>
            <a:r>
              <a:rPr lang="cs-CZ" altLang="cs-CZ" sz="1600" b="1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měřítko mravnosti a mezilidských vztahů</a:t>
            </a:r>
          </a:p>
          <a:p>
            <a:pPr marL="171450" indent="-1714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jedná se o klíčový princip ► je nutné vymezit pravidla, podle nichž jsou ve společnosti rozdělovány příjmy, bohatství, životní příležitosti a předpoklady mezi jednotlivé občany, případně sociální skupiny (vzdělávání, pracovní aktivity)</a:t>
            </a:r>
          </a:p>
          <a:p>
            <a:pPr marL="171450" indent="-1714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spravedlnosti lze rozumět jednak </a:t>
            </a:r>
            <a:r>
              <a:rPr lang="cs-CZ" altLang="cs-CZ" sz="1600" b="1" u="sng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 právním slova smyslu </a:t>
            </a: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(tj. souhrn právních norem a zásad), jednak ji lze rozumět </a:t>
            </a:r>
            <a:r>
              <a:rPr lang="cs-CZ" altLang="cs-CZ" sz="1600" b="1" u="sng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 smyslu sociálním </a:t>
            </a: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(přerozdělování předpokladů prostředků a veřejného blahobytu mezi jednotlivé aktéry sociální politiky)</a:t>
            </a:r>
            <a:endParaRPr lang="cs-CZ" altLang="cs-CZ" sz="1600" b="1" u="sng" cap="non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téměř každá vláda i politická strana deklaruje, že společnost má být organizována, strukturována a řízena na základě principu sociální spravedlnosti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cs-CZ" altLang="cs-CZ" sz="16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různé pohledy na sociální spravedlnost</a:t>
            </a:r>
          </a:p>
          <a:p>
            <a:pPr marL="285750" indent="-28575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Josef Macek </a:t>
            </a: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hovoří o třech zásadách sociální spravedlnosti, podle nichž probíhá dělení mezi subjekty: </a:t>
            </a:r>
          </a:p>
          <a:p>
            <a:pPr marL="542925" indent="-28575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b="1" u="sng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každému stejně </a:t>
            </a: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tato zásada je neproveditelná, vše se děje formou poměrnosti</a:t>
            </a:r>
          </a:p>
          <a:p>
            <a:pPr marL="542925" indent="-28575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b="1" u="sng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každému podle jeho potřeb </a:t>
            </a: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podle zájmů jednotlivých členů společnosti ► potřeba by měla být definována a garantována státem (ten je nejvyšší autoritou pro spravedlivé dělení)</a:t>
            </a:r>
          </a:p>
          <a:p>
            <a:pPr marL="542925" indent="-28575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b="1" u="sng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každému podle jeho zásluhy </a:t>
            </a: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odvozeno z pracovního výkonu občana podle schopností a sil ►  není objektivní v rámci celku v souvislosti s dalšími jevy, jako je např. znevýhodňování některých jedinců ve společnosti</a:t>
            </a:r>
          </a:p>
          <a:p>
            <a:pPr marL="171450" indent="-1714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cs-CZ" altLang="cs-CZ" sz="1600" cap="non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93450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AF1117D-C0F8-6A04-C993-3A0974CEEC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30A272F8-9B58-DD5D-91F9-F46FFBEE5E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43250"/>
            <a:ext cx="10701865" cy="67035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64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pravidlo pevného dna a otevřeného stropu</a:t>
            </a:r>
            <a:r>
              <a:rPr lang="cs-CZ" altLang="cs-CZ" sz="6400" cap="none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altLang="cs-CZ" sz="64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</a:t>
            </a: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státní garance minimální hranice životní úrovně (pomoc nejslabším) plus možnost růstu bez omezení v souladu s úsilím jedince 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64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spravedlnost jako rovnost </a:t>
            </a:r>
            <a:r>
              <a:rPr lang="cs-CZ" altLang="cs-CZ" sz="64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</a:t>
            </a: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všechny jedince ve společnosti je nahlíženo jako na sobě rovné s rovnými přirozenými lidskými právy ► rovnost před zákonem a zákaz jakékoliv diskriminace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6400" b="1" u="sng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rovnost před zákonem </a:t>
            </a: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popření privilegií určitých skupin x úsilí o rovné zacházení ve společnosti x rovné zacházení v oblasti ekonomických aktivita zaměstnanosti x rovný přístup ke vzdělání x rovný přístup ke zdravotnickým a sociálním službám   </a:t>
            </a:r>
            <a:endParaRPr lang="cs-CZ" altLang="cs-CZ" sz="6400" b="1" cap="non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42925" indent="-36512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6400" b="1" u="sng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rovnost příležitostí (pravicový koncept):</a:t>
            </a:r>
          </a:p>
          <a:p>
            <a:pPr marL="1778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každý má šanci vypracovat se ode dna až k nejvyšší třídě ► v praxi toho není každý schopen, protože všichni nemají stejné podmínky ► každému by měly být poskytnuty obdobné startovní podmínky, aby se mohl dále rozvíjet (ženy, etnické menšiny - tzv. pozitivní diskriminace)</a:t>
            </a:r>
          </a:p>
          <a:p>
            <a:pPr marL="542925" indent="-36512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6400" b="1" u="sng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rovnost výsledků (levicový koncept):</a:t>
            </a:r>
          </a:p>
          <a:p>
            <a:pPr marL="1778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všem občanům by mělo být zajištěno uspokojování všech potřeb tak, aby měli srovnatelnou životní úroveň, jde o to vytvořit co nejsilnější střední třídu</a:t>
            </a:r>
          </a:p>
          <a:p>
            <a:pPr marL="542925" indent="-36512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6400" b="1" u="sng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rovnost podmínek (komunistický koncept):</a:t>
            </a:r>
          </a:p>
          <a:p>
            <a:pPr marL="1778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všichni občané by měli mít stejné životní podmínky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důležité pro vnímání spravedlnosti a nespravedlnosti ve společnosti je celkové společenské klima, vnímání rozdílů ve společnosti ► to souvisí s celou řadou skutečností (historické povědomí, mentalita, mediální obraz bohatých občanů)</a:t>
            </a:r>
          </a:p>
          <a:p>
            <a:pPr marL="285750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 posouzení sociální spravedlnosti nutno zvažovat další hlediska: </a:t>
            </a:r>
            <a:r>
              <a:rPr lang="cs-CZ" altLang="cs-CZ" sz="6400" b="1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výkon a zásluhy, </a:t>
            </a:r>
            <a:r>
              <a:rPr lang="cs-CZ" altLang="cs-CZ" sz="6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soulad mezi vstupy a výstupy, </a:t>
            </a:r>
            <a:r>
              <a:rPr lang="cs-CZ" altLang="cs-CZ" sz="6400" b="1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rovnost, </a:t>
            </a:r>
            <a:r>
              <a:rPr lang="cs-CZ" altLang="cs-CZ" sz="6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rovné příležitosti, </a:t>
            </a:r>
            <a:r>
              <a:rPr lang="cs-CZ" altLang="cs-CZ" sz="6400" b="1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potřebnost - </a:t>
            </a:r>
            <a:r>
              <a:rPr lang="cs-CZ" altLang="cs-CZ" sz="64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přičemž tyto můžou být protikladná (např. nerovnosti a rozdělování jsou spravedlivé, pokud jsou založeny na vlastním výkonu a zásluhách x sociální spravedlnost ve smyslu rovnosti znamená rozdělovat všem stejně x ve vztahu k rovným příležitostem znamená sociální spravedlnost tyto zajistit</a:t>
            </a:r>
            <a:endParaRPr lang="cs-CZ" altLang="cs-CZ" sz="6400" b="1" cap="none" dirty="0">
              <a:solidFill>
                <a:srgbClr val="FFC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endParaRPr lang="cs-CZ" altLang="cs-CZ" sz="6400" cap="non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6429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08580C0-1C5A-85DA-81E2-27A608F580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C445F895-E1F8-5ADA-F4A7-7A147C4F5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240957"/>
            <a:ext cx="10701865" cy="646258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subsidiarity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 latinského Subsidium = poskytování pomoci ► jde o </a:t>
            </a:r>
            <a:r>
              <a:rPr lang="cs-CZ" altLang="cs-CZ" sz="16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kombinaci solidarity a odpovědnosti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vychází z </a:t>
            </a:r>
            <a:r>
              <a:rPr lang="cs-CZ" altLang="cs-CZ" sz="1600" b="1" u="sng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přístupu k člověku jako k individuu s jedinečnými vlastnostmi</a:t>
            </a: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vůlí, schopnostmi ► povinen využívat k prospěchu a budování sociálního bezpečí svého i svých blízkých ► společnost naopak aktivními opatřeními sociální politiky tyto vlastnosti v člověku kultivuje, rozvíjí a chrání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b="1" u="sng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zdůrazňuje individuální odpovědnost </a:t>
            </a: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každého z nás vedle vzájemné pomoci v rámci určitých společenství (rodina, sousedství, církevní společenství obec ap.) ► vzájemná závislost = vzájemná odpovědnost jednoho k druhému, vzájemná solidarita, vzájemná pomoc ► lidé nežijí v izolaci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b="1" u="sng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podporuje aktivní sociální chování 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</a:t>
            </a:r>
            <a:r>
              <a:rPr lang="cs-CZ" altLang="cs-CZ" sz="1600" b="1" cap="non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sebeodpovědnost</a:t>
            </a:r>
            <a:r>
              <a:rPr lang="cs-CZ" altLang="cs-CZ" sz="16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 </a:t>
            </a:r>
            <a:r>
              <a:rPr lang="cs-CZ" alt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</a:t>
            </a: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jde o pomoc na nejnižší možné úrovni ► schopnost každého člověka pomoct si sám, pokud není schopen, pomáhá rodina, pak přátelé, sousedi, obec, region, nakonec stát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základem sociální politiky by měla být </a:t>
            </a:r>
            <a:r>
              <a:rPr lang="cs-CZ" altLang="cs-CZ" sz="16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rodinná solidarita </a:t>
            </a: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(např. vyživovací povinnost, péče  dospělých dětí o rodiče, zdravých o nemocné atd.); až po jejím selhání nastupují širší společenské struktury ► region (obec, město, kraj) a stát, případně mezinárodní organizace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participace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spoluúčast občanů na tvorbě sociální politiky, posílení odpovědnosti subjektů, účast na financování (ve všech formách), informovanost subjektů, transparentnost, dostatečná možnost volby;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rozvoj spoluúčasti občanů, rodin  a pracovních kolektivů při řešení vlastních sociálních událostí 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každý občan by neměl být jen pasivním objektem, ale i aktivním subjektem sociální politiky ► měl by se svou aktivitou podílet na realizaci sociálněpolitických opatření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možnost participace vede k možnosti ztotožnění se, k přijetí systému sociální politiky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neexistence participace brání efektivitě sociální politiky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alt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2954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A6E0DAB-5217-6DF9-188B-93F3CD32C0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3C60A0F9-F303-B24D-14D2-25A25B6FE0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ekvivalence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stojí vedle těchto principů a je protipólem k principu solidarity ► </a:t>
            </a:r>
            <a:r>
              <a:rPr lang="cs-CZ" altLang="cs-CZ" sz="16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tam, kde v realizaci sociální politiky více převažují univerzální schémata, převažuje princip solidarity, tam, kde jsou sociální systémy více konstruovány na základě takových kategorií, jako je výše příjmu, ekonomická aktivita, převažuje princip ekvivalence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dnešní moderní společnosti oba principy kombinují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ekvivalence = rovnocennost </a:t>
            </a:r>
            <a:r>
              <a:rPr lang="cs-CZ" alt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</a:t>
            </a: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rozdělování důchodů, statků, služeb atd. je rovnocenné, pokud odpovídá vlastnímu výkonu a zásluhám:</a:t>
            </a:r>
          </a:p>
          <a:p>
            <a:pPr marL="542925" indent="-2857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jedinec by měl pracovat a využívat svých individuálních schopností k uplatnění na trhu práce</a:t>
            </a:r>
          </a:p>
          <a:p>
            <a:pPr marL="542925" indent="-2857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jeho práce je oceněna mzdou, důchody, bohatstvím ekvivalentně k úsilí, které na ni vynaložil</a:t>
            </a:r>
          </a:p>
          <a:p>
            <a:pPr marL="542925" indent="-2857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odměněný jedinec je soběstačný, je schopen zajistit svou existenci bez pomoci státu a nepožaduje žádný sociální transfer</a:t>
            </a:r>
          </a:p>
          <a:p>
            <a:pPr marL="542925" indent="-2857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pokud dojde k jeho selhání, pak je tato nesoběstačnost způsobena vlastním zaviněním a nese důsledky ► nízký příjem, ztráta majetku, chudoba</a:t>
            </a:r>
          </a:p>
          <a:p>
            <a:pPr marL="542925" indent="-2857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tito jedinci jsou odkázáni na charitu a dobročinnost v rámci uplatnění principu solidarity organizované státem ► mohou očekávat jen minimální podporu  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zachování důstojnosti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nemělo by být ponižující a stigmatizující</a:t>
            </a:r>
            <a:endParaRPr lang="cs-CZ" alt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3384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6399707-91BC-908C-E6B3-57D67D1E78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04CA23-84D0-C3CF-1385-E5CFD54B60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14300"/>
            <a:ext cx="10607039" cy="78205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Subjekty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0742D8A7-A052-457D-EBDC-803DFDA9E9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064795"/>
            <a:ext cx="10701865" cy="559726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Ministerstvo práce a sociálních věcí (MPSV)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sociální zabezpečení na národní úrovni, tvůrce politiky a legislativy v oblasti SZ; řídí a kontroluje výkon státní správy v SZ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Česká správa sociálního zabezpečení (ČSSZ)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správce a výplatce pojistných dávek SZ; metodické vedení okresních správ; účetní jednotka SZ; proces rozhodování; výplata dávek SZ do ciziny; vedení registru pojištěnců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okresní správy sociálního zabezpečení (OSSZ)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administrátor pojistných dávek SZ; proces rozhodování a odborná pomoc občanům a zaměstnavatelům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l-PL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Ministerstvo obrany 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– SZ pokud jde o vojáky z povolání;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Ministerstvo vnitra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SZ pokud jde o příslušníky Policie ČR, Hasičského záchranného sboru ČR a příslušníků ostatních ozbrojených bezpečnostních sborů a bezpečnostních služeb;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Ministerstvo spravedlnosti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SZ - pokud jde o příslušníky Vězeňské služby ČR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zdravotní pojišťovny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- např. Všeobecná zdravotní pojišťovna – úhrada některých služeb v rámci SZ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Úřad práce ČR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administrace a výplata nepojistných dávek SZ a výkon APZ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obce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– výkon sociální práce; rozhodování o ustanovení zvláštního příjemce dávky důchodového pojištění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příspěvkové organizace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výkon sociální práce, sociální služby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soukromé ziskové a neziskové organizace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výkon sociální práce, sociální služby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9292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A62992A-6A7C-DDC3-5C87-00385CB162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D6757F-5052-DE68-F8C0-D8FD2B575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14300"/>
            <a:ext cx="10607039" cy="118277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 – sociální pojištění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3CACCBDD-BD3E-085D-D823-36F8ABDC91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397950"/>
            <a:ext cx="10701865" cy="526410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FCF8E00B-65BE-0707-502C-00BE21F9B8E7}"/>
              </a:ext>
            </a:extLst>
          </p:cNvPr>
          <p:cNvGrpSpPr>
            <a:grpSpLocks/>
          </p:cNvGrpSpPr>
          <p:nvPr/>
        </p:nvGrpSpPr>
        <p:grpSpPr bwMode="auto">
          <a:xfrm>
            <a:off x="840408" y="1804523"/>
            <a:ext cx="10439889" cy="4486578"/>
            <a:chOff x="165" y="1071"/>
            <a:chExt cx="5391" cy="2451"/>
          </a:xfrm>
          <a:gradFill>
            <a:gsLst>
              <a:gs pos="39000">
                <a:schemeClr val="bg2">
                  <a:lumMod val="20000"/>
                  <a:lumOff val="80000"/>
                </a:schemeClr>
              </a:gs>
              <a:gs pos="88406">
                <a:schemeClr val="bg2">
                  <a:lumMod val="60000"/>
                  <a:lumOff val="40000"/>
                </a:schemeClr>
              </a:gs>
              <a:gs pos="62000">
                <a:schemeClr val="bg2">
                  <a:lumMod val="40000"/>
                  <a:lumOff val="60000"/>
                </a:schemeClr>
              </a:gs>
            </a:gsLst>
            <a:lin ang="18900000" scaled="1"/>
          </a:gra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8A9D8D6-9819-4CD7-8A5D-7850488E41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9" y="1071"/>
              <a:ext cx="1858" cy="544"/>
            </a:xfrm>
            <a:prstGeom prst="rect">
              <a:avLst/>
            </a:prstGeom>
            <a:gradFill>
              <a:gsLst>
                <a:gs pos="23000">
                  <a:schemeClr val="accent3">
                    <a:lumMod val="20000"/>
                    <a:lumOff val="80000"/>
                  </a:schemeClr>
                </a:gs>
                <a:gs pos="89855">
                  <a:schemeClr val="accent3">
                    <a:lumMod val="50000"/>
                  </a:schemeClr>
                </a:gs>
                <a:gs pos="68000">
                  <a:schemeClr val="accent3">
                    <a:lumMod val="75000"/>
                  </a:schemeClr>
                </a:gs>
                <a:gs pos="44000">
                  <a:schemeClr val="accent3">
                    <a:lumMod val="60000"/>
                    <a:lumOff val="40000"/>
                  </a:schemeClr>
                </a:gs>
              </a:gsLst>
              <a:lin ang="18900000" scaled="1"/>
            </a:gradFill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 sz="2400" b="1" dirty="0"/>
                <a:t>MPSV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23C22B6-5FBA-FD34-4B50-3660148FFA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3" y="2160"/>
              <a:ext cx="1814" cy="409"/>
            </a:xfrm>
            <a:prstGeom prst="rect">
              <a:avLst/>
            </a:prstGeom>
            <a:gradFill>
              <a:gsLst>
                <a:gs pos="23000">
                  <a:schemeClr val="accent3">
                    <a:lumMod val="20000"/>
                    <a:lumOff val="80000"/>
                  </a:schemeClr>
                </a:gs>
                <a:gs pos="89855">
                  <a:schemeClr val="accent3">
                    <a:lumMod val="50000"/>
                  </a:schemeClr>
                </a:gs>
                <a:gs pos="68000">
                  <a:schemeClr val="accent3">
                    <a:lumMod val="75000"/>
                  </a:schemeClr>
                </a:gs>
                <a:gs pos="44000">
                  <a:schemeClr val="accent3">
                    <a:lumMod val="60000"/>
                    <a:lumOff val="40000"/>
                  </a:schemeClr>
                </a:gs>
              </a:gsLst>
              <a:lin ang="18900000" scaled="1"/>
            </a:gradFill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ČSSZ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F4341DB-0C77-CB7E-66D3-C290EDB044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" y="3113"/>
              <a:ext cx="1536" cy="409"/>
            </a:xfrm>
            <a:prstGeom prst="rect">
              <a:avLst/>
            </a:prstGeom>
            <a:gradFill>
              <a:gsLst>
                <a:gs pos="23000">
                  <a:schemeClr val="accent3">
                    <a:lumMod val="20000"/>
                    <a:lumOff val="80000"/>
                  </a:schemeClr>
                </a:gs>
                <a:gs pos="89855">
                  <a:schemeClr val="accent3">
                    <a:lumMod val="50000"/>
                  </a:schemeClr>
                </a:gs>
                <a:gs pos="68000">
                  <a:schemeClr val="accent3">
                    <a:lumMod val="75000"/>
                  </a:schemeClr>
                </a:gs>
                <a:gs pos="44000">
                  <a:schemeClr val="accent3">
                    <a:lumMod val="60000"/>
                    <a:lumOff val="40000"/>
                  </a:schemeClr>
                </a:gs>
              </a:gsLst>
              <a:lin ang="18900000" scaled="1"/>
            </a:gradFill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OSSZ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A87FACA-DBD9-0D8D-5ACD-59A56B685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3" y="3113"/>
              <a:ext cx="1814" cy="409"/>
            </a:xfrm>
            <a:prstGeom prst="rect">
              <a:avLst/>
            </a:prstGeom>
            <a:gradFill>
              <a:gsLst>
                <a:gs pos="23000">
                  <a:schemeClr val="accent3">
                    <a:lumMod val="20000"/>
                    <a:lumOff val="80000"/>
                  </a:schemeClr>
                </a:gs>
                <a:gs pos="89855">
                  <a:schemeClr val="accent3">
                    <a:lumMod val="50000"/>
                  </a:schemeClr>
                </a:gs>
                <a:gs pos="68000">
                  <a:schemeClr val="accent3">
                    <a:lumMod val="75000"/>
                  </a:schemeClr>
                </a:gs>
                <a:gs pos="44000">
                  <a:schemeClr val="accent3">
                    <a:lumMod val="60000"/>
                    <a:lumOff val="40000"/>
                  </a:schemeClr>
                </a:gs>
              </a:gsLst>
              <a:lin ang="18900000" scaled="1"/>
            </a:gradFill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MSSZ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E739B6D-504B-4303-88D1-3E30C0F60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4" y="3113"/>
              <a:ext cx="1542" cy="409"/>
            </a:xfrm>
            <a:prstGeom prst="rect">
              <a:avLst/>
            </a:prstGeom>
            <a:gradFill>
              <a:gsLst>
                <a:gs pos="23000">
                  <a:schemeClr val="accent3">
                    <a:lumMod val="20000"/>
                    <a:lumOff val="80000"/>
                  </a:schemeClr>
                </a:gs>
                <a:gs pos="89855">
                  <a:schemeClr val="accent3">
                    <a:lumMod val="50000"/>
                  </a:schemeClr>
                </a:gs>
                <a:gs pos="68000">
                  <a:schemeClr val="accent3">
                    <a:lumMod val="75000"/>
                  </a:schemeClr>
                </a:gs>
                <a:gs pos="44000">
                  <a:schemeClr val="accent3">
                    <a:lumMod val="60000"/>
                    <a:lumOff val="40000"/>
                  </a:schemeClr>
                </a:gs>
              </a:gsLst>
              <a:lin ang="18900000" scaled="1"/>
            </a:gradFill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PSSZ</a:t>
              </a:r>
            </a:p>
          </p:txBody>
        </p:sp>
        <p:sp>
          <p:nvSpPr>
            <p:cNvPr id="10" name="AutoShape 9">
              <a:extLst>
                <a:ext uri="{FF2B5EF4-FFF2-40B4-BE49-F238E27FC236}">
                  <a16:creationId xmlns:a16="http://schemas.microsoft.com/office/drawing/2014/main" id="{D6901B45-5F1C-C090-8E99-CDC44EC8E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4" y="1661"/>
              <a:ext cx="317" cy="454"/>
            </a:xfrm>
            <a:prstGeom prst="downArrow">
              <a:avLst>
                <a:gd name="adj1" fmla="val 50000"/>
                <a:gd name="adj2" fmla="val 35804"/>
              </a:avLst>
            </a:prstGeom>
            <a:gradFill>
              <a:gsLst>
                <a:gs pos="39000">
                  <a:schemeClr val="bg2">
                    <a:lumMod val="20000"/>
                    <a:lumOff val="80000"/>
                  </a:schemeClr>
                </a:gs>
                <a:gs pos="88406">
                  <a:schemeClr val="bg2">
                    <a:lumMod val="60000"/>
                    <a:lumOff val="40000"/>
                  </a:schemeClr>
                </a:gs>
                <a:gs pos="62000">
                  <a:schemeClr val="bg2">
                    <a:lumMod val="40000"/>
                    <a:lumOff val="60000"/>
                  </a:schemeClr>
                </a:gs>
              </a:gsLst>
              <a:lin ang="189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1" name="AutoShape 10">
              <a:extLst>
                <a:ext uri="{FF2B5EF4-FFF2-40B4-BE49-F238E27FC236}">
                  <a16:creationId xmlns:a16="http://schemas.microsoft.com/office/drawing/2014/main" id="{2BE17F59-B726-2045-3B09-5F2E1CBEAF9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91110">
              <a:off x="1292" y="2614"/>
              <a:ext cx="317" cy="454"/>
            </a:xfrm>
            <a:prstGeom prst="downArrow">
              <a:avLst>
                <a:gd name="adj1" fmla="val 50000"/>
                <a:gd name="adj2" fmla="val 35804"/>
              </a:avLst>
            </a:prstGeom>
            <a:gradFill>
              <a:gsLst>
                <a:gs pos="39000">
                  <a:schemeClr val="bg2">
                    <a:lumMod val="20000"/>
                    <a:lumOff val="80000"/>
                  </a:schemeClr>
                </a:gs>
                <a:gs pos="88406">
                  <a:schemeClr val="bg2">
                    <a:lumMod val="60000"/>
                    <a:lumOff val="40000"/>
                  </a:schemeClr>
                </a:gs>
                <a:gs pos="62000">
                  <a:schemeClr val="bg2">
                    <a:lumMod val="40000"/>
                    <a:lumOff val="60000"/>
                  </a:schemeClr>
                </a:gs>
              </a:gsLst>
              <a:lin ang="189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AutoShape 11">
              <a:extLst>
                <a:ext uri="{FF2B5EF4-FFF2-40B4-BE49-F238E27FC236}">
                  <a16:creationId xmlns:a16="http://schemas.microsoft.com/office/drawing/2014/main" id="{018F23F8-D341-D6E5-FBAE-64B644935C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417659">
              <a:off x="4105" y="2614"/>
              <a:ext cx="317" cy="454"/>
            </a:xfrm>
            <a:prstGeom prst="downArrow">
              <a:avLst>
                <a:gd name="adj1" fmla="val 50000"/>
                <a:gd name="adj2" fmla="val 35804"/>
              </a:avLst>
            </a:prstGeom>
            <a:gradFill>
              <a:gsLst>
                <a:gs pos="39000">
                  <a:schemeClr val="bg2">
                    <a:lumMod val="20000"/>
                    <a:lumOff val="80000"/>
                  </a:schemeClr>
                </a:gs>
                <a:gs pos="88406">
                  <a:schemeClr val="bg2">
                    <a:lumMod val="60000"/>
                    <a:lumOff val="40000"/>
                  </a:schemeClr>
                </a:gs>
                <a:gs pos="62000">
                  <a:schemeClr val="bg2">
                    <a:lumMod val="40000"/>
                    <a:lumOff val="60000"/>
                  </a:schemeClr>
                </a:gs>
              </a:gsLst>
              <a:lin ang="189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AutoShape 12">
              <a:extLst>
                <a:ext uri="{FF2B5EF4-FFF2-40B4-BE49-F238E27FC236}">
                  <a16:creationId xmlns:a16="http://schemas.microsoft.com/office/drawing/2014/main" id="{F9847735-4BD7-FF9C-61D8-56368CA765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9" y="2614"/>
              <a:ext cx="317" cy="454"/>
            </a:xfrm>
            <a:prstGeom prst="downArrow">
              <a:avLst>
                <a:gd name="adj1" fmla="val 50000"/>
                <a:gd name="adj2" fmla="val 35804"/>
              </a:avLst>
            </a:prstGeom>
            <a:gradFill>
              <a:gsLst>
                <a:gs pos="39000">
                  <a:schemeClr val="bg2">
                    <a:lumMod val="20000"/>
                    <a:lumOff val="80000"/>
                  </a:schemeClr>
                </a:gs>
                <a:gs pos="88406">
                  <a:schemeClr val="bg2">
                    <a:lumMod val="60000"/>
                    <a:lumOff val="40000"/>
                  </a:schemeClr>
                </a:gs>
                <a:gs pos="62000">
                  <a:schemeClr val="bg2">
                    <a:lumMod val="40000"/>
                    <a:lumOff val="60000"/>
                  </a:schemeClr>
                </a:gs>
              </a:gsLst>
              <a:lin ang="189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148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24962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soubor všech obligatorních soustav a nástrojů, kterými se zabezpečují záměry sociální ochrany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usilující o sociální začlenění všech občanů a boj proti sociální vyloučenosti ► systémy </a:t>
            </a: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sociálního pojištění a státního zaopatření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(státní sociální podpora) a fakultativními </a:t>
            </a: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systémy sociální pomoci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(pomoc v hmotné nouzi, dávky pro osoby se zdravotním postižením, sociální služby)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 širším pojetí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kromě sociálního zabezpečení sem mohou také spadat </a:t>
            </a: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preventivní aktivity státu a dalších veřejnoprávních subjektů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(ve veřejném zdravotnictví, bezpečnost práce a regulace pracovní doby v pracovním právu, ochrana před diskriminací a prosazování rovných příležitostí v dostupnosti veřejných služeb a další činnosti, které chrání před vznikem sociálních událostí s cílem zamezit sociální exkluzi jedinců, a také rozvoj sociálních aktivit občanské společnosti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politika sociálního zabezpečení ovlivňuje jednání jednotlivců i institucí s cílem kompenzovat nepříznivé finanční a sociální následky různých životních okolností a událostí, ohrožujících uznaná sociální práva, nebo jim předcházet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právo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► je pak odvětví veřejného práva, které upravuje veřejné intervence do soukromoprávních vztahů v zájmu sociální ochrany občanů ► reguluje sociální ochranu obyvatelstva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práva zahrnují právo na: práci a uspokojivé pracovní podmínky, přiměřenou životní úroveň, sociální zabezpečení, svobodu sdružování, rodinu, vzdělání, zdraví.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práva jsou definována mezinárodními úmluvami – poprvé v čl. 25 Všeobecné deklarace lidských práv (1948), nejnověji v Chartě základních práv EU (2000). V ČR jsou sociální práva definována v Listině základních práv a svobod</a:t>
            </a:r>
          </a:p>
          <a:p>
            <a:pPr marL="0" lvl="8" algn="just">
              <a:lnSpc>
                <a:spcPct val="120000"/>
              </a:lnSpc>
              <a:spcAft>
                <a:spcPts val="600"/>
              </a:spcAft>
            </a:pPr>
            <a:endParaRPr lang="cs-CZ" sz="6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57175" lvl="8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endParaRPr lang="cs-CZ" sz="6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7584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0E4740E-F1A3-A077-A43C-39FD06225B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A52EF8-E4C8-848E-8C54-F866B44C4F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14300"/>
            <a:ext cx="10607039" cy="1265702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 – státní sociální podpora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E4702BD0-01DC-1794-E25E-66BEF026D2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06378"/>
            <a:ext cx="10701865" cy="505568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2E3A0D21-5282-4BE9-3D71-4A72F2A1F17D}"/>
              </a:ext>
            </a:extLst>
          </p:cNvPr>
          <p:cNvGrpSpPr>
            <a:grpSpLocks/>
          </p:cNvGrpSpPr>
          <p:nvPr/>
        </p:nvGrpSpPr>
        <p:grpSpPr bwMode="auto">
          <a:xfrm>
            <a:off x="1400782" y="1804523"/>
            <a:ext cx="9445557" cy="4824412"/>
            <a:chOff x="567" y="1071"/>
            <a:chExt cx="4627" cy="303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1D85AC4-F0A6-C809-A124-D243ADA4A0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1071"/>
              <a:ext cx="1776" cy="576"/>
            </a:xfrm>
            <a:prstGeom prst="rect">
              <a:avLst/>
            </a:prstGeom>
            <a:gradFill flip="none" rotWithShape="1">
              <a:gsLst>
                <a:gs pos="39000">
                  <a:schemeClr val="accent4">
                    <a:lumMod val="60000"/>
                    <a:lumOff val="40000"/>
                  </a:schemeClr>
                </a:gs>
                <a:gs pos="88406">
                  <a:schemeClr val="accent4">
                    <a:lumMod val="75000"/>
                  </a:schemeClr>
                </a:gs>
                <a:gs pos="62000">
                  <a:srgbClr val="FFC000"/>
                </a:gs>
              </a:gsLst>
              <a:path path="circle">
                <a:fillToRect l="50000" t="50000" r="50000" b="50000"/>
              </a:path>
              <a:tileRect/>
            </a:gradFill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 sz="2800" b="1" dirty="0"/>
                <a:t>MPSV</a:t>
              </a:r>
              <a:endParaRPr lang="en-US" altLang="cs-CZ" sz="2800" b="1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1B0EBD9-7C0E-B402-A02E-72C6E08941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2205"/>
              <a:ext cx="2544" cy="672"/>
            </a:xfrm>
            <a:prstGeom prst="rect">
              <a:avLst/>
            </a:prstGeom>
            <a:gradFill flip="none" rotWithShape="1">
              <a:gsLst>
                <a:gs pos="39000">
                  <a:schemeClr val="accent4">
                    <a:lumMod val="60000"/>
                    <a:lumOff val="40000"/>
                  </a:schemeClr>
                </a:gs>
                <a:gs pos="88406">
                  <a:schemeClr val="accent4">
                    <a:lumMod val="75000"/>
                  </a:schemeClr>
                </a:gs>
                <a:gs pos="62000">
                  <a:srgbClr val="FFC000"/>
                </a:gs>
              </a:gsLst>
              <a:path path="circle">
                <a:fillToRect l="50000" t="50000" r="50000" b="50000"/>
              </a:path>
              <a:tileRect/>
            </a:gradFill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KRAJSKÉ ÚŘADY práce</a:t>
              </a:r>
              <a:endParaRPr lang="en-US" altLang="cs-CZ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3170B63-0762-FABE-23F4-608E5D7541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" y="3430"/>
              <a:ext cx="4627" cy="680"/>
            </a:xfrm>
            <a:prstGeom prst="rect">
              <a:avLst/>
            </a:prstGeom>
            <a:gradFill flip="none" rotWithShape="1">
              <a:gsLst>
                <a:gs pos="39000">
                  <a:schemeClr val="accent4">
                    <a:lumMod val="60000"/>
                    <a:lumOff val="40000"/>
                  </a:schemeClr>
                </a:gs>
                <a:gs pos="88406">
                  <a:schemeClr val="accent4">
                    <a:lumMod val="75000"/>
                  </a:schemeClr>
                </a:gs>
                <a:gs pos="62000">
                  <a:srgbClr val="FFC000"/>
                </a:gs>
              </a:gsLst>
              <a:path path="circle">
                <a:fillToRect l="50000" t="50000" r="50000" b="50000"/>
              </a:path>
              <a:tileRect/>
            </a:gradFill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KONTAKTNÍ MÍSTA STÁTNÍ SOCIÁLNÍ PODPORY </a:t>
              </a:r>
              <a:endParaRPr lang="en-US" altLang="cs-CZ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AutoShape 7">
              <a:extLst>
                <a:ext uri="{FF2B5EF4-FFF2-40B4-BE49-F238E27FC236}">
                  <a16:creationId xmlns:a16="http://schemas.microsoft.com/office/drawing/2014/main" id="{42ADB863-53E9-71C2-79CE-79D90F5054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4" y="1706"/>
              <a:ext cx="272" cy="454"/>
            </a:xfrm>
            <a:prstGeom prst="downArrow">
              <a:avLst>
                <a:gd name="adj1" fmla="val 50000"/>
                <a:gd name="adj2" fmla="val 41728"/>
              </a:avLst>
            </a:prstGeom>
            <a:gradFill>
              <a:gsLst>
                <a:gs pos="25000">
                  <a:schemeClr val="tx1">
                    <a:lumMod val="85000"/>
                  </a:schemeClr>
                </a:gs>
                <a:gs pos="85000">
                  <a:schemeClr val="tx1">
                    <a:lumMod val="50000"/>
                  </a:schemeClr>
                </a:gs>
                <a:gs pos="66000">
                  <a:schemeClr val="tx1">
                    <a:lumMod val="65000"/>
                  </a:schemeClr>
                </a:gs>
                <a:gs pos="47000">
                  <a:schemeClr val="tx1">
                    <a:lumMod val="75000"/>
                  </a:schemeClr>
                </a:gs>
              </a:gsLst>
              <a:lin ang="189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9" name="AutoShape 8">
              <a:extLst>
                <a:ext uri="{FF2B5EF4-FFF2-40B4-BE49-F238E27FC236}">
                  <a16:creationId xmlns:a16="http://schemas.microsoft.com/office/drawing/2014/main" id="{0DACD074-058F-D637-4240-F1B11EF64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4" y="2931"/>
              <a:ext cx="272" cy="454"/>
            </a:xfrm>
            <a:prstGeom prst="downArrow">
              <a:avLst>
                <a:gd name="adj1" fmla="val 50000"/>
                <a:gd name="adj2" fmla="val 41728"/>
              </a:avLst>
            </a:prstGeom>
            <a:gradFill>
              <a:gsLst>
                <a:gs pos="25000">
                  <a:schemeClr val="tx1">
                    <a:lumMod val="85000"/>
                  </a:schemeClr>
                </a:gs>
                <a:gs pos="85000">
                  <a:schemeClr val="tx1">
                    <a:lumMod val="50000"/>
                  </a:schemeClr>
                </a:gs>
                <a:gs pos="66000">
                  <a:schemeClr val="tx1">
                    <a:lumMod val="65000"/>
                  </a:schemeClr>
                </a:gs>
                <a:gs pos="47000">
                  <a:schemeClr val="tx1">
                    <a:lumMod val="75000"/>
                  </a:schemeClr>
                </a:gs>
              </a:gsLst>
              <a:lin ang="189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116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6DA78E1-75BF-BC53-17B5-F18C5AFB84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5CBD9D-121F-D101-23C7-B0AA71FDFA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14300"/>
            <a:ext cx="10607039" cy="78205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Subjekty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56CD674A-B01A-4B2F-18E5-4ACF831ADC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064795"/>
            <a:ext cx="10701865" cy="559726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A95FCA1B-C0DF-71F9-BB6C-34B4D2437102}"/>
              </a:ext>
            </a:extLst>
          </p:cNvPr>
          <p:cNvGrpSpPr>
            <a:grpSpLocks/>
          </p:cNvGrpSpPr>
          <p:nvPr/>
        </p:nvGrpSpPr>
        <p:grpSpPr bwMode="auto">
          <a:xfrm>
            <a:off x="1068858" y="1700214"/>
            <a:ext cx="10073875" cy="2618472"/>
            <a:chOff x="563" y="1071"/>
            <a:chExt cx="4627" cy="197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2251A33-0B02-851E-B85D-B7AFAC2B88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071"/>
              <a:ext cx="1682" cy="288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5000"/>
                    <a:lumOff val="95000"/>
                  </a:schemeClr>
                </a:gs>
                <a:gs pos="28000">
                  <a:schemeClr val="accent1">
                    <a:lumMod val="20000"/>
                    <a:lumOff val="80000"/>
                  </a:schemeClr>
                </a:gs>
                <a:gs pos="57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MPSV</a:t>
              </a:r>
              <a:endParaRPr lang="en-US" altLang="cs-CZ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9DB37B7-DD68-2CB2-7125-1F76EFB53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1" y="1700"/>
              <a:ext cx="2784" cy="364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5000"/>
                    <a:lumOff val="95000"/>
                  </a:schemeClr>
                </a:gs>
                <a:gs pos="28000">
                  <a:schemeClr val="accent1">
                    <a:lumMod val="20000"/>
                    <a:lumOff val="80000"/>
                  </a:schemeClr>
                </a:gs>
                <a:gs pos="57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KRAJSKÉ ÚŘADY PRÁCE</a:t>
              </a:r>
              <a:endParaRPr lang="en-US" altLang="cs-CZ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9D303D8-B1F3-C575-4612-85C1228014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" y="2364"/>
              <a:ext cx="4627" cy="680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5000"/>
                    <a:lumOff val="95000"/>
                  </a:schemeClr>
                </a:gs>
                <a:gs pos="28000">
                  <a:schemeClr val="accent1">
                    <a:lumMod val="20000"/>
                    <a:lumOff val="80000"/>
                  </a:schemeClr>
                </a:gs>
                <a:gs pos="57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KONTAKTNÍ MÍSTA pro PHN, soc. služby,</a:t>
              </a:r>
            </a:p>
            <a:p>
              <a:pPr algn="ctr"/>
              <a:r>
                <a:rPr lang="cs-CZ" altLang="cs-CZ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 příspěvek na péči  a dávky pro os.se ZP</a:t>
              </a:r>
              <a:endParaRPr lang="en-US" altLang="cs-CZ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AutoShape 7">
              <a:extLst>
                <a:ext uri="{FF2B5EF4-FFF2-40B4-BE49-F238E27FC236}">
                  <a16:creationId xmlns:a16="http://schemas.microsoft.com/office/drawing/2014/main" id="{F04044C6-644F-F265-F32D-979F614F61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4" y="1359"/>
              <a:ext cx="272" cy="341"/>
            </a:xfrm>
            <a:prstGeom prst="downArrow">
              <a:avLst>
                <a:gd name="adj1" fmla="val 50000"/>
                <a:gd name="adj2" fmla="val 41727"/>
              </a:avLst>
            </a:prstGeom>
            <a:gradFill flip="none" rotWithShape="1">
              <a:gsLst>
                <a:gs pos="39000">
                  <a:schemeClr val="tx2">
                    <a:lumMod val="50000"/>
                  </a:schemeClr>
                </a:gs>
                <a:gs pos="88406">
                  <a:schemeClr val="accent4">
                    <a:lumMod val="75000"/>
                  </a:schemeClr>
                </a:gs>
                <a:gs pos="62000">
                  <a:srgbClr val="FFC000"/>
                </a:gs>
              </a:gsLst>
              <a:path path="circle">
                <a:fillToRect l="50000" t="50000" r="50000" b="50000"/>
              </a:path>
              <a:tileRect/>
            </a:gradFill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altLang="cs-CZ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AutoShape 8">
              <a:extLst>
                <a:ext uri="{FF2B5EF4-FFF2-40B4-BE49-F238E27FC236}">
                  <a16:creationId xmlns:a16="http://schemas.microsoft.com/office/drawing/2014/main" id="{D80BE66A-BC9E-C276-6F7B-F473455F1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1" y="2064"/>
              <a:ext cx="342" cy="300"/>
            </a:xfrm>
            <a:prstGeom prst="downArrow">
              <a:avLst>
                <a:gd name="adj1" fmla="val 37167"/>
                <a:gd name="adj2" fmla="val 41727"/>
              </a:avLst>
            </a:prstGeom>
            <a:gradFill flip="none" rotWithShape="1">
              <a:gsLst>
                <a:gs pos="39000">
                  <a:schemeClr val="tx2">
                    <a:lumMod val="50000"/>
                  </a:schemeClr>
                </a:gs>
                <a:gs pos="88406">
                  <a:schemeClr val="accent4">
                    <a:lumMod val="75000"/>
                  </a:schemeClr>
                </a:gs>
                <a:gs pos="62000">
                  <a:srgbClr val="FFC000"/>
                </a:gs>
              </a:gsLst>
              <a:path path="circle">
                <a:fillToRect l="50000" t="50000" r="50000" b="50000"/>
              </a:path>
              <a:tileRect/>
            </a:gradFill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altLang="cs-CZ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Rectangle 4">
            <a:extLst>
              <a:ext uri="{FF2B5EF4-FFF2-40B4-BE49-F238E27FC236}">
                <a16:creationId xmlns:a16="http://schemas.microsoft.com/office/drawing/2014/main" id="{3B504177-C840-C7AB-B57C-7FD2C44D5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264" y="4964114"/>
            <a:ext cx="4930749" cy="1368425"/>
          </a:xfrm>
          <a:prstGeom prst="rect">
            <a:avLst/>
          </a:prstGeom>
          <a:gradFill flip="none" rotWithShape="1">
            <a:gsLst>
              <a:gs pos="39000">
                <a:srgbClr val="29AF8C">
                  <a:lumMod val="75000"/>
                </a:srgbClr>
              </a:gs>
              <a:gs pos="88406">
                <a:srgbClr val="29AF8C">
                  <a:lumMod val="20000"/>
                  <a:lumOff val="80000"/>
                </a:srgbClr>
              </a:gs>
              <a:gs pos="68000">
                <a:srgbClr val="29AF8C">
                  <a:lumMod val="60000"/>
                  <a:lumOff val="40000"/>
                </a:srgbClr>
              </a:gs>
            </a:gsLst>
            <a:path path="shape">
              <a:fillToRect l="50000" t="50000" r="50000" b="50000"/>
            </a:path>
            <a:tileRect/>
          </a:gradFill>
          <a:ln w="2857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KRAJE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 OBCE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Samostatná a přenesená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působnost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C5AFB741-10DD-F47E-F5F4-10C5C9094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8507" y="4941889"/>
            <a:ext cx="4874228" cy="1390650"/>
          </a:xfrm>
          <a:prstGeom prst="rect">
            <a:avLst/>
          </a:prstGeom>
          <a:gradFill flip="none" rotWithShape="1">
            <a:gsLst>
              <a:gs pos="39000">
                <a:srgbClr val="29AF8C">
                  <a:lumMod val="75000"/>
                </a:srgbClr>
              </a:gs>
              <a:gs pos="88406">
                <a:srgbClr val="29AF8C">
                  <a:lumMod val="20000"/>
                  <a:lumOff val="80000"/>
                </a:srgbClr>
              </a:gs>
              <a:gs pos="68000">
                <a:srgbClr val="29AF8C">
                  <a:lumMod val="60000"/>
                  <a:lumOff val="40000"/>
                </a:srgbClr>
              </a:gs>
            </a:gsLst>
            <a:path path="shape">
              <a:fillToRect l="50000" t="50000" r="50000" b="50000"/>
            </a:path>
            <a:tileRect/>
          </a:gradFill>
          <a:ln w="2857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NESTÁTNÍ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ORGANIZACE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62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366963"/>
            <a:ext cx="10607039" cy="75799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Kontrolní úkoly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13711"/>
            <a:ext cx="10701865" cy="524834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/>
            <a:r>
              <a:rPr lang="cs-CZ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Vymezte pojem sociální událost a popište vztah mezi sociálním rizikem, sociální událostí a sociálním zabezpečením.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Pokuste se k funkcím sociálního zabezpečení najít příklady pomoci z reálného života.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Rozeberte jednotlivé principy sociálního zabezpečení na příkladech z reality.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 Jakou roli sehrávají faktory vývoje přístupu v oblasti sociálního zabezpečení na jeho podobu?</a:t>
            </a:r>
          </a:p>
          <a:p>
            <a:pPr algn="just"/>
            <a:endParaRPr lang="cs-CZ" sz="2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242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25A8F49-0CC0-233F-E3EA-1DE7B4D97A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6337CA91-81FB-4895-880D-0CF95B0E5B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24962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altLang="cs-CZ" sz="1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riziko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mimořádné potřeby, které jedinec nedokáže zvládnout vlastními silami a ohrožují jej na zdraví, majetku nebo sociálních vztazích ► </a:t>
            </a: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riziko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► vzniká vlastním přičiněním, přičiněním jiné osoby, nezávisle na lidském jednání 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(uveďte příklady)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pokud je riziko uznáno společností jako objektivní a hodno veřejného zájmu ► </a:t>
            </a: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riziko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riziko, které je v oblasti zájmu státu nebo jiného veřejnoprávního subjektu ► </a:t>
            </a: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událost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►</a:t>
            </a: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situace v životě jedince, které jsou společensky uznané a vyžadují opatření, neboť důsledky nemusí jedinec nebo rodina zvládnout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událost tedy označuje riziko, které je společností uznáno za závažné, protože existenciálně či sociálně jedince ohrožuje, a jeho řešení vyžaduje společenskou ochranu ► postižená osoba nebo její rodina nedokáže důsledky rizika odvrátit vlastními silami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riziko se stává sociální událostí nikoli samo o sobě, ale </a:t>
            </a: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kvůli svým důsledkům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kterými mohou být: </a:t>
            </a: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ztráta pracovního příjmu, mimořádné výdaje, mimořádná zdravotní a sociální omezení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pokud následky nejsou řešeny, vyvolávají ve společnosti ekonomickou nestabilitu, napětí a sociální neklid, proto je třeba je řešit </a:t>
            </a: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prostřednictvím sociální ochrany</a:t>
            </a:r>
          </a:p>
          <a:p>
            <a:pPr marL="0" lvl="8" algn="just">
              <a:lnSpc>
                <a:spcPct val="120000"/>
              </a:lnSpc>
              <a:spcAft>
                <a:spcPts val="600"/>
              </a:spcAft>
            </a:pPr>
            <a:endParaRPr lang="cs-CZ" sz="6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57175" lvl="8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endParaRPr lang="cs-CZ" sz="6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626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F1A46F9-A567-A6EB-F873-CABBF8340F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1019FB62-DA45-58DD-32FB-1747031473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24962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altLang="cs-CZ" sz="1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Kategorizace sociálních událostí:</a:t>
            </a:r>
          </a:p>
          <a:p>
            <a:pPr marL="180975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podle obsahu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►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nemoc, úrazy, smrt rodinného příslušníka, invalidita, stáří, těhotenství, narození dítěte, mateřství, poč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 dětí (zakládání rodiny a výchova), stupeň kvalifikace, ekonomická aktivita (ztráta zaměstnání, nouze, chudoba) </a:t>
            </a: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(popište důsledky)</a:t>
            </a:r>
            <a:endParaRPr lang="cs-CZ" altLang="cs-CZ" sz="16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2. podle délky působení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►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doživotní, krátkodobé, dlouhodobé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3. podle periodicity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►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jednorázové, opakovatelné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4. přirozené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►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biologické – dospívání, těhotenství</a:t>
            </a:r>
          </a:p>
          <a:p>
            <a:pPr marL="358775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		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►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– start do života, výdělečná činnost, založení rodiny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5. nepřirozené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►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biologické-nemoc, invalidita</a:t>
            </a:r>
          </a:p>
          <a:p>
            <a:pPr marL="1881188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►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sociální-samota, dezintegrace, chudoba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(u předcházejícího dělení sociálních událostí uveďte příklady)</a:t>
            </a:r>
            <a:endParaRPr lang="cs-CZ" alt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altLang="cs-CZ" sz="1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5 základních skupin sociálních událostí: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soc. události související se </a:t>
            </a: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</a:t>
            </a: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dravotním stavem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► potřeba zdravotní péče, nemoc, invalidita, pracovní úraz, nemoci z povolání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soc. události související s </a:t>
            </a: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r</a:t>
            </a: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odinou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► založení rodiny, těhotenství, narození dítěte a šestinedělí, rodičovství, výchova dítěte, úmrtí živitele rodiny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soc. události související s </a:t>
            </a: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</a:t>
            </a: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ěkem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► dětství (mládí), stáří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soc. události související s </a:t>
            </a: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</a:t>
            </a: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ezaměstnaností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► ztráta příjmu, chudoba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soc. události související s </a:t>
            </a: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</a:t>
            </a: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epřizpůsobením a sociální dezintegrací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► osoby, které se vymykají standartnímu společenskému životu (závislosti, bezdomovectví).</a:t>
            </a:r>
          </a:p>
          <a:p>
            <a:pPr marL="0" lvl="8" algn="just">
              <a:lnSpc>
                <a:spcPct val="120000"/>
              </a:lnSpc>
              <a:spcAft>
                <a:spcPts val="600"/>
              </a:spcAft>
            </a:pPr>
            <a:endParaRPr lang="cs-CZ" sz="6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57175" lvl="8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endParaRPr lang="cs-CZ" sz="6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951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032C965-7727-11A6-8196-1F1AF4A4C7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BEDF80-34C1-56F0-5ADC-F3F5FF091F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107018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potřeby v souvislosti se sociálními riziky a sociálními událostmi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4A1F362B-6808-A023-378B-E23FE6677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49806"/>
            <a:ext cx="10701865" cy="530592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uznané sociální potřeby:</a:t>
            </a:r>
          </a:p>
          <a:p>
            <a:pPr marL="542925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projevují se pravidelně a ve zvýšeném výskytu ►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kvantitativní hledisko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(např. zavedení rodičovského příspěvku garantovaného státem v době feminizace práce, kdy rodina nemohla být odkázána na jeden příjem) </a:t>
            </a:r>
          </a:p>
          <a:p>
            <a:pPr marL="542925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ovlivňují společenský vývoj a stávají se předmětem společenského zájmu ►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kvalitativní hledisko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(např. špičková péče o nedonošené novorozence – důraz na hodnotu každého dětského života)</a:t>
            </a:r>
          </a:p>
          <a:p>
            <a:pPr marL="542925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jejich řešení se stává sociálním programem společnosti 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faktory ovlivňující životní situace</a:t>
            </a:r>
            <a:r>
              <a:rPr lang="cs-CZ" altLang="cs-CZ" sz="64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majetek, osobní charakteristiky, zdravotní a sociální rodinné poměry, společenský a ekonomický status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jde o pojem odlišný od pojmu životní úroveň, protože je v mnoha charakteristikách komplexnější ► životní úroveň vesměs ekonomická záležitost x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životní situace ovlivněna řadou vnitřních i vnějších faktorů  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riziko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nemoc, úraz, těhotenství, invalidita, mateřství, narození dítěte, stáří, smrt rodinného příslušníka atd. ► riziko, které je společensky uznáno za závažné a vyžadující společenskou ochranu, protože jednotlivec nebo rodina není schopna důsledky odvrátit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potřebnost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nedostatek zdrojů pro uspokojování základních životních potřeb, protože součet příjmů v rodině nedosahuje částek zákonem stanoveného životního minima a neexistují ani další zdroje; poměřuje se okamžitá finanční situace dané domácnosti se situací ostatních domácností ve společnosti</a:t>
            </a:r>
          </a:p>
          <a:p>
            <a:pPr marL="542925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5776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252E6E5-77A5-ED23-B22E-F818CE365D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C7933685-0273-2030-B03E-98FCAF42E0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24962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událost 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úplná nebo částečná ztráta příjmu a případný pokles životní úrovně domácnosti pod hranici chudoby (ve vztahu k dřívějším osobním podmínkám)   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mohou být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předvídatelné a nepředvídatelné 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odvratitelné a neodvratitelné </a:t>
            </a: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(uveďte příklady !!!) 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vznik sociálních událostí:</a:t>
            </a:r>
          </a:p>
          <a:p>
            <a:pPr marL="542925" lvl="8" indent="-28575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nedostatečná sociální prevence</a:t>
            </a:r>
          </a:p>
          <a:p>
            <a:pPr marL="542925" lvl="8" indent="-28575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selhání zdrojů sociální soběstačnosti</a:t>
            </a:r>
          </a:p>
          <a:p>
            <a:pPr marL="542925" lvl="8" indent="-28575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ohrožení jedince jednáním jiného jedince  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vztah sociální potřebnost x sociální událost ► sociální událost může implikovat sociální potřebnost a naopak </a:t>
            </a:r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</a:rPr>
              <a:t>(uveďte příklady !!!)</a:t>
            </a:r>
          </a:p>
          <a:p>
            <a:pPr marL="0" lvl="8" algn="just">
              <a:spcAft>
                <a:spcPts val="600"/>
              </a:spcAft>
            </a:pP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Záchranná sociální síť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její vznik se datuje do porevolučního období a od roku 1990 postupně prochází její formy transformacemi až do dnešních dob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 základním nástrojem sociální politiky státu 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soubor minimálních dávek sociálního pojištění, sociálních podpor, sociální pomoci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které chrání jednotlivce před existenčním úpadkem v dobách ekonomických reforem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soubor legislativních norem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které vymezují opatření, jimiž stát garantuje minimální standard pomoci v případech, že se jedinci ocitnou v závažných, státem uznaných situacích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6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57175" lvl="8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endParaRPr lang="cs-CZ" sz="6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9919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067" y="315097"/>
            <a:ext cx="10701865" cy="615713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základní funkce záchranné sociální sítě:</a:t>
            </a:r>
          </a:p>
          <a:p>
            <a:pPr marL="542925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garance minimální mzdy ekonomicky aktivnímu obyvatelstvu</a:t>
            </a:r>
          </a:p>
          <a:p>
            <a:pPr marL="542925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garance příjmu v případě nezaměstnanosti a garance nástrojů pro návrat na pracovní trh – aktivně tedy působí v politice zaměstnanosti</a:t>
            </a:r>
          </a:p>
          <a:p>
            <a:pPr marL="542925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garance minimálního příjmu prostřednictvím životního minima, které v sobě zahrnuje i ochranu bydlení těchto sociálně ohrožených skupin</a:t>
            </a:r>
          </a:p>
          <a:p>
            <a:pPr marL="542925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pomáhá zajistit základní ochranu bydlení nízkopříjmových domácností ► příspěvky na úhradu nákladů spojených s bydlením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 koncipovaná jako systém:</a:t>
            </a:r>
          </a:p>
          <a:p>
            <a:pPr marL="542925" lvl="8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aktivizační a motivační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nezbytná ochrana </a:t>
            </a:r>
          </a:p>
          <a:p>
            <a:pPr marL="542925" lvl="8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adaptabilní a pružný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včas a efektivně reagovat na sociální změny</a:t>
            </a:r>
          </a:p>
          <a:p>
            <a:pPr marL="542925" lvl="8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přiměřeně hustý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řídká (nepokrývá dostatečně)x(hustá pohodlná a demotivující)</a:t>
            </a:r>
          </a:p>
          <a:p>
            <a:pPr marL="0" lvl="8" algn="just">
              <a:lnSpc>
                <a:spcPct val="110000"/>
              </a:lnSpc>
              <a:spcAft>
                <a:spcPts val="600"/>
              </a:spcAft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klíčový nástroj záchranné sociální sítě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soubor institucí, zařízení a opatření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jejichž prostřednictvím a pomocí se uskutečňuje předcházení , zmírňování a odstraňování následků sociálních událostí občanů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 součástí sociální politiky státu ► úsilí státu o změnu či udržení a fungování sociálního systému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cílem je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regulace odpovědnosti jedinců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 jejich budoucnost, stanovení míry a formy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solidarity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prosazování a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ochrana sociálních práv</a:t>
            </a:r>
          </a:p>
          <a:p>
            <a:pPr marL="542925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7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42925" lvl="8" indent="-285750" algn="just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7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101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655D837-6666-AF4A-04A0-51971ECC3A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2F2544E5-01E9-82E8-1821-37AD51D5D5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067" y="315097"/>
            <a:ext cx="10701865" cy="615713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57175" lvl="8" algn="just">
              <a:lnSpc>
                <a:spcPct val="120000"/>
              </a:lnSpc>
              <a:spcAft>
                <a:spcPts val="600"/>
              </a:spcAft>
            </a:pPr>
            <a:r>
              <a:rPr lang="cs-CZ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</a:t>
            </a:r>
            <a:r>
              <a:rPr lang="cs-CZ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protection</a:t>
            </a:r>
            <a:r>
              <a:rPr lang="cs-CZ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staircase</a:t>
            </a:r>
            <a:r>
              <a:rPr lang="cs-CZ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(ILO, 2010)</a:t>
            </a:r>
          </a:p>
          <a:p>
            <a:pPr marL="542925" lvl="8" indent="-285750" algn="just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7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EB2B1667-A055-89ED-3611-02C79D7268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771" y="1112107"/>
            <a:ext cx="10438064" cy="536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5812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5656</Words>
  <Application>Microsoft Office PowerPoint</Application>
  <PresentationFormat>Širokoúhlá obrazovka</PresentationFormat>
  <Paragraphs>330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Verdana</vt:lpstr>
      <vt:lpstr>Wingdings</vt:lpstr>
      <vt:lpstr>Motiv Office</vt:lpstr>
      <vt:lpstr>Sociální zabezpečení  1. Vymezení sociálního zabezpečení jako součásti sociální politiky </vt:lpstr>
      <vt:lpstr>       Vymezení sociální ochrany</vt:lpstr>
      <vt:lpstr>Prezentace aplikace PowerPoint</vt:lpstr>
      <vt:lpstr>Prezentace aplikace PowerPoint</vt:lpstr>
      <vt:lpstr>Prezentace aplikace PowerPoint</vt:lpstr>
      <vt:lpstr>       Sociální potřeby v souvislosti se sociálními riziky a sociálními událostmi</vt:lpstr>
      <vt:lpstr>Prezentace aplikace PowerPoint</vt:lpstr>
      <vt:lpstr>Prezentace aplikace PowerPoint</vt:lpstr>
      <vt:lpstr>Prezentace aplikace PowerPoint</vt:lpstr>
      <vt:lpstr>       Vymezení sociálního zabezpečení</vt:lpstr>
      <vt:lpstr>Prezentace aplikace PowerPoint</vt:lpstr>
      <vt:lpstr>       Definice sociálního zabezpečení</vt:lpstr>
      <vt:lpstr>       Dvě základní pojetí sociálního zabezpečení</vt:lpstr>
      <vt:lpstr>       Právní předpisy upravující sociální zabezpečení</vt:lpstr>
      <vt:lpstr>Prezentace aplikace PowerPoint</vt:lpstr>
      <vt:lpstr>       Formy sociálního zabezpečení</vt:lpstr>
      <vt:lpstr>       Cíle sociálního zabezpečení</vt:lpstr>
      <vt:lpstr>       Funkce sociálního zabezpečení</vt:lpstr>
      <vt:lpstr>Prezentace aplikace PowerPoint</vt:lpstr>
      <vt:lpstr>Prezentace aplikace PowerPoint</vt:lpstr>
      <vt:lpstr>Prezentace aplikace PowerPoint</vt:lpstr>
      <vt:lpstr>       Principy sociálního zabezpečení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    Subjekty sociálního zabezpečení</vt:lpstr>
      <vt:lpstr>       Sociální zabezpečení – sociální pojištění</vt:lpstr>
      <vt:lpstr>       Sociální zabezpečení – státní sociální podpora</vt:lpstr>
      <vt:lpstr>       Subjekty sociálního zabezpečení</vt:lpstr>
      <vt:lpstr>       Kontrolní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Vymezení sociálního zabezpečení jako součásti sociální politiky</dc:title>
  <dc:creator>Trbola Robert</dc:creator>
  <cp:lastModifiedBy>Robert Trbola</cp:lastModifiedBy>
  <cp:revision>25</cp:revision>
  <cp:lastPrinted>2021-02-26T09:12:01Z</cp:lastPrinted>
  <dcterms:created xsi:type="dcterms:W3CDTF">2021-02-09T14:44:12Z</dcterms:created>
  <dcterms:modified xsi:type="dcterms:W3CDTF">2025-02-21T13:07:03Z</dcterms:modified>
</cp:coreProperties>
</file>