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8" r:id="rId4"/>
    <p:sldId id="326" r:id="rId5"/>
    <p:sldId id="338" r:id="rId6"/>
    <p:sldId id="339" r:id="rId7"/>
    <p:sldId id="333" r:id="rId8"/>
    <p:sldId id="332" r:id="rId9"/>
    <p:sldId id="334" r:id="rId10"/>
    <p:sldId id="327" r:id="rId11"/>
    <p:sldId id="328" r:id="rId12"/>
    <p:sldId id="329" r:id="rId13"/>
    <p:sldId id="330" r:id="rId14"/>
    <p:sldId id="331" r:id="rId15"/>
    <p:sldId id="335" r:id="rId16"/>
    <p:sldId id="336" r:id="rId17"/>
    <p:sldId id="340" r:id="rId18"/>
    <p:sldId id="337" r:id="rId19"/>
    <p:sldId id="306" r:id="rId20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60" d="100"/>
          <a:sy n="60" d="100"/>
        </p:scale>
        <p:origin x="7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3D3E15-28F0-45C4-B52E-2D1A3F686A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4CF9B30-4677-4667-B16C-3B9B68D802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558FD79-10E9-4F39-8DCA-E3CE0697F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16.03.2025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8F8D426-D0E7-4995-A88A-550217BFA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0CD7257-E49A-4A6F-97C3-74CDEA0EC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8533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37F84D-022A-4FD4-BC5F-89112F3A1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2D32F09-3C0B-4E40-AA83-3442B88928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6D140F4-1EC7-4E08-943C-45E4E12DC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16.03.2025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91A198E-2C51-42D0-B59E-570571D56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1C74F0F-1E25-44E9-9766-F697A58F6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4185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76089B1-02C6-40CF-B05E-236C47E680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683F432-A670-4319-ABC5-F7CB8D4D19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0CE75AB-716D-41AD-A0E1-5221145EC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16.03.2025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C1D131-270C-4E71-9CEC-C2563C29B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E566F20-806F-4540-AC69-E299FE9E3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1751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C8A612-9E6C-4004-86C3-78E3B33E2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9BA1003-C142-4351-9C8B-F2DDF347C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7092D24-D0D1-4FF3-80BA-C2209C771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16.03.2025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CB67C91-29B7-4A5B-A55A-2839F3493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B093294-968A-40D0-A0D1-99B449415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6816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813778-1FA0-49C8-8160-9E75CE6C5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66A2888-75BB-4A2F-A353-36F58FD014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03E9D2A-6471-4AC6-A12C-CB2A8F0D1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16.03.2025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6C961CE-7715-4604-BE8E-547BBFCDE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64A80F1-32B9-4F7B-B1EC-4F7CF9A37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8851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96D294-55C7-4965-A12A-6C8CDB605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117DA77-E760-49AD-BAAA-79CC5C3E46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4781620-2D61-47A2-B4A3-9EFBA3F9F6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976F30A-A3FE-4BA7-AEFD-1C04A5AD3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16.03.2025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6F107B2-F0C9-4E37-9A54-4AA4F9595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006280E-1221-43CF-9769-B73FDA559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975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A6A1BB-A700-486B-9F44-8A331F8C8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FC439DC-380F-4563-8125-65F9089BD8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B7D5363-FC6C-4EFC-9100-0C73D22917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1342567-D4E4-42C6-810C-85442B9825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078ADC77-5421-4348-A4F5-241316C25B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F2D0215-0320-4907-82BF-5CB7A26C9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16.03.2025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25E7D92-4AFC-4E40-A7B2-F9D2E454B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C315384-89D6-4CE1-B3DE-05F729C39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7546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C12CA9-A093-4260-AB0B-9A9AC1AF2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C9BA157-C6E3-4D4E-81C9-6FCDAC10B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16.03.2025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5F77743-7D2B-40D1-A34D-A77E52E7C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37E4122-E5FC-4C8F-9840-DF4D3263B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2812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49B1DCE-E639-4E72-968F-89D8C6A8D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16.03.2025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C5DF3AF-E9A7-4C42-8320-48B60E0DA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051120D-9B9B-468F-A3FD-2AB4B3630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3681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EE7BEA-0853-4010-86A4-662F57157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8C3C6D6-A06E-42F7-8493-19CC72D52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6F07C9A-7B3D-4E83-8493-6A32571384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680C4D4-D6C5-4EA5-9CA6-3FA17FEE6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16.03.2025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BC5DFF3-5E56-45CE-B05B-060186A15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DE913F3-DB8D-418A-BA2A-EDA041F3B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1781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A25A9C-25FD-4320-A071-D91027001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9B318CB-9BE2-442A-BABD-E042911E67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13D3DE1-A552-4C73-9F82-12F5ACED8D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E964251-CEC1-4C06-9A96-A8CBF2BDE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16.03.2025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F1A9DCD-F934-410C-8BDA-7FA025DA2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CB20C66-9AC2-4B7C-9F1A-4E6F80414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1427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1B6DAC2-2A3D-4E61-A325-4B6991EDA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B5CF3E5-B233-4727-84BA-DFB36D3D38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8F401C5-6F42-495F-92DF-C156D42368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45ADF-8045-4030-A5EC-A13972C3E94B}" type="datetimeFigureOut">
              <a:rPr lang="cs-CZ" smtClean="0"/>
              <a:t>16.03.2025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2CF1871-1396-44D8-BC51-5F786C12E4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78BD248-8F44-42A6-9FC1-5672844F67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3157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psv.cz/documents/20142/225508/zadost_zarazeni_210113.pdf/47728aef-b100-5640-a850-af01e70f7a5e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06487"/>
            <a:ext cx="9144000" cy="2186609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br>
              <a:rPr lang="cs-CZ" dirty="0"/>
            </a:br>
            <a:r>
              <a:rPr lang="cs-CZ" sz="53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13. IV. těžiště sociální pomoci - dávky pěstounské péče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61C188C-CAC0-4A73-85E6-628AD8E4DE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621867"/>
            <a:ext cx="9144000" cy="609600"/>
          </a:xfrm>
        </p:spPr>
        <p:txBody>
          <a:bodyPr/>
          <a:lstStyle/>
          <a:p>
            <a:r>
              <a:rPr lang="cs-CZ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FSS MU – Katedra sociální politiky a sociální práce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71B0CCF0-5CC7-489C-A622-79C11E8754F0}"/>
              </a:ext>
            </a:extLst>
          </p:cNvPr>
          <p:cNvSpPr/>
          <p:nvPr/>
        </p:nvSpPr>
        <p:spPr>
          <a:xfrm>
            <a:off x="2571008" y="877372"/>
            <a:ext cx="7302663" cy="646331"/>
          </a:xfrm>
          <a:prstGeom prst="rect">
            <a:avLst/>
          </a:prstGeo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algn="ctr"/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Sociální zabezpečení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191983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18052"/>
            <a:ext cx="10701865" cy="6341165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lvl="0" algn="just"/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Příspěvek na úhradu potřeb dítěte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stát se touto dávkou podílí na krytí nákladů na dítě svěřené do PP 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nárok má nezletilé nezaopatřené dítě, které je svěřené do pěstounské péče (na dávku je nárok i po dosažení zletilosti, ale pouze za předpokladu, že se i nadále jedná o nezaopatřené dítě, které sdílí s osobou pečující domácnost)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příspěvek se vyplácí osobě pečující, po dosažení zletilosti dítěte pak tomuto dítěti; (pokud toto dítě souhlasí, i nadále může dávky pobírat pečující osoba; spousta dětí je přesvědčená o tom, že jednou je jim 18 let a celá částka patří jim, ale pokud osoba pečující souhlasí a začne vyjmenovávat, na co všechno je v tom případě potřeba přispět, děti se většinou své touhy po penězích vzdávají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dávka nahrazující dítěti výživné, na které má za normálních okolností nárok vůči svým rodičům; v daném případě však nárok na výživné přechází na stát jako kompenzace za vyplácený příspěvek; biologičtí rodiče se nemůžou zprostit vyživovací povinnosti - jsou povinni poukazovat soudem stanovené částky výživného příslušnému orgánu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požívá – </a:t>
            </a:r>
            <a:r>
              <a:rPr lang="cs-CZ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li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dítě důchod z důchodového pojištění, náleží příspěvek jen v případě, že je vyšší a to ve výši rozdílu mezi tímto příspěvkem a  důchodem</a:t>
            </a:r>
          </a:p>
          <a:p>
            <a:pPr lvl="0" algn="just"/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Výše příspěvku závisí na věku dítěte</a:t>
            </a:r>
          </a:p>
          <a:p>
            <a:pPr marL="1079500" lvl="0" indent="-363538" algn="just"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6 290 Kč pro dítě ve věku do 6 let</a:t>
            </a:r>
          </a:p>
          <a:p>
            <a:pPr marL="1079500" lvl="0" indent="-363538" algn="just"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7 750 Kč pro dítě ve věku od 6 do 12 let</a:t>
            </a:r>
          </a:p>
          <a:p>
            <a:pPr marL="1079500" lvl="0" indent="-363538" algn="just"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8 870 Kč pro dítě ve věku od 12 do 18 let</a:t>
            </a:r>
          </a:p>
          <a:p>
            <a:pPr marL="1079500" lvl="0" indent="-363538" algn="just"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9 220 Kč pro dítě ve věku od 18 do 26 let</a:t>
            </a:r>
          </a:p>
          <a:p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3664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5067" y="434086"/>
            <a:ext cx="10701865" cy="6679096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40000" lnSpcReduction="20000"/>
          </a:bodyPr>
          <a:lstStyle/>
          <a:p>
            <a:pPr lvl="0" algn="l">
              <a:buFont typeface="Wingdings" panose="05000000000000000000" pitchFamily="2" charset="2"/>
              <a:buChar char="v"/>
            </a:pPr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</a:rPr>
              <a:t>Jde-li o dítě, které je podle zákona č. 108/2006 Sb., o sociálních službách, </a:t>
            </a:r>
            <a:r>
              <a:rPr lang="cs-CZ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osobou závislou na pomoci jiné fyzické osoby, činí příspěvek na úhradu potřeb dítěte:</a:t>
            </a:r>
          </a:p>
          <a:p>
            <a:pPr lvl="0" algn="l">
              <a:tabLst>
                <a:tab pos="1797050" algn="l"/>
              </a:tabLst>
            </a:pPr>
            <a:r>
              <a:rPr lang="cs-CZ" sz="4000" b="1" dirty="0">
                <a:latin typeface="Verdana" panose="020B0604030504040204" pitchFamily="34" charset="0"/>
                <a:ea typeface="Verdana" panose="020B0604030504040204" pitchFamily="34" charset="0"/>
              </a:rPr>
              <a:t>               	st. závislosti I    st. závislosti II    st. závislosti III  st. závislosti IV   </a:t>
            </a:r>
          </a:p>
          <a:p>
            <a:pPr lvl="0" algn="l">
              <a:buSzPct val="45000"/>
              <a:tabLst>
                <a:tab pos="265113" algn="l"/>
              </a:tabLst>
            </a:pPr>
            <a:r>
              <a:rPr lang="cs-CZ" sz="4000" b="1" dirty="0">
                <a:latin typeface="Verdana" panose="020B0604030504040204" pitchFamily="34" charset="0"/>
                <a:ea typeface="Verdana" panose="020B0604030504040204" pitchFamily="34" charset="0"/>
              </a:rPr>
              <a:t>	do 6 let</a:t>
            </a:r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</a:rPr>
              <a:t>	6 500 Kč		7 750 Kč			8 240 Kč		8 940 Kč</a:t>
            </a:r>
          </a:p>
          <a:p>
            <a:pPr lvl="0" algn="l">
              <a:buSzPct val="45000"/>
              <a:tabLst>
                <a:tab pos="265113" algn="l"/>
              </a:tabLst>
            </a:pPr>
            <a:r>
              <a:rPr lang="cs-CZ" sz="4000" b="1" dirty="0">
                <a:latin typeface="Verdana" panose="020B0604030504040204" pitchFamily="34" charset="0"/>
                <a:ea typeface="Verdana" panose="020B0604030504040204" pitchFamily="34" charset="0"/>
              </a:rPr>
              <a:t>	6 - 12 let	</a:t>
            </a:r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</a:rPr>
              <a:t>7 895Kč		9 500 Kč			10 130 Kč	10 970 Kč</a:t>
            </a:r>
          </a:p>
          <a:p>
            <a:pPr lvl="0" algn="l">
              <a:buSzPct val="45000"/>
              <a:tabLst>
                <a:tab pos="265113" algn="l"/>
              </a:tabLst>
            </a:pPr>
            <a:r>
              <a:rPr lang="cs-CZ" sz="4000" b="1" dirty="0">
                <a:latin typeface="Verdana" panose="020B0604030504040204" pitchFamily="34" charset="0"/>
                <a:ea typeface="Verdana" panose="020B0604030504040204" pitchFamily="34" charset="0"/>
              </a:rPr>
              <a:t>	12 - 18 let</a:t>
            </a:r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</a:rPr>
              <a:t>	9 010 Kč		10 900 Kč		11 595 Kč	12 155 Kč</a:t>
            </a:r>
          </a:p>
          <a:p>
            <a:pPr lvl="0" algn="l">
              <a:buSzPct val="45000"/>
              <a:tabLst>
                <a:tab pos="265113" algn="l"/>
              </a:tabLst>
            </a:pPr>
            <a:r>
              <a:rPr lang="cs-CZ" sz="4000" b="1" dirty="0">
                <a:latin typeface="Verdana" panose="020B0604030504040204" pitchFamily="34" charset="0"/>
                <a:ea typeface="Verdana" panose="020B0604030504040204" pitchFamily="34" charset="0"/>
              </a:rPr>
              <a:t>	18 - 26 let</a:t>
            </a:r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</a:rPr>
              <a:t>	9 430 Kč		11 315 Kč		12 015Kč	12 575 Kč</a:t>
            </a:r>
          </a:p>
          <a:p>
            <a:pPr algn="l">
              <a:buFont typeface="Wingdings" panose="05000000000000000000" pitchFamily="2" charset="2"/>
              <a:buChar char="v"/>
            </a:pPr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</a:rPr>
              <a:t>jestliže dítě požívá </a:t>
            </a:r>
            <a:r>
              <a:rPr lang="cs-CZ" sz="4000" u="sng" dirty="0">
                <a:latin typeface="Verdana" panose="020B0604030504040204" pitchFamily="34" charset="0"/>
                <a:ea typeface="Verdana" panose="020B0604030504040204" pitchFamily="34" charset="0"/>
              </a:rPr>
              <a:t>invalidní důchod pro invaliditu III. stupně</a:t>
            </a:r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</a:rPr>
              <a:t>, není považováno za nezaopatřené a příspěvek </a:t>
            </a:r>
            <a:r>
              <a:rPr lang="cs-CZ" sz="4000" u="sng" dirty="0">
                <a:latin typeface="Verdana" panose="020B0604030504040204" pitchFamily="34" charset="0"/>
                <a:ea typeface="Verdana" panose="020B0604030504040204" pitchFamily="34" charset="0"/>
              </a:rPr>
              <a:t>nenáleží </a:t>
            </a:r>
          </a:p>
          <a:p>
            <a:pPr algn="l">
              <a:buFont typeface="Wingdings" panose="05000000000000000000" pitchFamily="2" charset="2"/>
              <a:buChar char="v"/>
            </a:pPr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</a:rPr>
              <a:t>od 1.1.2022 si bude moci zletilé dítě </a:t>
            </a:r>
            <a:r>
              <a:rPr lang="cs-CZ" sz="4000" u="sng" dirty="0">
                <a:latin typeface="Verdana" panose="020B0604030504040204" pitchFamily="34" charset="0"/>
                <a:ea typeface="Verdana" panose="020B0604030504040204" pitchFamily="34" charset="0"/>
              </a:rPr>
              <a:t>vybrat, zda dále požívat příspěvek na úhradu potřeb dítěte + pěstoun odměnu pěstouna, nebo čistě jen zaopatřovací příspěvek opakující se  </a:t>
            </a:r>
          </a:p>
          <a:p>
            <a:pPr algn="l"/>
            <a:r>
              <a:rPr lang="cs-CZ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Zaopatřovací příspěvek – </a:t>
            </a: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pro mladé dospělé opouštějící náhradní rodinnou výchovu nebo ústavní péči</a:t>
            </a:r>
            <a:endParaRPr lang="cs-CZ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/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zaopatřovací příspěvek jednorázový</a:t>
            </a:r>
          </a:p>
          <a:p>
            <a:pPr lvl="0" algn="l">
              <a:buFont typeface="Wingdings" panose="05000000000000000000" pitchFamily="2" charset="2"/>
              <a:buChar char="v"/>
            </a:pPr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</a:rPr>
              <a:t>nárok má mladý dospělý, který po dosažení zletilosti a byl v pěstounské péči, poručenství nebo ústavní výchově a bylo mu ukončeno vyplácení příspěvku na úhradu potřeb dítěte v pěstounské péči; výše příspěvku je </a:t>
            </a:r>
            <a:r>
              <a:rPr lang="cs-CZ" sz="4000" b="1" dirty="0">
                <a:latin typeface="Verdana" panose="020B0604030504040204" pitchFamily="34" charset="0"/>
                <a:ea typeface="Verdana" panose="020B0604030504040204" pitchFamily="34" charset="0"/>
              </a:rPr>
              <a:t>25 000 Kč; </a:t>
            </a:r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</a:rPr>
              <a:t>dávka nahrazuje </a:t>
            </a:r>
            <a:r>
              <a:rPr lang="cs-CZ" sz="4000" u="sng" dirty="0">
                <a:latin typeface="Verdana" panose="020B0604030504040204" pitchFamily="34" charset="0"/>
                <a:ea typeface="Verdana" panose="020B0604030504040204" pitchFamily="34" charset="0"/>
              </a:rPr>
              <a:t>dosavadní jednorázový příspěvek při ukončení pěstounské péče</a:t>
            </a:r>
          </a:p>
          <a:p>
            <a:pPr algn="l"/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zaopatřovací příspěvek opakující se</a:t>
            </a:r>
          </a:p>
          <a:p>
            <a:pPr algn="l">
              <a:buFont typeface="Wingdings" panose="05000000000000000000" pitchFamily="2" charset="2"/>
              <a:buChar char="v"/>
            </a:pPr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</a:rPr>
              <a:t>nárok má dítě, které dosáhlo zletilosti a bylo mu ukončeno vyplácení příspěvku na úhradu potřeb dítěte v pěstounské péči; výše příspěvku je </a:t>
            </a:r>
            <a:r>
              <a:rPr lang="cs-CZ" sz="4000" b="1" dirty="0">
                <a:latin typeface="Verdana" panose="020B0604030504040204" pitchFamily="34" charset="0"/>
                <a:ea typeface="Verdana" panose="020B0604030504040204" pitchFamily="34" charset="0"/>
              </a:rPr>
              <a:t>15 000 Kč měsíčně</a:t>
            </a:r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</a:rPr>
              <a:t>, nejdéle však do 26 let věku</a:t>
            </a:r>
          </a:p>
          <a:p>
            <a:pPr algn="l">
              <a:buFont typeface="Wingdings" panose="05000000000000000000" pitchFamily="2" charset="2"/>
              <a:buChar char="v"/>
            </a:pPr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</a:rPr>
              <a:t>mladiství musí být alespoň 3 roky před zletilostí v nezprostředkované péči nebo 12 měsíců v ústavní péči, či péči zprostředkované pěstounské</a:t>
            </a:r>
          </a:p>
          <a:p>
            <a:pPr algn="l">
              <a:buFont typeface="Wingdings" panose="05000000000000000000" pitchFamily="2" charset="2"/>
              <a:buChar char="v"/>
            </a:pPr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</a:rPr>
              <a:t>musí být vypracován </a:t>
            </a:r>
            <a:r>
              <a:rPr lang="cs-CZ" sz="4000" u="sng" dirty="0">
                <a:latin typeface="Verdana" panose="020B0604030504040204" pitchFamily="34" charset="0"/>
                <a:ea typeface="Verdana" panose="020B0604030504040204" pitchFamily="34" charset="0"/>
              </a:rPr>
              <a:t>individuální plán mladého dospělého </a:t>
            </a:r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</a:rPr>
              <a:t>(sociální pracovník, kurátor) – hospodaření, příprava na budoucí povolání, hledání bydlení a zaměstnání atd.</a:t>
            </a:r>
            <a:endParaRPr lang="cs-CZ" sz="4000" u="sng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/>
            <a:endParaRPr lang="cs-CZ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23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cs-CZ" sz="23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cs-CZ" sz="23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cs-CZ" sz="23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cs-CZ" sz="23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cs-CZ" sz="23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cs-CZ" sz="23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cs-CZ" sz="23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cs-CZ" sz="23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cs-CZ" sz="23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cs-CZ" sz="23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cs-CZ" sz="23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cs-CZ" sz="23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cs-CZ" sz="23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cs-CZ" sz="23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cs-CZ" sz="23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423854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86489"/>
            <a:ext cx="10701865" cy="6539163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just"/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Příspěvek při převzetí dítěte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nárok má osoba pečující (pěstoun), která převzala dítě do pěstounské péče a to i přechodně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slouží k úhradě mimořádných nákladů vzniklých pěstounovi v souvislosti s převzetím dítěte do PP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často se stává, že dítě přijde do rodiny pěstouna „nahé“ - pokud počítáme vybavení na zimu (boty, svetry, bundy, kalhoty, lyže) , dostáváme se k částce vyšší, než je 10 000 Kč; stejná situace nastává na jaře, v létě apod.; další výdaje-školní taška, batoh, mobil, počítač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výše jednorázového příspěvku při převzetí dítěte činí, jde-li o dítě ve věku:</a:t>
            </a:r>
          </a:p>
          <a:p>
            <a:pPr lvl="5" algn="just">
              <a:buSzPct val="45000"/>
              <a:buFont typeface="Arial" panose="020B0604020202020204" pitchFamily="34" charset="0"/>
              <a:buChar char="•"/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do 6 let = 10 800 Kč</a:t>
            </a:r>
          </a:p>
          <a:p>
            <a:pPr lvl="5" algn="just">
              <a:buSzPct val="45000"/>
              <a:buFont typeface="Arial" panose="020B0604020202020204" pitchFamily="34" charset="0"/>
              <a:buChar char="•"/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od 6 let do 12 let = 12 150 Kč</a:t>
            </a:r>
          </a:p>
          <a:p>
            <a:pPr lvl="5" algn="just">
              <a:buSzPct val="45000"/>
              <a:buFont typeface="Arial" panose="020B0604020202020204" pitchFamily="34" charset="0"/>
              <a:buChar char="•"/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od 12 let do 18 let = 13 500 Kč</a:t>
            </a:r>
          </a:p>
          <a:p>
            <a:pPr algn="l"/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Příspěvek na zakoupení motorového vozidla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tímto příspěvkem přispívá stát pěstounovi na zakoupení nebo celkovou opravu motorového vozidla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nárok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má osoba, která má v pěstounské péči nejméně 3 děti nebo má nárok na odměnu pěstouna z důvodu péče o 3 děti, včetně zletilých nezaopatřených dětí, jež zakládají osobě pečující nárok na odměnu pěstouna (např. studující, zdravotně postižení atd.)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výše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 činí 70  % pořizovací ceny motorového vozidla nebo prokázaných výdajů na opravy, nejvýše však 100 000  Kč; součet těchto příspěvků poskytnutých osobě pečující v období posledních 10 kalendářních let přede dnem podání žádosti nesmí přesáhnout 200 000 Kč.  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může být poskytnut v bezhotovostní formě i před zakoupením motorového vozidla - použití příspěvku je osoba pečující povinna prokázat do 6 měsíců od jeho poskytnutí; pokud tohoto příspěvku nepoužila k zakoupení motorového vozidla, je povinna příspěvek vrátit.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nesmí vozidlo ve lhůtě 5let od poskytnutí prodat, darovat nebo použít k výdělečné činnosti (jinak vrací poměrnou část)</a:t>
            </a: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1320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3834" y="360947"/>
            <a:ext cx="10701865" cy="6497053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just"/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Odměna pěstouna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nárok na odměnu pěstouna má osoba, která poskytuje dítěti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zprostředkovanou pěstounskou péči a osoba v evidenci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(přechodné pěstounství); také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osoba pečující i po dosažení zletilosti dítěte, pokud má dítě nárok na  příspěvek na úhradu potřeb dítěte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; pokud jsou oba manželé osobou pečující nebo osobou v evidenci, náleží odměna pěstouna pouze jednomu z nich</a:t>
            </a:r>
          </a:p>
          <a:p>
            <a:pPr lvl="0" algn="just"/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výše odměny pěstouna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se odvíjí od koeficientu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minimální mzdy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v závislosti na počtu svěřených dětí a jejich zdravotním stavu:</a:t>
            </a:r>
            <a:endParaRPr lang="cs-CZ" sz="1600" u="sng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0DF46E2C-BBAA-4A2E-B75F-ACBD6749B0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502738"/>
              </p:ext>
            </p:extLst>
          </p:nvPr>
        </p:nvGraphicFramePr>
        <p:xfrm>
          <a:off x="1335506" y="2487168"/>
          <a:ext cx="10064017" cy="2097024"/>
        </p:xfrm>
        <a:graphic>
          <a:graphicData uri="http://schemas.openxmlformats.org/drawingml/2006/table">
            <a:tbl>
              <a:tblPr/>
              <a:tblGrid>
                <a:gridCol w="2771623">
                  <a:extLst>
                    <a:ext uri="{9D8B030D-6E8A-4147-A177-3AD203B41FA5}">
                      <a16:colId xmlns:a16="http://schemas.microsoft.com/office/drawing/2014/main" val="2550614677"/>
                    </a:ext>
                  </a:extLst>
                </a:gridCol>
                <a:gridCol w="1066855">
                  <a:extLst>
                    <a:ext uri="{9D8B030D-6E8A-4147-A177-3AD203B41FA5}">
                      <a16:colId xmlns:a16="http://schemas.microsoft.com/office/drawing/2014/main" val="3244709896"/>
                    </a:ext>
                  </a:extLst>
                </a:gridCol>
                <a:gridCol w="1066855">
                  <a:extLst>
                    <a:ext uri="{9D8B030D-6E8A-4147-A177-3AD203B41FA5}">
                      <a16:colId xmlns:a16="http://schemas.microsoft.com/office/drawing/2014/main" val="2226346738"/>
                    </a:ext>
                  </a:extLst>
                </a:gridCol>
                <a:gridCol w="1066855">
                  <a:extLst>
                    <a:ext uri="{9D8B030D-6E8A-4147-A177-3AD203B41FA5}">
                      <a16:colId xmlns:a16="http://schemas.microsoft.com/office/drawing/2014/main" val="1751047891"/>
                    </a:ext>
                  </a:extLst>
                </a:gridCol>
                <a:gridCol w="1066855">
                  <a:extLst>
                    <a:ext uri="{9D8B030D-6E8A-4147-A177-3AD203B41FA5}">
                      <a16:colId xmlns:a16="http://schemas.microsoft.com/office/drawing/2014/main" val="590267440"/>
                    </a:ext>
                  </a:extLst>
                </a:gridCol>
                <a:gridCol w="1355795">
                  <a:extLst>
                    <a:ext uri="{9D8B030D-6E8A-4147-A177-3AD203B41FA5}">
                      <a16:colId xmlns:a16="http://schemas.microsoft.com/office/drawing/2014/main" val="855473002"/>
                    </a:ext>
                  </a:extLst>
                </a:gridCol>
                <a:gridCol w="1669179">
                  <a:extLst>
                    <a:ext uri="{9D8B030D-6E8A-4147-A177-3AD203B41FA5}">
                      <a16:colId xmlns:a16="http://schemas.microsoft.com/office/drawing/2014/main" val="3517116145"/>
                    </a:ext>
                  </a:extLst>
                </a:gridCol>
              </a:tblGrid>
              <a:tr h="263247">
                <a:tc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 dirty="0">
                          <a:effectLst/>
                        </a:rPr>
                        <a:t>Od 1. 1. 2022</a:t>
                      </a:r>
                      <a:endParaRPr lang="cs-CZ" sz="1100" dirty="0">
                        <a:effectLst/>
                      </a:endParaRPr>
                    </a:p>
                  </a:txBody>
                  <a:tcPr marL="39018" marR="39018" marT="39018" marB="390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 dirty="0">
                          <a:effectLst/>
                        </a:rPr>
                        <a:t>Dlouhodobí pěstouni</a:t>
                      </a:r>
                      <a:endParaRPr lang="cs-CZ" sz="1100" dirty="0">
                        <a:effectLst/>
                      </a:endParaRPr>
                    </a:p>
                  </a:txBody>
                  <a:tcPr marL="39018" marR="39018" marT="39018" marB="390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A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5304639"/>
                  </a:ext>
                </a:extLst>
              </a:tr>
              <a:tr h="622506">
                <a:tc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 baseline="30000" dirty="0">
                          <a:effectLst/>
                        </a:rPr>
                        <a:t>*</a:t>
                      </a:r>
                      <a:r>
                        <a:rPr lang="cs-CZ" sz="1100" b="1" dirty="0">
                          <a:effectLst/>
                        </a:rPr>
                        <a:t>minimální mzda</a:t>
                      </a:r>
                      <a:endParaRPr lang="cs-CZ" sz="1100" dirty="0">
                        <a:effectLst/>
                      </a:endParaRPr>
                    </a:p>
                  </a:txBody>
                  <a:tcPr marL="39018" marR="39018" marT="39018" marB="390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 dirty="0">
                          <a:effectLst/>
                        </a:rPr>
                        <a:t>1 dítě</a:t>
                      </a:r>
                      <a:endParaRPr lang="cs-CZ" sz="1100" dirty="0">
                        <a:effectLst/>
                      </a:endParaRPr>
                    </a:p>
                  </a:txBody>
                  <a:tcPr marL="39018" marR="39018" marT="39018" marB="390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>
                          <a:effectLst/>
                        </a:rPr>
                        <a:t>1 dítě ve stupni závislosti I</a:t>
                      </a:r>
                      <a:endParaRPr lang="cs-CZ" sz="1100">
                        <a:effectLst/>
                      </a:endParaRPr>
                    </a:p>
                  </a:txBody>
                  <a:tcPr marL="39018" marR="39018" marT="39018" marB="390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>
                          <a:effectLst/>
                        </a:rPr>
                        <a:t>2 děti</a:t>
                      </a:r>
                      <a:endParaRPr lang="cs-CZ" sz="1100">
                        <a:effectLst/>
                      </a:endParaRPr>
                    </a:p>
                  </a:txBody>
                  <a:tcPr marL="39018" marR="39018" marT="39018" marB="390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>
                          <a:effectLst/>
                        </a:rPr>
                        <a:t>3 děti</a:t>
                      </a:r>
                      <a:endParaRPr lang="cs-CZ" sz="1100">
                        <a:effectLst/>
                      </a:endParaRPr>
                    </a:p>
                  </a:txBody>
                  <a:tcPr marL="39018" marR="39018" marT="39018" marB="390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>
                          <a:effectLst/>
                        </a:rPr>
                        <a:t>1 dítě ve stupni závislosti II až IV</a:t>
                      </a:r>
                      <a:endParaRPr lang="cs-CZ" sz="1100">
                        <a:effectLst/>
                      </a:endParaRPr>
                    </a:p>
                  </a:txBody>
                  <a:tcPr marL="39018" marR="39018" marT="39018" marB="390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>
                          <a:effectLst/>
                        </a:rPr>
                        <a:t>Za každé další dítě</a:t>
                      </a:r>
                      <a:endParaRPr lang="cs-CZ" sz="1100">
                        <a:effectLst/>
                      </a:endParaRPr>
                    </a:p>
                  </a:txBody>
                  <a:tcPr marL="39018" marR="39018" marT="39018" marB="390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8946664"/>
                  </a:ext>
                </a:extLst>
              </a:tr>
              <a:tr h="318560">
                <a:tc>
                  <a:txBody>
                    <a:bodyPr/>
                    <a:lstStyle/>
                    <a:p>
                      <a:pPr algn="l" fontAlgn="t">
                        <a:spcAft>
                          <a:spcPts val="600"/>
                        </a:spcAft>
                      </a:pPr>
                      <a:r>
                        <a:rPr lang="cs-CZ" sz="1100" b="1" u="sng" dirty="0">
                          <a:effectLst/>
                        </a:rPr>
                        <a:t>Zprostředkovaná pěstounská péče</a:t>
                      </a:r>
                      <a:endParaRPr lang="cs-CZ" sz="1100" dirty="0">
                        <a:effectLst/>
                      </a:endParaRPr>
                    </a:p>
                  </a:txBody>
                  <a:tcPr marL="39018" marR="39018" marT="39018" marB="390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E0B3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 dirty="0">
                          <a:effectLst/>
                        </a:rPr>
                        <a:t>1,0 x MM</a:t>
                      </a:r>
                      <a:r>
                        <a:rPr lang="cs-CZ" sz="1100" b="1" baseline="30000" dirty="0">
                          <a:effectLst/>
                        </a:rPr>
                        <a:t>*</a:t>
                      </a:r>
                      <a:endParaRPr lang="cs-CZ" sz="1100" dirty="0">
                        <a:effectLst/>
                      </a:endParaRPr>
                    </a:p>
                  </a:txBody>
                  <a:tcPr marL="39018" marR="39018" marT="39018" marB="390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 dirty="0">
                          <a:effectLst/>
                        </a:rPr>
                        <a:t>1,2 x MM</a:t>
                      </a:r>
                      <a:r>
                        <a:rPr lang="cs-CZ" sz="1100" b="1" baseline="30000" dirty="0">
                          <a:effectLst/>
                        </a:rPr>
                        <a:t>*</a:t>
                      </a:r>
                      <a:endParaRPr lang="cs-CZ" sz="1100" dirty="0">
                        <a:effectLst/>
                      </a:endParaRPr>
                    </a:p>
                  </a:txBody>
                  <a:tcPr marL="39018" marR="39018" marT="39018" marB="390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>
                          <a:effectLst/>
                        </a:rPr>
                        <a:t>1,5 x MM</a:t>
                      </a:r>
                      <a:r>
                        <a:rPr lang="cs-CZ" sz="1100" b="1" baseline="30000">
                          <a:effectLst/>
                        </a:rPr>
                        <a:t>*</a:t>
                      </a:r>
                      <a:endParaRPr lang="cs-CZ" sz="1100">
                        <a:effectLst/>
                      </a:endParaRPr>
                    </a:p>
                  </a:txBody>
                  <a:tcPr marL="39018" marR="39018" marT="39018" marB="390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>
                          <a:effectLst/>
                        </a:rPr>
                        <a:t>2,0 x MM*</a:t>
                      </a:r>
                      <a:endParaRPr lang="cs-CZ" sz="1100">
                        <a:effectLst/>
                      </a:endParaRPr>
                    </a:p>
                  </a:txBody>
                  <a:tcPr marL="39018" marR="39018" marT="39018" marB="390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>
                          <a:effectLst/>
                        </a:rPr>
                        <a:t>2,0 x MM*</a:t>
                      </a:r>
                      <a:endParaRPr lang="cs-CZ" sz="1100">
                        <a:effectLst/>
                      </a:endParaRPr>
                    </a:p>
                  </a:txBody>
                  <a:tcPr marL="39018" marR="39018" marT="39018" marB="390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>
                          <a:effectLst/>
                        </a:rPr>
                        <a:t>+ 0,5 x MM</a:t>
                      </a:r>
                      <a:r>
                        <a:rPr lang="cs-CZ" sz="1100" b="1" baseline="30000">
                          <a:effectLst/>
                        </a:rPr>
                        <a:t>*</a:t>
                      </a:r>
                      <a:endParaRPr lang="cs-CZ" sz="1100">
                        <a:effectLst/>
                      </a:endParaRPr>
                    </a:p>
                  </a:txBody>
                  <a:tcPr marL="39018" marR="39018" marT="39018" marB="390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5038726"/>
                  </a:ext>
                </a:extLst>
              </a:tr>
              <a:tr h="442877">
                <a:tc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 dirty="0">
                          <a:effectLst/>
                        </a:rPr>
                        <a:t>Odměna pěstouna navázaná na koeficient MM</a:t>
                      </a:r>
                      <a:r>
                        <a:rPr lang="cs-CZ" sz="1100" b="1" baseline="30000" dirty="0">
                          <a:effectLst/>
                        </a:rPr>
                        <a:t>*</a:t>
                      </a:r>
                      <a:endParaRPr lang="cs-CZ" sz="1100" dirty="0">
                        <a:effectLst/>
                      </a:endParaRPr>
                    </a:p>
                  </a:txBody>
                  <a:tcPr marL="39018" marR="39018" marT="39018" marB="390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E0B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1100" dirty="0">
                          <a:effectLst/>
                        </a:rPr>
                        <a:t> </a:t>
                      </a:r>
                    </a:p>
                  </a:txBody>
                  <a:tcPr marL="20232" marR="20232" marT="20810" marB="2081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8080208"/>
                  </a:ext>
                </a:extLst>
              </a:tr>
              <a:tr h="449834">
                <a:tc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</a:p>
                  </a:txBody>
                  <a:tcPr marL="39018" marR="39018" marT="39018" marB="390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it-IT" sz="1100" b="1" dirty="0">
                          <a:effectLst/>
                        </a:rPr>
                        <a:t>+ 0,7 x MM</a:t>
                      </a:r>
                      <a:r>
                        <a:rPr lang="it-IT" sz="1100" b="1" baseline="30000" dirty="0">
                          <a:effectLst/>
                        </a:rPr>
                        <a:t>* </a:t>
                      </a:r>
                      <a:r>
                        <a:rPr lang="it-IT" sz="1100" dirty="0">
                          <a:effectLst/>
                        </a:rPr>
                        <a:t>(ve stupni závislosti III nebo IV)</a:t>
                      </a:r>
                    </a:p>
                  </a:txBody>
                  <a:tcPr marL="39018" marR="39018" marT="39018" marB="390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60777"/>
                  </a:ext>
                </a:extLst>
              </a:tr>
            </a:tbl>
          </a:graphicData>
        </a:graphic>
      </p:graphicFrame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D0533CA1-1683-449C-8866-06AEF37305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8390892"/>
              </p:ext>
            </p:extLst>
          </p:nvPr>
        </p:nvGraphicFramePr>
        <p:xfrm>
          <a:off x="1335505" y="4584192"/>
          <a:ext cx="10064015" cy="2054352"/>
        </p:xfrm>
        <a:graphic>
          <a:graphicData uri="http://schemas.openxmlformats.org/drawingml/2006/table">
            <a:tbl>
              <a:tblPr/>
              <a:tblGrid>
                <a:gridCol w="2776737">
                  <a:extLst>
                    <a:ext uri="{9D8B030D-6E8A-4147-A177-3AD203B41FA5}">
                      <a16:colId xmlns:a16="http://schemas.microsoft.com/office/drawing/2014/main" val="3186406071"/>
                    </a:ext>
                  </a:extLst>
                </a:gridCol>
                <a:gridCol w="1148030">
                  <a:extLst>
                    <a:ext uri="{9D8B030D-6E8A-4147-A177-3AD203B41FA5}">
                      <a16:colId xmlns:a16="http://schemas.microsoft.com/office/drawing/2014/main" val="439242179"/>
                    </a:ext>
                  </a:extLst>
                </a:gridCol>
                <a:gridCol w="984346">
                  <a:extLst>
                    <a:ext uri="{9D8B030D-6E8A-4147-A177-3AD203B41FA5}">
                      <a16:colId xmlns:a16="http://schemas.microsoft.com/office/drawing/2014/main" val="2884535187"/>
                    </a:ext>
                  </a:extLst>
                </a:gridCol>
                <a:gridCol w="1064566">
                  <a:extLst>
                    <a:ext uri="{9D8B030D-6E8A-4147-A177-3AD203B41FA5}">
                      <a16:colId xmlns:a16="http://schemas.microsoft.com/office/drawing/2014/main" val="3147722816"/>
                    </a:ext>
                  </a:extLst>
                </a:gridCol>
                <a:gridCol w="4090336">
                  <a:extLst>
                    <a:ext uri="{9D8B030D-6E8A-4147-A177-3AD203B41FA5}">
                      <a16:colId xmlns:a16="http://schemas.microsoft.com/office/drawing/2014/main" val="559927621"/>
                    </a:ext>
                  </a:extLst>
                </a:gridCol>
              </a:tblGrid>
              <a:tr h="296130">
                <a:tc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 dirty="0">
                          <a:effectLst/>
                        </a:rPr>
                        <a:t>d 1. 1. 2022</a:t>
                      </a:r>
                      <a:endParaRPr lang="cs-CZ" sz="1100" dirty="0">
                        <a:effectLst/>
                      </a:endParaRPr>
                    </a:p>
                  </a:txBody>
                  <a:tcPr marL="48336" marR="48336" marT="48336" marB="483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 dirty="0">
                          <a:effectLst/>
                        </a:rPr>
                        <a:t>Pěstouni na přechodnou dobu</a:t>
                      </a:r>
                      <a:endParaRPr lang="cs-CZ" sz="1100" dirty="0">
                        <a:effectLst/>
                      </a:endParaRPr>
                    </a:p>
                  </a:txBody>
                  <a:tcPr marL="48336" marR="48336" marT="48336" marB="483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A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1261355"/>
                  </a:ext>
                </a:extLst>
              </a:tr>
              <a:tr h="658517">
                <a:tc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 baseline="30000" dirty="0">
                          <a:effectLst/>
                        </a:rPr>
                        <a:t>*</a:t>
                      </a:r>
                      <a:r>
                        <a:rPr lang="cs-CZ" sz="1100" b="1" dirty="0">
                          <a:effectLst/>
                        </a:rPr>
                        <a:t>minimální mzda</a:t>
                      </a:r>
                      <a:endParaRPr lang="cs-CZ" sz="1100" dirty="0">
                        <a:effectLst/>
                      </a:endParaRPr>
                    </a:p>
                  </a:txBody>
                  <a:tcPr marL="48336" marR="48336" marT="48336" marB="483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 dirty="0">
                          <a:effectLst/>
                        </a:rPr>
                        <a:t>žádné nebo 1 dítě</a:t>
                      </a:r>
                      <a:endParaRPr lang="cs-CZ" sz="1100" dirty="0">
                        <a:effectLst/>
                      </a:endParaRPr>
                    </a:p>
                  </a:txBody>
                  <a:tcPr marL="48336" marR="48336" marT="48336" marB="483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 dirty="0">
                          <a:effectLst/>
                        </a:rPr>
                        <a:t>1 dítě ve stupni závislosti I</a:t>
                      </a:r>
                      <a:endParaRPr lang="cs-CZ" sz="1100" dirty="0">
                        <a:effectLst/>
                      </a:endParaRPr>
                    </a:p>
                  </a:txBody>
                  <a:tcPr marL="48336" marR="48336" marT="48336" marB="483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>
                          <a:effectLst/>
                        </a:rPr>
                        <a:t>1 dítě ve stupni závislosti II až IV</a:t>
                      </a:r>
                      <a:endParaRPr lang="cs-CZ" sz="1100">
                        <a:effectLst/>
                      </a:endParaRPr>
                    </a:p>
                  </a:txBody>
                  <a:tcPr marL="48336" marR="48336" marT="48336" marB="483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 dirty="0">
                          <a:effectLst/>
                        </a:rPr>
                        <a:t>Za každé další dítě</a:t>
                      </a:r>
                      <a:endParaRPr lang="cs-CZ" sz="1100" dirty="0">
                        <a:effectLst/>
                      </a:endParaRPr>
                    </a:p>
                  </a:txBody>
                  <a:tcPr marL="48336" marR="48336" marT="48336" marB="483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0486940"/>
                  </a:ext>
                </a:extLst>
              </a:tr>
              <a:tr h="326252">
                <a:tc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 u="sng">
                          <a:effectLst/>
                        </a:rPr>
                        <a:t>Zprostředkovaná pěstounská péče</a:t>
                      </a:r>
                      <a:endParaRPr lang="cs-CZ" sz="1100">
                        <a:effectLst/>
                      </a:endParaRPr>
                    </a:p>
                  </a:txBody>
                  <a:tcPr marL="48336" marR="48336" marT="48336" marB="483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E0B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>
                          <a:effectLst/>
                        </a:rPr>
                        <a:t>1,8 x MM</a:t>
                      </a:r>
                      <a:r>
                        <a:rPr lang="cs-CZ" sz="1100" b="1" baseline="30000">
                          <a:effectLst/>
                        </a:rPr>
                        <a:t>*</a:t>
                      </a:r>
                      <a:endParaRPr lang="cs-CZ" sz="1100">
                        <a:effectLst/>
                      </a:endParaRPr>
                    </a:p>
                  </a:txBody>
                  <a:tcPr marL="48336" marR="48336" marT="48336" marB="483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E0B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>
                          <a:effectLst/>
                        </a:rPr>
                        <a:t>2,0 x MM</a:t>
                      </a:r>
                      <a:r>
                        <a:rPr lang="cs-CZ" sz="1100" b="1" baseline="30000">
                          <a:effectLst/>
                        </a:rPr>
                        <a:t>*</a:t>
                      </a:r>
                      <a:endParaRPr lang="cs-CZ" sz="1100">
                        <a:effectLst/>
                      </a:endParaRPr>
                    </a:p>
                  </a:txBody>
                  <a:tcPr marL="48336" marR="48336" marT="48336" marB="483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E0B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 dirty="0">
                          <a:effectLst/>
                        </a:rPr>
                        <a:t>2,2 x MM</a:t>
                      </a:r>
                      <a:r>
                        <a:rPr lang="cs-CZ" sz="1100" b="1" baseline="30000" dirty="0">
                          <a:effectLst/>
                        </a:rPr>
                        <a:t>*</a:t>
                      </a:r>
                      <a:endParaRPr lang="cs-CZ" sz="1100" dirty="0">
                        <a:effectLst/>
                      </a:endParaRPr>
                    </a:p>
                  </a:txBody>
                  <a:tcPr marL="48336" marR="48336" marT="48336" marB="483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E0B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>
                          <a:effectLst/>
                        </a:rPr>
                        <a:t>+ 0,3 x MM</a:t>
                      </a:r>
                      <a:r>
                        <a:rPr lang="cs-CZ" sz="1100" b="1" baseline="30000">
                          <a:effectLst/>
                        </a:rPr>
                        <a:t>*</a:t>
                      </a:r>
                      <a:endParaRPr lang="cs-CZ" sz="1100">
                        <a:effectLst/>
                      </a:endParaRPr>
                    </a:p>
                  </a:txBody>
                  <a:tcPr marL="48336" marR="48336" marT="48336" marB="483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010496"/>
                  </a:ext>
                </a:extLst>
              </a:tr>
              <a:tr h="477323">
                <a:tc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 dirty="0">
                          <a:effectLst/>
                        </a:rPr>
                        <a:t>Odměna pěstouna navázaná na koeficient MM</a:t>
                      </a:r>
                      <a:r>
                        <a:rPr lang="cs-CZ" sz="1100" b="1" baseline="30000" dirty="0">
                          <a:effectLst/>
                        </a:rPr>
                        <a:t>*</a:t>
                      </a:r>
                      <a:endParaRPr lang="cs-CZ" sz="1100" dirty="0">
                        <a:effectLst/>
                      </a:endParaRPr>
                    </a:p>
                  </a:txBody>
                  <a:tcPr marL="48336" marR="48336" marT="48336" marB="483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E0B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0014627"/>
                  </a:ext>
                </a:extLst>
              </a:tr>
              <a:tr h="296130">
                <a:tc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</a:p>
                  </a:txBody>
                  <a:tcPr marL="48336" marR="48336" marT="48336" marB="483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1100">
                          <a:effectLst/>
                        </a:rPr>
                        <a:t> </a:t>
                      </a:r>
                    </a:p>
                  </a:txBody>
                  <a:tcPr marL="25063" marR="25063" marT="25779" marB="2577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1100">
                          <a:effectLst/>
                        </a:rPr>
                        <a:t> </a:t>
                      </a:r>
                    </a:p>
                  </a:txBody>
                  <a:tcPr marL="25063" marR="25063" marT="25779" marB="2577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1100">
                          <a:effectLst/>
                        </a:rPr>
                        <a:t> </a:t>
                      </a:r>
                    </a:p>
                  </a:txBody>
                  <a:tcPr marL="25063" marR="25063" marT="25779" marB="2577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it-IT" sz="1100" b="1" dirty="0">
                          <a:effectLst/>
                        </a:rPr>
                        <a:t>+ 0,5 x MM</a:t>
                      </a:r>
                      <a:r>
                        <a:rPr lang="it-IT" sz="1100" b="1" baseline="30000" dirty="0">
                          <a:effectLst/>
                        </a:rPr>
                        <a:t>*</a:t>
                      </a:r>
                      <a:r>
                        <a:rPr lang="it-IT" sz="1100" b="1" dirty="0">
                          <a:effectLst/>
                        </a:rPr>
                        <a:t> </a:t>
                      </a:r>
                      <a:r>
                        <a:rPr lang="it-IT" sz="1100" dirty="0">
                          <a:effectLst/>
                        </a:rPr>
                        <a:t>(ve stupni závislosti III nebo IV)</a:t>
                      </a:r>
                    </a:p>
                  </a:txBody>
                  <a:tcPr marL="48336" marR="48336" marT="48336" marB="483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038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46942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88844"/>
            <a:ext cx="10701865" cy="6410740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l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odměna pěstouna se pro účely zákonů upravujících daně z příjmů, pojistného na sociální a zdravotní pojištění považuje za příjem ze závislé činnosti </a:t>
            </a:r>
          </a:p>
          <a:p>
            <a:pPr algn="l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ke každému dítěti je nutno dokládat oznámení o vhodnosti pečující osoby vydaného krajským úřadem</a:t>
            </a:r>
          </a:p>
          <a:p>
            <a:pPr algn="l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jestliže manželům, kteří jsou oba osobou pečující, nebo dvěma společným poručníkům vznikne nárok na odměnu pěstouna z důvodu péče o nejméně 3 děti nebo o jedno dítě, které je osobou závislou na pomoci jiné fyzické osoby ve stupni II až IV, mohou manželé nebo oba poručníci 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společně požádat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 o přiznání odměny pěstouna oběma manželům nebo oběma poručníkům - každému z obou manželů nebo každému z obou poručníků odměnu pěstouna ve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výši poloviny částky odměny</a:t>
            </a:r>
          </a:p>
          <a:p>
            <a:pPr algn="l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souběh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pobírání odměny pěstouna se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starobním důchodem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se nevylučuje; souběh pobírání odměny pěstouna a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předčasného starobního důchodu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 není možný</a:t>
            </a:r>
          </a:p>
          <a:p>
            <a:pPr algn="l"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pěstouni na přechodnou dobu mohou , po vydání usnesení o předběžném opatření, žádat o:</a:t>
            </a:r>
          </a:p>
          <a:p>
            <a:pPr marL="342900" lvl="3" indent="17463" algn="l"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v"/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peněžitou pomoc v mateřství</a:t>
            </a:r>
          </a:p>
          <a:p>
            <a:pPr marL="342900" lvl="3" indent="17463" algn="l"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v"/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přídavky na dítě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Příspěvek při pěstounské péči (nově od 1.1.2022)</a:t>
            </a:r>
          </a:p>
          <a:p>
            <a:pPr lvl="0" algn="l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nárok má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osoba pečující poskytující nezprostředkovanou pěstounskou péči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po dobu, po kterou má dítě nárok na příspěvek na úhradu potřeb dítěte</a:t>
            </a:r>
          </a:p>
          <a:p>
            <a:pPr lvl="0" algn="l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jedná se o pěstounskou péči, kdy je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dítě v osobní péči osoby příbuzné nebo blízké, případně si pěstoun sám dítě vybral a požádal o jeho svěření do své pěstounské péče;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v těchto případech krajský úřad nerozhodoval o zařazení žadatele do příslušné evidence, nedošlo k „</a:t>
            </a:r>
            <a:r>
              <a:rPr lang="cs-CZ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napárování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“ ke zcela neznámému dítěti a vystavení oznámení o vhodnosti pěstouna ke konkrétnímu dítěti, ale o dítě je pečováno typicky v rámci širší rodiny či komunity</a:t>
            </a:r>
          </a:p>
          <a:p>
            <a:pPr algn="l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5839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88844"/>
            <a:ext cx="10701865" cy="654282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výše dávky se odvíjí od násobku životního minima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v závislosti na počtu svěřených dětí a jejich zdravotním stavu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tato dávka 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nepodléhá odvodům na sociální a zdravotní pojištění a dani z příjmů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; pěstoun tedy není zdravotně a sociálně pojištěn a toto je nutné řešit jinými způsoby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 případě prarodičů a praprarodičů je násobek nižší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je-li dítě svěřené osobě pečující v plném přímém zaopatření ústavního zařízení nebo v osobní péči jiné osoby, příspěvek při pěstounské péči za péči o tyto děti nenáleží; stejně tak nenáleží nárok na příspěvek na úhradu potřeb dítěte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E775442C-A8DC-4451-A385-1E35D77ED1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9667" y="1491916"/>
            <a:ext cx="8386011" cy="4223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9039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88844"/>
            <a:ext cx="10701865" cy="6410740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just"/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Vznik nároku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dávky PP náleží nejdříve ode dne vykonatelnosti rozhodnutí orgánu sociálně-právní ochrany dětí nebo soudu o svěření dítěte do péče osoby, která má zájem stát se pěstounem</a:t>
            </a:r>
          </a:p>
          <a:p>
            <a:pPr lvl="0" algn="just"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za osobu, která má zájem stát se pěstounem, se považuje, pro účely dávek pěstounské péče také osoba, které bylo do péče svěřeno dítě předběžným opatřením soudu, pokud zároveň tato osoba podá k soudu žádost o svěření tohoto dítěte do pěstounské péče</a:t>
            </a:r>
          </a:p>
          <a:p>
            <a:pPr lvl="0" algn="just"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dávky PP náleží nejdříve za měsíc, ve kterém byl návrh na svěření dítěte do pěstounské péče osoby, která má dítě v péči na základě předběžného opatření soudu, podán</a:t>
            </a:r>
          </a:p>
          <a:p>
            <a:pPr lvl="0" algn="just"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pečuje-li osobně o dítě osoba, o jejímž ustanovení poručníkem tomuto dítěti probíhá soudní řízení, dávky PP náleží ode dne zahájení řízení o ustanovení poručníkem</a:t>
            </a:r>
          </a:p>
          <a:p>
            <a:pPr lvl="0" algn="just"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nárok na odměnu pěstouna náleží také osobě v evidenci ode dne právní moci rozhodnutí krajského úřadu o zařazení této osoby do evidence osob, které mohou vykonávat PP na přechodnou dobu</a:t>
            </a:r>
          </a:p>
          <a:p>
            <a:pPr lvl="0" algn="just"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nárok na dávku PP nelze postoupit, ani dát do zástavy – v případě úmrtí oprávněné osoby vstupují do nového řízení další osoby (manželka, děti, rodiče nebo osoba pečující), pokud tito žili s oprávněnou osobou v jedné domácnosti v době její smrti</a:t>
            </a:r>
          </a:p>
          <a:p>
            <a:pPr lvl="0" algn="just"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 dávky je možno zažádat na kterémkoli kontaktním pracovišti krajské pobočky Úřadu práce ČR, a to na předepsaném tiskopise (k dispozici na pobočkách Úřadu práce ČR nebo v elektronické podobě na webových stránkách MPSV http://portal. mpsv.cz/</a:t>
            </a:r>
            <a:r>
              <a:rPr lang="cs-CZ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forms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/); na tiskopisu je uveden seznam dokumentů, které je k žádosti nutno připojit; místní příslušnost krajské pobočky Úřadu práce ČR se řídí místem trvalého pobytu osoby pečující/v evidenci</a:t>
            </a: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9352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88844"/>
            <a:ext cx="10701865" cy="6410740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lvl="0" algn="just"/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Výplata dávky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úhrada potřeb dítěte a odměna pěstouna – měsíčně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převzetí dítěte a zakoupení auta – nejpozději do konce následujícího měsíce jednorázově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dávky PP se nevyplácejí do ciziny</a:t>
            </a:r>
          </a:p>
          <a:p>
            <a:pPr algn="just"/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Zánik nároku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příspěvek na úhradu potřeb dítěte – uplynutím 1 roku, ode dne, od kterého dávka náleží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odměna pěstouna - uplynutím 1 roku, ode dne, od kterého dávka náleží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příspěvek při převzetí dítěte – nebyl – </a:t>
            </a:r>
            <a:r>
              <a:rPr lang="cs-CZ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li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nárok uplatněn do 1 roku ode dne převzetí dítěte nebo nabytí právní moci rozhodnutí soudu o svěření dítěte do pěstounské péče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příspěvek na zakoupení osobního motorového vozidla – nebyl - </a:t>
            </a:r>
            <a:r>
              <a:rPr lang="cs-CZ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li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nárok uplatněn do 1 roku ode dne zakoupení vozidla nebo zaplacení jeho opravy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příspěvek při ukončení pěstounské péče - nebyl - </a:t>
            </a:r>
            <a:r>
              <a:rPr lang="cs-CZ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li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nárok uplatněn do 1 roku ode dne zániku nároku na příspěvek na úhradu potřeb dítěte </a:t>
            </a:r>
          </a:p>
          <a:p>
            <a:pPr algn="just"/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Dokumenty potřebné k žádosti o dávky pěstounské péče</a:t>
            </a:r>
          </a:p>
          <a:p>
            <a:pPr algn="just"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skutečnosti prokazující nezaopatřenost dítěte, je-li to pro nárok na dávku nebo její výši potřebné, usnesení o předběžném opatření (POTVRZENÍ O STUDIU)</a:t>
            </a:r>
          </a:p>
          <a:p>
            <a:pPr algn="just"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rozhodnutí o svěření dítěte do pěstounské péče nebo rozhodnutí o ustanovení poručníkem, popřípadě rozhodnutí soudu nebo orgánu sociálně-právní ochrany dětí o dočasném svěření dítěte do péče osoby, která má zájem stát se pěstounem, nebo návrh, který byl podán soudu na zahájení soudního řízení o ustanovení osoby poručníkem dítěte, jestliže tato osoba o dítě, k němuž nemá vyživovací povinnost, osobně pečuje,</a:t>
            </a: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8029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88844"/>
            <a:ext cx="10701865" cy="6410740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just"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doklad prokazující stupeň závislosti dítěte na pomoci jiné fyzické osoby, jde-li o nárok na příspěvek na úhradu potřeb dítěte nebo o nárok na odměnu pěstouna,</a:t>
            </a:r>
          </a:p>
          <a:p>
            <a:pPr algn="just"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doklad prokazující výši důchodu v případě dětí, které požívají důchod z důchodového pojištění, jde-li o nárok na příspěvek na úhradu potřeb dítěte,</a:t>
            </a:r>
          </a:p>
          <a:p>
            <a:pPr algn="just"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doklad o výši nákladů na zakoupení motorového vozidla nebo nezbytnou celkovou opravu motorového vozidla, jde-li o nárok na příspěvek při zakoupení motorového vozidla,</a:t>
            </a:r>
          </a:p>
          <a:p>
            <a:pPr algn="just"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rozhodnutí krajského úřadu o zařazení do evidence osob, které mohou vykonávat pěstounskou péči na přechodnou dobu. </a:t>
            </a:r>
            <a:endParaRPr lang="cs-CZ" sz="1600" dirty="0">
              <a:latin typeface="Verdana" panose="020B0604030504040204" pitchFamily="34" charset="0"/>
              <a:ea typeface="Verdana" panose="020B0604030504040204" pitchFamily="34" charset="0"/>
              <a:cs typeface="Lohit Hindi" pitchFamily="2"/>
            </a:endParaRPr>
          </a:p>
          <a:p>
            <a:pPr algn="just"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doklad prokazující stupeň závislosti dítěte na pomoci jiné fyzické osoby, jde-li o nárok na příspěvek na úhradu potřeb dítěte nebo o nárok na odměnu pěstouna,</a:t>
            </a:r>
          </a:p>
          <a:p>
            <a:pPr algn="just"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doklad prokazující výši důchodu v případě dětí, které požívají důchod z důchodového pojištění, jde-li o nárok na příspěvek na úhradu potřeb dítěte,</a:t>
            </a:r>
          </a:p>
          <a:p>
            <a:pPr algn="just"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doklad o výši nákladů na zakoupení motorového vozidla nebo nezbytnou celkovou opravu motorového vozidla, jde-li o nárok na příspěvek při zakoupení motorového vozidla,</a:t>
            </a:r>
          </a:p>
          <a:p>
            <a:pPr algn="just"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rozhodnutí krajského úřadu o zařazení do evidence osob, které mohou vykonávat pěstounskou péči na přechodnou dobu. </a:t>
            </a:r>
            <a:endParaRPr lang="cs-CZ" sz="1600" dirty="0">
              <a:latin typeface="Verdana" panose="020B0604030504040204" pitchFamily="34" charset="0"/>
              <a:ea typeface="Verdana" panose="020B0604030504040204" pitchFamily="34" charset="0"/>
              <a:cs typeface="Lohit Hindi" pitchFamily="2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8042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707" y="195940"/>
            <a:ext cx="10607039" cy="956999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Kontrolní úkoly</a:t>
            </a:r>
            <a:endParaRPr lang="cs-CZ" sz="40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461157"/>
            <a:ext cx="10701865" cy="4323417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>
              <a:buAutoNum type="arabicPeriod"/>
            </a:pPr>
            <a:r>
              <a:rPr lang="cs-CZ" sz="1800" dirty="0"/>
              <a:t> </a:t>
            </a:r>
            <a:r>
              <a:rPr lang="cs-CZ" sz="1800" dirty="0">
                <a:latin typeface="Verdana" panose="020B0604030504040204" pitchFamily="34" charset="0"/>
                <a:ea typeface="Verdana" panose="020B0604030504040204" pitchFamily="34" charset="0"/>
              </a:rPr>
              <a:t>Popište a vysvětlete různé možnosti řešení náhradní </a:t>
            </a:r>
            <a:r>
              <a:rPr lang="cs-CZ" sz="1800">
                <a:latin typeface="Verdana" panose="020B0604030504040204" pitchFamily="34" charset="0"/>
                <a:ea typeface="Verdana" panose="020B0604030504040204" pitchFamily="34" charset="0"/>
              </a:rPr>
              <a:t>rodinné péče.</a:t>
            </a:r>
            <a:endParaRPr lang="cs-CZ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endParaRPr lang="cs-CZ" altLang="cs-CZ" sz="2000" b="1" dirty="0">
              <a:solidFill>
                <a:schemeClr val="accent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448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2480" y="356777"/>
            <a:ext cx="10607039" cy="885613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Sociálně právní ochrana dětí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449806"/>
            <a:ext cx="10701865" cy="5051417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je čtvrtým těžištěm subsystému sociální pomoci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specifická oblast sociální politiky s provázáním na praxi sociální práce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předním hlediskem sociálně-právní ochrany je zájem o blaho dítěte</a:t>
            </a:r>
          </a:p>
          <a:p>
            <a:pPr algn="l">
              <a:spcAft>
                <a:spcPts val="600"/>
              </a:spcAft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Sociálně právní ochranou dětí se rozumí:</a:t>
            </a:r>
          </a:p>
          <a:p>
            <a:pPr marL="715963" indent="-354013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ochrana práva dítěte na příznivý vývoj a řádnou výchovu</a:t>
            </a:r>
          </a:p>
          <a:p>
            <a:pPr marL="715963" indent="-354013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ochrana oprávněných zájmů dítěte včetně ochrany jeho jmění</a:t>
            </a:r>
          </a:p>
          <a:p>
            <a:pPr marL="715963" indent="-354013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působení směřující k obnovení narušených funkcí rodiny</a:t>
            </a:r>
          </a:p>
          <a:p>
            <a:pPr marL="715963" indent="-354013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zabezpečení náhradního rodinného prostředí pro dítě, které nemůže být trvale nebo dočasně vychováváno ve vlastní rodině</a:t>
            </a:r>
          </a:p>
          <a:p>
            <a:pPr algn="l">
              <a:spcAft>
                <a:spcPts val="600"/>
              </a:spcAft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Sociálně právní ochrana se zaměřuje zejména na děti:</a:t>
            </a:r>
          </a:p>
          <a:p>
            <a:pPr marL="715963" indent="-354013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jejichž rodiče zemřeli, nebo neplní povinnosti plynoucí z rodičovské zodpovědnosti, nebo nevykonávají nebo zneužívají práva plynoucí z rodičovské zodpovědnosti</a:t>
            </a:r>
          </a:p>
          <a:p>
            <a:pPr marL="715963" indent="-354013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které byly svěřeny do výchovy jiné fyzické osoby, než rodiče, pokud tato osoba neplní povinnosti plynoucí ze svěření dítěte do její výchovy</a:t>
            </a:r>
          </a:p>
          <a:p>
            <a:pPr marL="715963" indent="-354013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které vedou zahálčivý nebo nemravný život (záškoláctví, alkohol, návykové látky, závislosti, prostituce, trestné činy, útěky)</a:t>
            </a:r>
          </a:p>
          <a:p>
            <a:pPr marL="715963" indent="-354013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děti, na kterých byl spáchán trestný čin</a:t>
            </a:r>
          </a:p>
          <a:p>
            <a:pPr marL="715963" indent="-354013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které jsou ohrožovány násilím mezi rodiči</a:t>
            </a:r>
          </a:p>
          <a:p>
            <a:pPr marL="715963" indent="-354013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které jsou žadateli o azyl odloučenými od svých rodičů</a:t>
            </a:r>
          </a:p>
        </p:txBody>
      </p:sp>
    </p:spTree>
    <p:extLst>
      <p:ext uri="{BB962C8B-B14F-4D97-AF65-F5344CB8AC3E}">
        <p14:creationId xmlns:p14="http://schemas.microsoft.com/office/powerpoint/2010/main" val="735187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18052"/>
            <a:ext cx="10701865" cy="6341165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lvl="0" algn="l"/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Pěstounská péče (PP) 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účelem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dávek PP je finančně podpořit některé formy náhradní rodinné výchovy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cílem PP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je poskytnout náhradní rodinné prostředí dětem, jestliže nemohou dlouhodobě vyrůstat v prostředí rodiny tvořené jejich biologickými rodiči, nebo jestliže ústavní péče ohrožuje nebo narušuje jejich osobní vývoj, nebo pokud nemohou být z určitých (právních, zdravotních, sociálních) důvodů svěřeni do osvojení  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pěstoun má povinnost o dítě osobně pečovat a vykonávat přiměřená práva a povinnosti rodičů, není však jejich zákonným zástupcem (zastupuje je pouze v běžných záležitostech) a nemá ke svěřeným dětem ani vyživovací povinnost; zákonným zástupcem i nadále zůstávají rodiče a styk s dětmi je v této formě výchovy pro rodiče umožněn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k zániku pěstounské péče dochází dosažením zletilosti dítěte, úmrtím dítěte, úmrtím pěstouna a rozhodnutím soudu  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poznámka: k zániku PP může dojít i ze strany pěstouna – ze dne na den bez udání důvodu může PP zrušit 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pěstounská péče na přechodnou dobu (profesionální)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zajišťuje dětem, aby se při selhání původní rodiny, dostaly do rodinného prostředí a nemusely toto období trávit v ústavní výchově; orgány státní správy mají maximálně rok na to, aby situaci dítěte vyřešily a dítě mohlo přejít do původní, osvojitelské či jiné trvalé rodiny; smyslem tohoto institutu je poskytnout okamžitou pomoc ohroženým dětem </a:t>
            </a:r>
          </a:p>
          <a:p>
            <a:pPr marL="285750" lvl="1" algn="just">
              <a:buSzPct val="45000"/>
              <a:buFont typeface="Wingdings" panose="05000000000000000000" pitchFamily="2" charset="2"/>
              <a:buChar char="Ø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raná péče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je specializací pěstounské péče na přechodnou dobu pro novorozence; umožňuje kvalitní a bezpečnou individuální péči o každé novorozené miminko bez trvalých vývojových následků způsobených pobytem v ústavu </a:t>
            </a:r>
          </a:p>
          <a:p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427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18052"/>
            <a:ext cx="10701865" cy="6341165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pěstounská péče je jednou z forem náhradní rodinné péče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na rozdíl od adopce představuje jen dočasné řešení, které má dítěti pomoci přečkat složité období, během něhož se o něj biologičtí rodiče z nějakého důvodu nemohou starat - úlohy rodiče částečně přebírá pěstoun, který 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o dítě osobně pečuje a je zodpovědný za jeho výchovu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 právního hlediska však mezi ním a dítětem 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nevzniká rodičovský vztah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, jako je tomu v případě osvojení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pěstoun 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k dítěti nemá vyživovací povinnost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 a k výkonu mimořádných záležitostí musí požádat o souhlas zákonného zástupce (jednoho z biologických rodičů)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rodiče o svá práva a povinnosti nepřicházejí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a i během pěstounské péče rozhodují o podstatných situacích v životě svého potomka - například plánovaných operací, vydání pasu atd.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 případě, že jsou biologičtí rodiče nedohledatelní anebo odmítají spolupracovat, 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může tento souhlas nahradit soud.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děti svěřené do pěstounské péče své 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biologické rodiče zpravidla znají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a měly by s nimi (pokud je to možné) 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i nadále udržovat kontakt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toto musí pěstouni podporovat a vzájemný vztah prohlubovat také mezi dítětem a jeho ostatními příbuznými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 svěření dítěte do pěstounské péče rozhoduje soud, který délku náhradní rodičovské péče stanovuje na základě překážky bránící biologickým rodičům v osobní péči o dítě 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o předčasném ukončení pěstounské péče vždy rozhoduje soud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, který tak může učinit jen ze závažných důvodů - vždy ale musí pěstounskou péči zrušit v případě, že o to požádá pěstoun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samovolně pěstounská péče zaniká nejpozději v době, kdy 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dítě nabude svéprávnosti</a:t>
            </a: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84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18052"/>
            <a:ext cx="10701865" cy="6341165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2500" lnSpcReduction="10000"/>
          </a:bodyPr>
          <a:lstStyle/>
          <a:p>
            <a:pPr lvl="0" algn="just"/>
            <a:r>
              <a:rPr lang="cs-CZ" b="1" dirty="0">
                <a:solidFill>
                  <a:srgbClr val="C00000"/>
                </a:solidFill>
              </a:rPr>
              <a:t>Typologie pěstounské péče</a:t>
            </a:r>
          </a:p>
          <a:p>
            <a:pPr lvl="0" algn="just">
              <a:buFont typeface="+mj-lt"/>
              <a:buAutoNum type="arabicPeriod"/>
            </a:pPr>
            <a:r>
              <a:rPr lang="cs-CZ" b="1" u="sng" dirty="0"/>
              <a:t>pěstounská péče osobní</a:t>
            </a:r>
            <a:r>
              <a:rPr lang="cs-CZ" b="1" dirty="0"/>
              <a:t> – </a:t>
            </a:r>
            <a:r>
              <a:rPr lang="cs-CZ" dirty="0"/>
              <a:t>poskytovaná osobou pečující</a:t>
            </a:r>
          </a:p>
          <a:p>
            <a:pPr lvl="0" algn="just">
              <a:buFont typeface="+mj-lt"/>
              <a:buAutoNum type="arabicPeriod"/>
            </a:pPr>
            <a:r>
              <a:rPr lang="cs-CZ" b="1" u="sng" dirty="0"/>
              <a:t>zprostředkovaná pěstounská péče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cs-CZ" b="1" dirty="0"/>
              <a:t>pěstounská péče poskytovaná osobou pečující na základě doručení oznámení o vhodnosti osoby stát se pěstounem konkrétního dítěte </a:t>
            </a:r>
            <a:r>
              <a:rPr lang="cs-CZ" dirty="0"/>
              <a:t>– na základě krajského odborného posouzení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b="1" dirty="0"/>
              <a:t>pěstounská péče na přechodnou dobu - </a:t>
            </a:r>
            <a:r>
              <a:rPr lang="cs-CZ" dirty="0"/>
              <a:t>zajišťuje dětem, aby se při selhání původní rodiny, dostaly do rodinného prostředí a nemusely toto období trávit v ústavní výchově; orgány státní správy mají maximálně rok na to, aby situaci dítěte vyřešily a dítě mohlo přejít do původní, osvojitelské či jiné trvalé rodiny; smyslem tohoto institutu je poskytnout okamžitou pomoc ohroženým dětem (</a:t>
            </a:r>
            <a:r>
              <a:rPr lang="cs-CZ" sz="2000" b="1" dirty="0"/>
              <a:t>raná péče </a:t>
            </a:r>
            <a:r>
              <a:rPr lang="cs-CZ" dirty="0"/>
              <a:t>je specializací pěstounské péče na přechodnou dobu pro novorozence; umožňuje kvalitní a bezpečnou individuální péči o každé novorozené miminko bez trvalých vývojových následků způsobených pobytem v ústavu</a:t>
            </a: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) 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cs-CZ" b="1" dirty="0"/>
              <a:t>pěstounská péče poskytovaná sourozenci dítěte</a:t>
            </a:r>
          </a:p>
          <a:p>
            <a:pPr marL="360363" indent="-360363" algn="just">
              <a:buSzPct val="45000"/>
            </a:pPr>
            <a:r>
              <a:rPr lang="cs-CZ" b="1" dirty="0">
                <a:solidFill>
                  <a:srgbClr val="C00000"/>
                </a:solidFill>
              </a:rPr>
              <a:t>3.   </a:t>
            </a:r>
            <a:r>
              <a:rPr lang="cs-CZ" b="1" u="sng" dirty="0"/>
              <a:t>nezprostředkovaná pěstounská péče</a:t>
            </a:r>
            <a:r>
              <a:rPr lang="cs-CZ" dirty="0"/>
              <a:t> – není zprostředkovaná krajským úřadem; většinou se jedná o péči rodinného příbuzného</a:t>
            </a:r>
            <a:r>
              <a:rPr lang="cs-CZ" b="1" u="sng" dirty="0"/>
              <a:t> 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cs-CZ" i="1" dirty="0"/>
              <a:t>poznámka: zprostředkovaná – odměna pěstouna</a:t>
            </a:r>
          </a:p>
          <a:p>
            <a:pPr marL="1616075" lvl="0" indent="-1616075" algn="l"/>
            <a:r>
              <a:rPr lang="cs-CZ" i="1" dirty="0"/>
              <a:t>                         nezprostředkovaná – příspěvek při pěstounské péči (od 1.1.2022 nahrazuje     odměnu pěstouna)</a:t>
            </a:r>
          </a:p>
          <a:p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897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18052"/>
            <a:ext cx="10701865" cy="6341165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lvl="0" algn="just">
              <a:spcBef>
                <a:spcPts val="0"/>
              </a:spcBef>
              <a:spcAft>
                <a:spcPts val="600"/>
              </a:spcAft>
            </a:pPr>
            <a:r>
              <a:rPr lang="cs-CZ" b="1" u="sng" dirty="0"/>
              <a:t>zprostředkovaná pěstounská péče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/>
              <a:t>krajský úřad vyhledává pro děti ve své evidenci vhodné žadatele o pěstounskou péči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/>
              <a:t>na základě oznámení o vhodnosti má vybraná rodina možnost seznámit se s dítětem a do 30 dnů podat soudu návrh na svěření tohoto dítěte do předpěstounské péče</a:t>
            </a:r>
          </a:p>
          <a:p>
            <a:pPr marL="360363" indent="-360363" algn="just">
              <a:spcBef>
                <a:spcPts val="0"/>
              </a:spcBef>
              <a:spcAft>
                <a:spcPts val="600"/>
              </a:spcAft>
              <a:buSzPct val="45000"/>
            </a:pPr>
            <a:r>
              <a:rPr lang="cs-CZ" b="1" u="sng" dirty="0"/>
              <a:t>nezprostředkovaná pěstounská péče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Ø"/>
            </a:pPr>
            <a:r>
              <a:rPr lang="cs-CZ" dirty="0"/>
              <a:t>dítě v péči osoby příbuzné nebo blízké, případně si pěstoun sám dítě vybral a požádal o jeho svěření, přičemž krajský úřad o tom nerozhoduje a nedochází k </a:t>
            </a:r>
            <a:r>
              <a:rPr lang="cs-CZ" dirty="0" err="1"/>
              <a:t>napárování</a:t>
            </a:r>
            <a:r>
              <a:rPr lang="cs-CZ" dirty="0"/>
              <a:t> pěstouna a dítěte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Ø"/>
            </a:pPr>
            <a:r>
              <a:rPr lang="cs-CZ" dirty="0"/>
              <a:t>typicky jde o péči v širší rodině nebo komunitě  </a:t>
            </a:r>
          </a:p>
          <a:p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491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18052"/>
            <a:ext cx="10701865" cy="6341165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l"/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Jaké dítě je vhodné do pěstounské péče?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pro pěstounskou péči jsou vhodné všechny děti, které vyrůstají v ústavech (vyjma těch, které jsou vhodné pro adopci), ale také ty, jež právě odcházejí ze své rodiny, často z toho důvodu, že se o ně rodiče 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nemohou, nezvládnou či nechtějí starat:</a:t>
            </a: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073150" indent="-285750" algn="l"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děti, jejichž rodiče jsou ve výkonu trestu,</a:t>
            </a:r>
          </a:p>
          <a:p>
            <a:pPr marL="1073150" indent="-285750" algn="l"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starší děti,</a:t>
            </a:r>
          </a:p>
          <a:p>
            <a:pPr marL="1073150" indent="-285750" algn="l"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nemocné či handicapované děti,</a:t>
            </a:r>
          </a:p>
          <a:p>
            <a:pPr marL="1073150" indent="-285750" algn="l"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děti jiného než majoritního etnika,</a:t>
            </a:r>
          </a:p>
          <a:p>
            <a:pPr marL="1073150" indent="-285750" algn="l"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sourozenci (někdy z velkých sourozeneckých skupin)</a:t>
            </a:r>
          </a:p>
          <a:p>
            <a:pPr algn="l"/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Kdo se může stát pěstounem?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pěstounem se může stát každý, kdo:</a:t>
            </a:r>
          </a:p>
          <a:p>
            <a:pPr marL="1073150" indent="-285750" algn="l"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skýtá záruky řádné péče,</a:t>
            </a:r>
          </a:p>
          <a:p>
            <a:pPr marL="1073150" indent="-285750" algn="l"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má bydliště na území České republiky,</a:t>
            </a:r>
          </a:p>
          <a:p>
            <a:pPr marL="1073150" indent="-285750" algn="l"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souhlasí se svěřením dítěte do pěstounské péče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aby bylo dítě do péče svěřeno, není třeba manželského svazku ani partnera - 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dítě může být svěřeno i do péče jednotlivce</a:t>
            </a: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 případě společné péče obou partnerů je ale manželský svazek podmínkou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dítě může být rovněž svěřeno do pěstounské péče svých příbuzných, typická je třeba 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pěstounská péče prarodičů</a:t>
            </a: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868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18052"/>
            <a:ext cx="10701865" cy="6341165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l"/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Jak získat dítě do pěstounské péče?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Žádost o zařazení do evidence žadatelů vhodných stát se pěstouny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, přímo na stránkách 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  <a:hlinkClick r:id="rId2"/>
              </a:rPr>
              <a:t>Ministerstva práce a sociálních věcí České republiky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možno také přímo na úřadu obce s rozšířenou působností v místě  trvalého pobytu, anebo v místě trvalého pobytu jednoho z manželů, jedná-li se o společné pěstounství.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obecní úřad následně provede sociální šetření v místě faktického bydliště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potřebná dokumentace - zpráva o zdravotním stavu, majetkových poměrech atd. a pak žádost, postoupena příslušnému krajskému úřadu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posuzování krajským úřadem, který zajistí psychologické vyšetření (psychotesty) a posouzení žádosti posudkovým lékařem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posuzuje se bude charakteristika osobnosti pěstouna, jeho psychický a zdravotní stav s ohledem na předpoklad k výchově dítěte, motivace k pěstounství, kvalita vztahů a stabilita rodinného prostředí a postoj ostatních členů rodiny.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následují 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přípravné kurzy na přijetí dítěte do pěstounské péče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stejně jako krajský úřad eviduje uchazeče o pěstounství, vede také seznam dětí, jejichž situace svěření do náhradní rodinné péče vyžaduje - v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ýběr konkrétní rodiny pak závisí na potřebách dítěte a schopnostech budoucích pěstounů</a:t>
            </a: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jakmile je vybraná rodina krajským úřadem oslovena a podrobně seznámena s veškerými potřebnými informacemi týkajícími se dítěte, je jí zprostředkován osobní kontakt</a:t>
            </a:r>
          </a:p>
          <a:p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877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18052"/>
            <a:ext cx="10701865" cy="6341165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lnSpcReduction="10000"/>
          </a:bodyPr>
          <a:lstStyle/>
          <a:p>
            <a:pPr algn="just"/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Charakteristika dávek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PP je institutem rodinného práva, upravuje ho zákon:</a:t>
            </a:r>
          </a:p>
          <a:p>
            <a:pPr lvl="0" algn="just">
              <a:buSzPct val="45000"/>
              <a:buFont typeface="StarSymbol"/>
              <a:buChar char="●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 sociálně-právní ochraně dětí č. 359/1999; </a:t>
            </a:r>
          </a:p>
          <a:p>
            <a:pPr lvl="0" algn="just">
              <a:buSzPct val="45000"/>
              <a:buFont typeface="StarSymbol"/>
              <a:buChar char="●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Občanský zákoník č. 89/2012</a:t>
            </a:r>
          </a:p>
          <a:p>
            <a:pPr lvl="0" algn="just"/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dávky PP jsou dávky netestované</a:t>
            </a:r>
          </a:p>
          <a:p>
            <a:pPr lvl="0" indent="-74613" algn="just">
              <a:buFont typeface="Wingdings" panose="05000000000000000000" pitchFamily="2" charset="2"/>
              <a:buChar char="v"/>
            </a:pP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opakující se: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příspěvek na úhradu potřeb dítěte,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odměna pěstouna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a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příspěvek při pěstounské péči, zaopatřovací příspěvek opakující se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(nově od 1.1.2022)</a:t>
            </a:r>
            <a:endParaRPr lang="cs-CZ" sz="1600" u="sng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0" indent="-74613" algn="just">
              <a:buFont typeface="Wingdings" panose="05000000000000000000" pitchFamily="2" charset="2"/>
              <a:buChar char="v"/>
            </a:pP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jednorázové: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příspěvek při převzetí dítěte,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příspěvek na zakoupení motorového vozidla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a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zaopatřovací příspěvek jednorázový</a:t>
            </a:r>
          </a:p>
          <a:p>
            <a:pPr lvl="0" indent="-74613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příspěvek při ukončení pěstounské péče zrušen od 1.1.2022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vedle toho mohou dítě i pěstoun pobírat i jiné dávky SSP související s péčí o dítě</a:t>
            </a:r>
          </a:p>
          <a:p>
            <a:pPr lvl="0" algn="just"/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 případě společné PP náleží dávky jen jednomu z manželů</a:t>
            </a:r>
          </a:p>
          <a:p>
            <a:pPr lvl="0" algn="just"/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obecně mají na dávky PP nárok ti, kteří pečují o svěřené dítě (v pěstounské péči) a jsou vedeni v  seznamu osob, které mohou vykonávat pěstounskou péči.</a:t>
            </a:r>
          </a:p>
          <a:p>
            <a:pPr marL="361950" lvl="1" indent="-361950" algn="just">
              <a:buSzPct val="45000"/>
              <a:buFont typeface="Wingdings" panose="05000000000000000000" pitchFamily="2" charset="2"/>
              <a:buChar char="v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osoba pečující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je pěstoun, který má zrovna v péči nějaké dítě; která je pěstounem, poručníkem nebo osobou, která má zájem stát se pěstounem, bylo-li jí dítě (děti) rozhodnutím soudu dočasně svěřeno do péče před rozhodnutím soudu o svěření dítěte do pěstounské péče, nebo osobou, která má v osobní péči dítě (děti), k němuž nemá vyživovací povinnost, přičemž probíhá soudní řízení o ustanovení této osoby poručníkem dítěte, anebo osobou, která byla do dosažení zletilosti dítěte jeho pěstounem nebo poručníkem</a:t>
            </a:r>
          </a:p>
          <a:p>
            <a:pPr marL="361950" lvl="1" indent="-361950" algn="just">
              <a:buSzPct val="45000"/>
              <a:buFont typeface="Wingdings" panose="05000000000000000000" pitchFamily="2" charset="2"/>
              <a:buChar char="v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osoba v evidenci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je pěstoun, který dokončil přípravu a krajský úřad jej zařadil jako osobu vhodnou stát se pěstounem na přechodnou dobu - je vedena v evidenci osob připravených vykonávat pěstounskou péči.</a:t>
            </a:r>
          </a:p>
          <a:p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40903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2045</TotalTime>
  <Words>3874</Words>
  <Application>Microsoft Office PowerPoint</Application>
  <PresentationFormat>Širokoúhlá obrazovka</PresentationFormat>
  <Paragraphs>286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7" baseType="lpstr">
      <vt:lpstr>Arial</vt:lpstr>
      <vt:lpstr>Calibri</vt:lpstr>
      <vt:lpstr>Calibri Light</vt:lpstr>
      <vt:lpstr>Century Gothic</vt:lpstr>
      <vt:lpstr>StarSymbol</vt:lpstr>
      <vt:lpstr>Verdana</vt:lpstr>
      <vt:lpstr>Wingdings</vt:lpstr>
      <vt:lpstr>Motiv Office</vt:lpstr>
      <vt:lpstr>  13. IV. těžiště sociální pomoci - dávky pěstounské péče</vt:lpstr>
      <vt:lpstr>       Sociálně právní ochrana dětí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      Kontrolní úkoly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Vymezení sociálního zabezpečení jako součásti sociální politiky</dc:title>
  <dc:creator>Trbola Robert</dc:creator>
  <cp:lastModifiedBy>Trbola Robert</cp:lastModifiedBy>
  <cp:revision>151</cp:revision>
  <cp:lastPrinted>2022-05-11T13:33:02Z</cp:lastPrinted>
  <dcterms:created xsi:type="dcterms:W3CDTF">2021-02-09T14:44:12Z</dcterms:created>
  <dcterms:modified xsi:type="dcterms:W3CDTF">2025-03-16T12:55:43Z</dcterms:modified>
</cp:coreProperties>
</file>