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73" r:id="rId5"/>
    <p:sldId id="274" r:id="rId6"/>
    <p:sldId id="271" r:id="rId7"/>
    <p:sldId id="276" r:id="rId8"/>
    <p:sldId id="277" r:id="rId9"/>
    <p:sldId id="278" r:id="rId10"/>
    <p:sldId id="275" r:id="rId11"/>
    <p:sldId id="272" r:id="rId12"/>
    <p:sldId id="262" r:id="rId13"/>
    <p:sldId id="263" r:id="rId14"/>
    <p:sldId id="265" r:id="rId15"/>
    <p:sldId id="266" r:id="rId16"/>
    <p:sldId id="257" r:id="rId17"/>
    <p:sldId id="264" r:id="rId18"/>
    <p:sldId id="270" r:id="rId19"/>
    <p:sldId id="269" r:id="rId20"/>
    <p:sldId id="267" r:id="rId21"/>
    <p:sldId id="268" r:id="rId22"/>
    <p:sldId id="260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55" d="100"/>
          <a:sy n="155" d="100"/>
        </p:scale>
        <p:origin x="312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2" Type="http://schemas.microsoft.com/office/2007/relationships/hdphoto" Target="../media/hdphoto1.wdp"/><Relationship Id="rId1" Type="http://schemas.openxmlformats.org/officeDocument/2006/relationships/image" Target="../media/image1.png"/></Relationships>
</file>

<file path=ppt/diagrams/_rels/drawing1.xml.rels><?xml version="1.0" encoding="UTF-8" standalone="yes"?>
<Relationships xmlns="http://schemas.openxmlformats.org/package/2006/relationships"><Relationship Id="rId2" Type="http://schemas.microsoft.com/office/2007/relationships/hdphoto" Target="../media/hdphoto1.wdp"/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309870-6B06-4A18-AED1-84DC5031B127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CD87F3AE-1AB1-4432-ABA4-25FDEA6B1E8E}">
      <dgm:prSet phldrT="[Text]"/>
      <dgm:spPr>
        <a:gradFill rotWithShape="0">
          <a:gsLst>
            <a:gs pos="47000">
              <a:schemeClr val="accent4">
                <a:lumMod val="60000"/>
                <a:lumOff val="40000"/>
              </a:schemeClr>
            </a:gs>
            <a:gs pos="67000">
              <a:srgbClr val="26468C"/>
            </a:gs>
            <a:gs pos="22000">
              <a:srgbClr val="5F3EA0"/>
            </a:gs>
            <a:gs pos="89130">
              <a:srgbClr val="4D3282"/>
            </a:gs>
            <a:gs pos="66000">
              <a:srgbClr val="C00000"/>
            </a:gs>
          </a:gsLst>
          <a:path path="circle">
            <a:fillToRect l="100000" t="100000"/>
          </a:path>
        </a:gradFill>
      </dgm:spPr>
      <dgm:t>
        <a:bodyPr/>
        <a:lstStyle/>
        <a:p>
          <a:r>
            <a: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ROZPOČTOVÁ TECHNIKA</a:t>
          </a:r>
        </a:p>
      </dgm:t>
    </dgm:pt>
    <dgm:pt modelId="{4FDD4959-6D46-482C-88D3-231F6F157D30}" type="parTrans" cxnId="{B5DEF447-C7B3-4096-B6A2-4CF767754ECB}">
      <dgm:prSet/>
      <dgm:spPr/>
      <dgm:t>
        <a:bodyPr/>
        <a:lstStyle/>
        <a:p>
          <a:endParaRPr lang="cs-CZ"/>
        </a:p>
      </dgm:t>
    </dgm:pt>
    <dgm:pt modelId="{E627E441-3905-42C7-83B8-292A023A7D8D}" type="sibTrans" cxnId="{B5DEF447-C7B3-4096-B6A2-4CF767754ECB}">
      <dgm:prSet/>
      <dgm:spPr/>
      <dgm:t>
        <a:bodyPr/>
        <a:lstStyle/>
        <a:p>
          <a:endParaRPr lang="cs-CZ"/>
        </a:p>
      </dgm:t>
    </dgm:pt>
    <dgm:pt modelId="{BA3017E9-4B81-4592-8F3B-C60F2C3BDE82}">
      <dgm:prSet phldrT="[Text]"/>
      <dgm:spPr>
        <a:gradFill rotWithShape="0">
          <a:gsLst>
            <a:gs pos="37000">
              <a:srgbClr val="C00000"/>
            </a:gs>
            <a:gs pos="67000">
              <a:srgbClr val="26468C"/>
            </a:gs>
            <a:gs pos="22000">
              <a:srgbClr val="5F3EA0"/>
            </a:gs>
            <a:gs pos="89130">
              <a:srgbClr val="4D3282"/>
            </a:gs>
            <a:gs pos="81000">
              <a:srgbClr val="7BA0F1">
                <a:lumMod val="99000"/>
                <a:lumOff val="1000"/>
              </a:srgbClr>
            </a:gs>
          </a:gsLst>
          <a:path path="circle">
            <a:fillToRect l="100000" t="100000"/>
          </a:path>
        </a:gradFill>
      </dgm:spPr>
      <dgm:t>
        <a:bodyPr/>
        <a:lstStyle/>
        <a:p>
          <a:r>
            <a: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DONAČNÍ TECHNIKA</a:t>
          </a:r>
        </a:p>
      </dgm:t>
    </dgm:pt>
    <dgm:pt modelId="{201713D7-7F2C-4583-833B-9156341C94DC}" type="parTrans" cxnId="{FD2A64FC-B3C2-4475-A8AC-76A54B870B14}">
      <dgm:prSet/>
      <dgm:spPr/>
      <dgm:t>
        <a:bodyPr/>
        <a:lstStyle/>
        <a:p>
          <a:endParaRPr lang="cs-CZ"/>
        </a:p>
      </dgm:t>
    </dgm:pt>
    <dgm:pt modelId="{70CEB4AF-2E2E-494A-9AEC-4E9CCB09C5B1}" type="sibTrans" cxnId="{FD2A64FC-B3C2-4475-A8AC-76A54B870B14}">
      <dgm:prSet/>
      <dgm:spPr/>
      <dgm:t>
        <a:bodyPr/>
        <a:lstStyle/>
        <a:p>
          <a:endParaRPr lang="cs-CZ"/>
        </a:p>
      </dgm:t>
    </dgm:pt>
    <dgm:pt modelId="{05D78914-A8DD-43B7-BC3E-98F3D00E3DE8}">
      <dgm:prSet phldrT="[Text]"/>
      <dgm:spPr>
        <a:gradFill rotWithShape="0">
          <a:gsLst>
            <a:gs pos="41000">
              <a:schemeClr val="accent4">
                <a:lumMod val="60000"/>
                <a:lumOff val="40000"/>
              </a:schemeClr>
            </a:gs>
            <a:gs pos="67000">
              <a:srgbClr val="26468C"/>
            </a:gs>
            <a:gs pos="22000">
              <a:srgbClr val="5F3EA0"/>
            </a:gs>
            <a:gs pos="100000">
              <a:srgbClr val="4D3282"/>
            </a:gs>
            <a:gs pos="88417">
              <a:srgbClr val="3F3986"/>
            </a:gs>
            <a:gs pos="32000">
              <a:srgbClr val="FF0000"/>
            </a:gs>
          </a:gsLst>
          <a:path path="circle">
            <a:fillToRect l="100000" t="100000"/>
          </a:path>
        </a:gradFill>
      </dgm:spPr>
      <dgm:t>
        <a:bodyPr/>
        <a:lstStyle/>
        <a:p>
          <a:r>
            <a: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FONDOVÁ TECHNIKA</a:t>
          </a:r>
        </a:p>
      </dgm:t>
    </dgm:pt>
    <dgm:pt modelId="{326CD836-46FC-4C46-A30D-3135C6A5F252}" type="sibTrans" cxnId="{6271622C-2EF9-43CC-88EA-F9EA7CA3D887}">
      <dgm:prSet/>
      <dgm:spPr/>
      <dgm:t>
        <a:bodyPr/>
        <a:lstStyle/>
        <a:p>
          <a:endParaRPr lang="cs-CZ"/>
        </a:p>
      </dgm:t>
    </dgm:pt>
    <dgm:pt modelId="{FA736B3D-A8F0-4DCB-9D85-B4C13F50EA68}" type="parTrans" cxnId="{6271622C-2EF9-43CC-88EA-F9EA7CA3D887}">
      <dgm:prSet/>
      <dgm:spPr/>
      <dgm:t>
        <a:bodyPr/>
        <a:lstStyle/>
        <a:p>
          <a:endParaRPr lang="cs-CZ"/>
        </a:p>
      </dgm:t>
    </dgm:pt>
    <dgm:pt modelId="{1E2E169A-114C-4383-9D77-E10F19357007}" type="pres">
      <dgm:prSet presAssocID="{57309870-6B06-4A18-AED1-84DC5031B127}" presName="linearFlow" presStyleCnt="0">
        <dgm:presLayoutVars>
          <dgm:dir/>
          <dgm:resizeHandles val="exact"/>
        </dgm:presLayoutVars>
      </dgm:prSet>
      <dgm:spPr/>
    </dgm:pt>
    <dgm:pt modelId="{EAA8404A-81DF-4AC4-A2A0-D57CC17D98AD}" type="pres">
      <dgm:prSet presAssocID="{05D78914-A8DD-43B7-BC3E-98F3D00E3DE8}" presName="composite" presStyleCnt="0"/>
      <dgm:spPr/>
    </dgm:pt>
    <dgm:pt modelId="{9220FDE2-F189-45CA-BEEF-6ABB134933C8}" type="pres">
      <dgm:prSet presAssocID="{05D78914-A8DD-43B7-BC3E-98F3D00E3DE8}" presName="imgShp" presStyleLbl="fgImgPlace1" presStyleIdx="0" presStyleCnt="3"/>
      <dgm:spPr>
        <a:blipFill>
          <a:blip xmlns:r="http://schemas.openxmlformats.org/officeDocument/2006/relationships" r:embed="rId1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E65B3B5D-7FAB-460D-90CC-84B3EC21BFA9}" type="pres">
      <dgm:prSet presAssocID="{05D78914-A8DD-43B7-BC3E-98F3D00E3DE8}" presName="txShp" presStyleLbl="node1" presStyleIdx="0" presStyleCnt="3">
        <dgm:presLayoutVars>
          <dgm:bulletEnabled val="1"/>
        </dgm:presLayoutVars>
      </dgm:prSet>
      <dgm:spPr/>
    </dgm:pt>
    <dgm:pt modelId="{EAA2703E-6EC2-4202-933C-E5DFBF6BA713}" type="pres">
      <dgm:prSet presAssocID="{326CD836-46FC-4C46-A30D-3135C6A5F252}" presName="spacing" presStyleCnt="0"/>
      <dgm:spPr/>
    </dgm:pt>
    <dgm:pt modelId="{EF6F7716-8857-4C15-AF4D-570663E05B27}" type="pres">
      <dgm:prSet presAssocID="{CD87F3AE-1AB1-4432-ABA4-25FDEA6B1E8E}" presName="composite" presStyleCnt="0"/>
      <dgm:spPr/>
    </dgm:pt>
    <dgm:pt modelId="{94D8E595-2439-49B6-A9C7-562EF9BCE1A2}" type="pres">
      <dgm:prSet presAssocID="{CD87F3AE-1AB1-4432-ABA4-25FDEA6B1E8E}" presName="imgShp" presStyleLbl="fgImgPlace1" presStyleIdx="1" presStyleCnt="3"/>
      <dgm:spPr>
        <a:blipFill>
          <a:blip xmlns:r="http://schemas.openxmlformats.org/officeDocument/2006/relationships" r:embed="rId1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3E7D2D0F-5493-4628-BEA1-D7D36E6352DA}" type="pres">
      <dgm:prSet presAssocID="{CD87F3AE-1AB1-4432-ABA4-25FDEA6B1E8E}" presName="txShp" presStyleLbl="node1" presStyleIdx="1" presStyleCnt="3">
        <dgm:presLayoutVars>
          <dgm:bulletEnabled val="1"/>
        </dgm:presLayoutVars>
      </dgm:prSet>
      <dgm:spPr/>
    </dgm:pt>
    <dgm:pt modelId="{83CC79C7-3DA8-46E6-B517-575E9AD72754}" type="pres">
      <dgm:prSet presAssocID="{E627E441-3905-42C7-83B8-292A023A7D8D}" presName="spacing" presStyleCnt="0"/>
      <dgm:spPr/>
    </dgm:pt>
    <dgm:pt modelId="{33C9E5BB-5463-450A-9DA4-128D2BC27AD3}" type="pres">
      <dgm:prSet presAssocID="{BA3017E9-4B81-4592-8F3B-C60F2C3BDE82}" presName="composite" presStyleCnt="0"/>
      <dgm:spPr/>
    </dgm:pt>
    <dgm:pt modelId="{8D61477D-1AD6-4A19-9C38-F7F38C8D6D33}" type="pres">
      <dgm:prSet presAssocID="{BA3017E9-4B81-4592-8F3B-C60F2C3BDE82}" presName="imgShp" presStyleLbl="fgImgPlace1" presStyleIdx="2" presStyleCnt="3"/>
      <dgm:spPr>
        <a:blipFill>
          <a:blip xmlns:r="http://schemas.openxmlformats.org/officeDocument/2006/relationships" r:embed="rId1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374A786F-920A-4ADB-9B75-20FA657CFC44}" type="pres">
      <dgm:prSet presAssocID="{BA3017E9-4B81-4592-8F3B-C60F2C3BDE82}" presName="txShp" presStyleLbl="node1" presStyleIdx="2" presStyleCnt="3" custLinFactNeighborY="1626">
        <dgm:presLayoutVars>
          <dgm:bulletEnabled val="1"/>
        </dgm:presLayoutVars>
      </dgm:prSet>
      <dgm:spPr/>
    </dgm:pt>
  </dgm:ptLst>
  <dgm:cxnLst>
    <dgm:cxn modelId="{6271622C-2EF9-43CC-88EA-F9EA7CA3D887}" srcId="{57309870-6B06-4A18-AED1-84DC5031B127}" destId="{05D78914-A8DD-43B7-BC3E-98F3D00E3DE8}" srcOrd="0" destOrd="0" parTransId="{FA736B3D-A8F0-4DCB-9D85-B4C13F50EA68}" sibTransId="{326CD836-46FC-4C46-A30D-3135C6A5F252}"/>
    <dgm:cxn modelId="{04644E3B-98C8-4824-A185-9C1C5089A79B}" type="presOf" srcId="{57309870-6B06-4A18-AED1-84DC5031B127}" destId="{1E2E169A-114C-4383-9D77-E10F19357007}" srcOrd="0" destOrd="0" presId="urn:microsoft.com/office/officeart/2005/8/layout/vList3"/>
    <dgm:cxn modelId="{B5DEF447-C7B3-4096-B6A2-4CF767754ECB}" srcId="{57309870-6B06-4A18-AED1-84DC5031B127}" destId="{CD87F3AE-1AB1-4432-ABA4-25FDEA6B1E8E}" srcOrd="1" destOrd="0" parTransId="{4FDD4959-6D46-482C-88D3-231F6F157D30}" sibTransId="{E627E441-3905-42C7-83B8-292A023A7D8D}"/>
    <dgm:cxn modelId="{C1AF9D6D-9A45-41FE-92DD-C568781D2EAB}" type="presOf" srcId="{05D78914-A8DD-43B7-BC3E-98F3D00E3DE8}" destId="{E65B3B5D-7FAB-460D-90CC-84B3EC21BFA9}" srcOrd="0" destOrd="0" presId="urn:microsoft.com/office/officeart/2005/8/layout/vList3"/>
    <dgm:cxn modelId="{A992F755-CD0D-47F1-80BD-E40720355F85}" type="presOf" srcId="{CD87F3AE-1AB1-4432-ABA4-25FDEA6B1E8E}" destId="{3E7D2D0F-5493-4628-BEA1-D7D36E6352DA}" srcOrd="0" destOrd="0" presId="urn:microsoft.com/office/officeart/2005/8/layout/vList3"/>
    <dgm:cxn modelId="{2559A58E-F81D-4AB1-A0A1-08842CAE4521}" type="presOf" srcId="{BA3017E9-4B81-4592-8F3B-C60F2C3BDE82}" destId="{374A786F-920A-4ADB-9B75-20FA657CFC44}" srcOrd="0" destOrd="0" presId="urn:microsoft.com/office/officeart/2005/8/layout/vList3"/>
    <dgm:cxn modelId="{FD2A64FC-B3C2-4475-A8AC-76A54B870B14}" srcId="{57309870-6B06-4A18-AED1-84DC5031B127}" destId="{BA3017E9-4B81-4592-8F3B-C60F2C3BDE82}" srcOrd="2" destOrd="0" parTransId="{201713D7-7F2C-4583-833B-9156341C94DC}" sibTransId="{70CEB4AF-2E2E-494A-9AEC-4E9CCB09C5B1}"/>
    <dgm:cxn modelId="{213F53C8-FA61-4A15-B8C2-94D31A116D50}" type="presParOf" srcId="{1E2E169A-114C-4383-9D77-E10F19357007}" destId="{EAA8404A-81DF-4AC4-A2A0-D57CC17D98AD}" srcOrd="0" destOrd="0" presId="urn:microsoft.com/office/officeart/2005/8/layout/vList3"/>
    <dgm:cxn modelId="{69B303A6-B7EC-4269-9AFC-B86481AF0562}" type="presParOf" srcId="{EAA8404A-81DF-4AC4-A2A0-D57CC17D98AD}" destId="{9220FDE2-F189-45CA-BEEF-6ABB134933C8}" srcOrd="0" destOrd="0" presId="urn:microsoft.com/office/officeart/2005/8/layout/vList3"/>
    <dgm:cxn modelId="{3C6655CC-97CC-454F-B489-1797E55A868A}" type="presParOf" srcId="{EAA8404A-81DF-4AC4-A2A0-D57CC17D98AD}" destId="{E65B3B5D-7FAB-460D-90CC-84B3EC21BFA9}" srcOrd="1" destOrd="0" presId="urn:microsoft.com/office/officeart/2005/8/layout/vList3"/>
    <dgm:cxn modelId="{6B0CD670-7269-49BF-9B06-9E403BC7D002}" type="presParOf" srcId="{1E2E169A-114C-4383-9D77-E10F19357007}" destId="{EAA2703E-6EC2-4202-933C-E5DFBF6BA713}" srcOrd="1" destOrd="0" presId="urn:microsoft.com/office/officeart/2005/8/layout/vList3"/>
    <dgm:cxn modelId="{02F75000-C89B-4535-90D8-F15E284920C2}" type="presParOf" srcId="{1E2E169A-114C-4383-9D77-E10F19357007}" destId="{EF6F7716-8857-4C15-AF4D-570663E05B27}" srcOrd="2" destOrd="0" presId="urn:microsoft.com/office/officeart/2005/8/layout/vList3"/>
    <dgm:cxn modelId="{AB528C87-425F-48BD-BDC2-E827547F677C}" type="presParOf" srcId="{EF6F7716-8857-4C15-AF4D-570663E05B27}" destId="{94D8E595-2439-49B6-A9C7-562EF9BCE1A2}" srcOrd="0" destOrd="0" presId="urn:microsoft.com/office/officeart/2005/8/layout/vList3"/>
    <dgm:cxn modelId="{9B2682F9-A067-4831-8AE5-E6E71EED4354}" type="presParOf" srcId="{EF6F7716-8857-4C15-AF4D-570663E05B27}" destId="{3E7D2D0F-5493-4628-BEA1-D7D36E6352DA}" srcOrd="1" destOrd="0" presId="urn:microsoft.com/office/officeart/2005/8/layout/vList3"/>
    <dgm:cxn modelId="{863C1BE5-3870-460D-A00A-3C59C69E4F96}" type="presParOf" srcId="{1E2E169A-114C-4383-9D77-E10F19357007}" destId="{83CC79C7-3DA8-46E6-B517-575E9AD72754}" srcOrd="3" destOrd="0" presId="urn:microsoft.com/office/officeart/2005/8/layout/vList3"/>
    <dgm:cxn modelId="{6B710CDB-07B1-452E-8C28-9C656CD651B7}" type="presParOf" srcId="{1E2E169A-114C-4383-9D77-E10F19357007}" destId="{33C9E5BB-5463-450A-9DA4-128D2BC27AD3}" srcOrd="4" destOrd="0" presId="urn:microsoft.com/office/officeart/2005/8/layout/vList3"/>
    <dgm:cxn modelId="{F996E21D-CDAF-482D-9045-22EC258245EE}" type="presParOf" srcId="{33C9E5BB-5463-450A-9DA4-128D2BC27AD3}" destId="{8D61477D-1AD6-4A19-9C38-F7F38C8D6D33}" srcOrd="0" destOrd="0" presId="urn:microsoft.com/office/officeart/2005/8/layout/vList3"/>
    <dgm:cxn modelId="{56D4C386-9BD8-4D35-B942-E3A752DC0B3C}" type="presParOf" srcId="{33C9E5BB-5463-450A-9DA4-128D2BC27AD3}" destId="{374A786F-920A-4ADB-9B75-20FA657CFC44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5B3B5D-7FAB-460D-90CC-84B3EC21BFA9}">
      <dsp:nvSpPr>
        <dsp:cNvPr id="0" name=""/>
        <dsp:cNvSpPr/>
      </dsp:nvSpPr>
      <dsp:spPr>
        <a:xfrm rot="10800000">
          <a:off x="1584339" y="306"/>
          <a:ext cx="5578366" cy="717049"/>
        </a:xfrm>
        <a:prstGeom prst="homePlate">
          <a:avLst/>
        </a:prstGeom>
        <a:gradFill rotWithShape="0">
          <a:gsLst>
            <a:gs pos="41000">
              <a:schemeClr val="accent4">
                <a:lumMod val="60000"/>
                <a:lumOff val="40000"/>
              </a:schemeClr>
            </a:gs>
            <a:gs pos="67000">
              <a:srgbClr val="26468C"/>
            </a:gs>
            <a:gs pos="22000">
              <a:srgbClr val="5F3EA0"/>
            </a:gs>
            <a:gs pos="100000">
              <a:srgbClr val="4D3282"/>
            </a:gs>
            <a:gs pos="88417">
              <a:srgbClr val="3F3986"/>
            </a:gs>
            <a:gs pos="32000">
              <a:srgbClr val="FF0000"/>
            </a:gs>
          </a:gsLst>
          <a:path path="circle">
            <a:fillToRect l="100000" t="100000"/>
          </a:path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6199" tIns="102870" rIns="192024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FONDOVÁ TECHNIKA</a:t>
          </a:r>
        </a:p>
      </dsp:txBody>
      <dsp:txXfrm rot="10800000">
        <a:off x="1763601" y="306"/>
        <a:ext cx="5399104" cy="717049"/>
      </dsp:txXfrm>
    </dsp:sp>
    <dsp:sp modelId="{9220FDE2-F189-45CA-BEEF-6ABB134933C8}">
      <dsp:nvSpPr>
        <dsp:cNvPr id="0" name=""/>
        <dsp:cNvSpPr/>
      </dsp:nvSpPr>
      <dsp:spPr>
        <a:xfrm>
          <a:off x="1225814" y="306"/>
          <a:ext cx="717049" cy="717049"/>
        </a:xfrm>
        <a:prstGeom prst="ellipse">
          <a:avLst/>
        </a:prstGeom>
        <a:blipFill>
          <a:blip xmlns:r="http://schemas.openxmlformats.org/officeDocument/2006/relationships" r:embed="rId1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7D2D0F-5493-4628-BEA1-D7D36E6352DA}">
      <dsp:nvSpPr>
        <dsp:cNvPr id="0" name=""/>
        <dsp:cNvSpPr/>
      </dsp:nvSpPr>
      <dsp:spPr>
        <a:xfrm rot="10800000">
          <a:off x="1584339" y="896618"/>
          <a:ext cx="5578366" cy="717049"/>
        </a:xfrm>
        <a:prstGeom prst="homePlate">
          <a:avLst/>
        </a:prstGeom>
        <a:gradFill rotWithShape="0">
          <a:gsLst>
            <a:gs pos="47000">
              <a:schemeClr val="accent4">
                <a:lumMod val="60000"/>
                <a:lumOff val="40000"/>
              </a:schemeClr>
            </a:gs>
            <a:gs pos="67000">
              <a:srgbClr val="26468C"/>
            </a:gs>
            <a:gs pos="22000">
              <a:srgbClr val="5F3EA0"/>
            </a:gs>
            <a:gs pos="89130">
              <a:srgbClr val="4D3282"/>
            </a:gs>
            <a:gs pos="66000">
              <a:srgbClr val="C00000"/>
            </a:gs>
          </a:gsLst>
          <a:path path="circle">
            <a:fillToRect l="100000" t="100000"/>
          </a:path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6199" tIns="102870" rIns="192024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ROZPOČTOVÁ TECHNIKA</a:t>
          </a:r>
        </a:p>
      </dsp:txBody>
      <dsp:txXfrm rot="10800000">
        <a:off x="1763601" y="896618"/>
        <a:ext cx="5399104" cy="717049"/>
      </dsp:txXfrm>
    </dsp:sp>
    <dsp:sp modelId="{94D8E595-2439-49B6-A9C7-562EF9BCE1A2}">
      <dsp:nvSpPr>
        <dsp:cNvPr id="0" name=""/>
        <dsp:cNvSpPr/>
      </dsp:nvSpPr>
      <dsp:spPr>
        <a:xfrm>
          <a:off x="1225814" y="896618"/>
          <a:ext cx="717049" cy="717049"/>
        </a:xfrm>
        <a:prstGeom prst="ellipse">
          <a:avLst/>
        </a:prstGeom>
        <a:blipFill>
          <a:blip xmlns:r="http://schemas.openxmlformats.org/officeDocument/2006/relationships" r:embed="rId1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4A786F-920A-4ADB-9B75-20FA657CFC44}">
      <dsp:nvSpPr>
        <dsp:cNvPr id="0" name=""/>
        <dsp:cNvSpPr/>
      </dsp:nvSpPr>
      <dsp:spPr>
        <a:xfrm rot="10800000">
          <a:off x="1584339" y="1793236"/>
          <a:ext cx="5578366" cy="717049"/>
        </a:xfrm>
        <a:prstGeom prst="homePlate">
          <a:avLst/>
        </a:prstGeom>
        <a:gradFill rotWithShape="0">
          <a:gsLst>
            <a:gs pos="37000">
              <a:srgbClr val="C00000"/>
            </a:gs>
            <a:gs pos="67000">
              <a:srgbClr val="26468C"/>
            </a:gs>
            <a:gs pos="22000">
              <a:srgbClr val="5F3EA0"/>
            </a:gs>
            <a:gs pos="89130">
              <a:srgbClr val="4D3282"/>
            </a:gs>
            <a:gs pos="81000">
              <a:srgbClr val="7BA0F1">
                <a:lumMod val="99000"/>
                <a:lumOff val="1000"/>
              </a:srgbClr>
            </a:gs>
          </a:gsLst>
          <a:path path="circle">
            <a:fillToRect l="100000" t="100000"/>
          </a:path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6199" tIns="102870" rIns="192024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DONAČNÍ TECHNIKA</a:t>
          </a:r>
        </a:p>
      </dsp:txBody>
      <dsp:txXfrm rot="10800000">
        <a:off x="1763601" y="1793236"/>
        <a:ext cx="5399104" cy="717049"/>
      </dsp:txXfrm>
    </dsp:sp>
    <dsp:sp modelId="{8D61477D-1AD6-4A19-9C38-F7F38C8D6D33}">
      <dsp:nvSpPr>
        <dsp:cNvPr id="0" name=""/>
        <dsp:cNvSpPr/>
      </dsp:nvSpPr>
      <dsp:spPr>
        <a:xfrm>
          <a:off x="1225814" y="1792930"/>
          <a:ext cx="717049" cy="717049"/>
        </a:xfrm>
        <a:prstGeom prst="ellipse">
          <a:avLst/>
        </a:prstGeom>
        <a:blipFill>
          <a:blip xmlns:r="http://schemas.openxmlformats.org/officeDocument/2006/relationships" r:embed="rId1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3D3E15-28F0-45C4-B52E-2D1A3F686A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4CF9B30-4677-4667-B16C-3B9B68D802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58FD79-10E9-4F39-8DCA-E3CE0697F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F8D426-D0E7-4995-A88A-550217BFA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CD7257-E49A-4A6F-97C3-74CDEA0EC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533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37F84D-022A-4FD4-BC5F-89112F3A1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2D32F09-3C0B-4E40-AA83-3442B88928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D140F4-1EC7-4E08-943C-45E4E12DC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1A198E-2C51-42D0-B59E-570571D56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C74F0F-1E25-44E9-9766-F697A58F6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185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76089B1-02C6-40CF-B05E-236C47E680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683F432-A670-4319-ABC5-F7CB8D4D1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CE75AB-716D-41AD-A0E1-5221145EC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C1D131-270C-4E71-9CEC-C2563C29B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566F20-806F-4540-AC69-E299FE9E3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1751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C8A612-9E6C-4004-86C3-78E3B33E2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BA1003-C142-4351-9C8B-F2DDF347C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092D24-D0D1-4FF3-80BA-C2209C771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B67C91-29B7-4A5B-A55A-2839F349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093294-968A-40D0-A0D1-99B449415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816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813778-1FA0-49C8-8160-9E75CE6C5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66A2888-75BB-4A2F-A353-36F58FD01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3E9D2A-6471-4AC6-A12C-CB2A8F0D1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C961CE-7715-4604-BE8E-547BBFCDE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4A80F1-32B9-4F7B-B1EC-4F7CF9A37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851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96D294-55C7-4965-A12A-6C8CDB605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17DA77-E760-49AD-BAAA-79CC5C3E46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4781620-2D61-47A2-B4A3-9EFBA3F9F6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976F30A-A3FE-4BA7-AEFD-1C04A5AD3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6F107B2-F0C9-4E37-9A54-4AA4F9595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06280E-1221-43CF-9769-B73FDA559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7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A6A1BB-A700-486B-9F44-8A331F8C8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FC439DC-380F-4563-8125-65F9089BD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B7D5363-FC6C-4EFC-9100-0C73D22917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1342567-D4E4-42C6-810C-85442B9825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78ADC77-5421-4348-A4F5-241316C25B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F2D0215-0320-4907-82BF-5CB7A26C9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25E7D92-4AFC-4E40-A7B2-F9D2E454B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C315384-89D6-4CE1-B3DE-05F729C39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546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C12CA9-A093-4260-AB0B-9A9AC1AF2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C9BA157-C6E3-4D4E-81C9-6FCDAC10B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5F77743-7D2B-40D1-A34D-A77E52E7C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37E4122-E5FC-4C8F-9840-DF4D3263B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812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49B1DCE-E639-4E72-968F-89D8C6A8D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C5DF3AF-E9A7-4C42-8320-48B60E0DA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051120D-9B9B-468F-A3FD-2AB4B3630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681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EE7BEA-0853-4010-86A4-662F57157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C3C6D6-A06E-42F7-8493-19CC72D52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6F07C9A-7B3D-4E83-8493-6A32571384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680C4D4-D6C5-4EA5-9CA6-3FA17FEE6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C5DFF3-5E56-45CE-B05B-060186A15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DE913F3-DB8D-418A-BA2A-EDA041F3B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1781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A25A9C-25FD-4320-A071-D91027001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9B318CB-9BE2-442A-BABD-E042911E67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13D3DE1-A552-4C73-9F82-12F5ACED8D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E964251-CEC1-4C06-9A96-A8CBF2BDE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F1A9DCD-F934-410C-8BDA-7FA025DA2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CB20C66-9AC2-4B7C-9F1A-4E6F80414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427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1B6DAC2-2A3D-4E61-A325-4B6991EDA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B5CF3E5-B233-4727-84BA-DFB36D3D38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F401C5-6F42-495F-92DF-C156D42368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45ADF-8045-4030-A5EC-A13972C3E94B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CF1871-1396-44D8-BC51-5F786C12E4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8BD248-8F44-42A6-9FC1-5672844F67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3157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5252" y="2553195"/>
            <a:ext cx="9144000" cy="2850078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r>
              <a:rPr lang="cs-CZ" sz="53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3. Systém řízení a financování SZ; subjekty SZ</a:t>
            </a:r>
            <a:br>
              <a:rPr lang="cs-CZ" sz="53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cs-CZ" sz="5300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61C188C-CAC0-4A73-85E6-628AD8E4DE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621867"/>
            <a:ext cx="9144000" cy="609600"/>
          </a:xfrm>
        </p:spPr>
        <p:txBody>
          <a:bodyPr/>
          <a:lstStyle/>
          <a:p>
            <a:r>
              <a:rPr lang="cs-CZ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FSS MU – Katedra sociální politiky a sociální práce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71B0CCF0-5CC7-489C-A622-79C11E8754F0}"/>
              </a:ext>
            </a:extLst>
          </p:cNvPr>
          <p:cNvSpPr/>
          <p:nvPr/>
        </p:nvSpPr>
        <p:spPr>
          <a:xfrm>
            <a:off x="2571008" y="877372"/>
            <a:ext cx="7302663" cy="646331"/>
          </a:xfrm>
          <a:prstGeom prst="rect">
            <a:avLst/>
          </a:prstGeo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zabezpečení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191983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8E54258-8130-20A7-F29F-40D6B70EBB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AC7564-9FEF-9453-5920-B30DC8CE74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6"/>
            <a:ext cx="10607039" cy="1089499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Financování sociálního zabezpečení v ČR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4BD5E5-BBB1-5FD4-F6F6-4373BCAF84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532237"/>
            <a:ext cx="10701865" cy="4999191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dvoupilířový</a:t>
            </a: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systém:</a:t>
            </a:r>
            <a:r>
              <a:rPr lang="cs-CZ" sz="16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veřejný x dobrovolný soukromý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veřejný pilíř:</a:t>
            </a: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založený na průběžném financování, kdy pojištěnci platí povinné pojistné do systému sociálního pojištění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dobrovolný soukromý pilíř: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využívá se ve formě penzijního připojištění a komerčního důchodového pojištění, poskytovaného komerčními pojišťovnami v rámci životního pojištění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b="1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Základem financování sociálního zabezpečení v České republice je průběžné financování (systém ''</a:t>
            </a:r>
            <a:r>
              <a:rPr lang="cs-CZ" sz="1600" b="1" u="sng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pay</a:t>
            </a:r>
            <a:r>
              <a:rPr lang="cs-CZ" sz="1600" b="1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as </a:t>
            </a:r>
            <a:r>
              <a:rPr lang="cs-CZ" sz="1600" b="1" u="sng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you</a:t>
            </a:r>
            <a:r>
              <a:rPr lang="cs-CZ" sz="1600" b="1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go“) v rámci veřejného pilíře (sociální pojištění) - jeho zdrojem je: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povinný </a:t>
            </a:r>
            <a:r>
              <a:rPr 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příspěvek na sociální zabezpečení a státní politiku zaměstnanosti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, ten je příjmem státního rozpočtu (upraveno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zákonem č. 589/1992 Sb., o pojistném na sociální zabezpečení a příspěvku na státní politiku zaměstnanosti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); dávky hrazeny z prostředků vybraných v témže období zahrnuje: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pojistné na důchodové zabezpečení</a:t>
            </a:r>
            <a:r>
              <a:rPr lang="pl-PL" sz="1600" dirty="0">
                <a:latin typeface="Verdana" panose="020B0604030504040204" pitchFamily="34" charset="0"/>
                <a:ea typeface="Verdana" panose="020B0604030504040204" pitchFamily="34" charset="0"/>
              </a:rPr>
              <a:t> – speciální samostatný účet státního rozpočtu (rezervy pro důchodovou reformu)</a:t>
            </a:r>
            <a:endParaRPr lang="pl-PL" sz="16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pojistné na nemocenské pojištění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příspěvek na státní politiku zaměstnanosti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zákon stanovuje také: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poplatníky pojistného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x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vyměřovací základ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x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rozhodné období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x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sazby pojistného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x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odvody pojistného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je uplatňována mezigenerační solidarita (vertikální i horizontální)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nevýhody – současný demografický vývoj</a:t>
            </a:r>
          </a:p>
        </p:txBody>
      </p:sp>
    </p:spTree>
    <p:extLst>
      <p:ext uri="{BB962C8B-B14F-4D97-AF65-F5344CB8AC3E}">
        <p14:creationId xmlns:p14="http://schemas.microsoft.com/office/powerpoint/2010/main" val="28276329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8F96920-D489-3EAB-DC28-C806518407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2B1E1098-5AEB-3C5F-7383-49CC8AA0FE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dalším zdrojem financování systému jsou daně (přímé i nepřímé)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tři typy poplatníků: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zaměstnavatelé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– fyzické nebo právnické osoby, což jsou organizace (více než 25 zaměstnanců) a malé organizace (aspoň jeden zaměstnanec), dále organizační složky státu se zaměstnanci v pracovním poměru nebo na základě dohod a služební úřady se státními zaměstnanci  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zaměstnanci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– okruh osob jako poplatníci pojistného stanoven zákonem č. 589/1992 Sb. o pojistném na sociální zabezpečení a příspěvku na státní politiku zaměstnanosti: v pracovním poměru, na dohody, členové družstva, jmenované osoby do funkcí, soudci, poslanci, členové vlády, státní zaměstnanci atd.   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osoby samostatně výdělečně činné (OSVČ)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stanoveny zákonem o důchodovém pojištění; jsou povinny platit pojistné na důchodové pojištění a příspěvek na státní politiku zaměstnanosti.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výše pojistného: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stanoví se procentní sazbou z vyměřovacího základu zjištěného za rozhodné období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rozhodné období: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u zaměstnanců kalendářní měsíc, za který se pojistné platí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u OSVČ kalendářní rok, za který se toto pojistné platí</a:t>
            </a:r>
          </a:p>
        </p:txBody>
      </p:sp>
    </p:spTree>
    <p:extLst>
      <p:ext uri="{BB962C8B-B14F-4D97-AF65-F5344CB8AC3E}">
        <p14:creationId xmlns:p14="http://schemas.microsoft.com/office/powerpoint/2010/main" val="6974963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4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3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vyměřovací základ: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300" u="sng" dirty="0">
                <a:latin typeface="Verdana" panose="020B0604030504040204" pitchFamily="34" charset="0"/>
                <a:ea typeface="Verdana" panose="020B0604030504040204" pitchFamily="34" charset="0"/>
              </a:rPr>
              <a:t>zaměstnavatel ►</a:t>
            </a: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 částka odpovídající úhrnu vyměřovacích základů jeho zaměstnanců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300" u="sng" dirty="0">
                <a:latin typeface="Verdana" panose="020B0604030504040204" pitchFamily="34" charset="0"/>
                <a:ea typeface="Verdana" panose="020B0604030504040204" pitchFamily="34" charset="0"/>
              </a:rPr>
              <a:t>zaměstnanec ►</a:t>
            </a: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 úhrn příjmů, které jsou předmětem daně z příjmu fyzických osob podle zákona o daních z příjmů, které nejsou od této daně osvobozeny (vyměřovacím základem je úhrn příjmů zúčtovaných zaměstnavatelem zaměstnanci v souvislosti s výkonem zaměstnání)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300" u="sng" dirty="0">
                <a:latin typeface="Verdana" panose="020B0604030504040204" pitchFamily="34" charset="0"/>
                <a:ea typeface="Verdana" panose="020B0604030504040204" pitchFamily="34" charset="0"/>
              </a:rPr>
              <a:t>do vyměřovacího základu zaměstnance se nezahrnují tyto příjmy: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náhrada škody podle zákoníku práce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odstupné, odchodné a odbytné poskytované na základě zvláštních právních předpisů  a odměna při skončení funkčního období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věrnostní příplatek horníkům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náhrada výdajů poskytovaných zaměstnancům v souvislosti s výkonem zaměstnání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odměny vyplácené podle zákona o vynálezech a zlepšovacích návrzích, pokud vytvoření a uplatnění vynálezu nebo zlepšovacího návrhu nemělo souvislost s výkonem zaměstnání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náhrada mzdy při výkonu služby v ozbrojených silách a civilní služby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jednorázová sociální výpomoc poskytnutá zaměstnanci k překlenutí jeho mimořádně obtížných poměrů vzniklých v důsledku živelné pohromy, požáru, ekologické nebo průmyslové havárii nebo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jiné mimořádně závažné události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pojistné zaplacené zaměstnavatelem za zaměstnance podle zákona č. 589/1992 Sb.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30779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600" u="sng" dirty="0">
                <a:latin typeface="Verdana" panose="020B0604030504040204" pitchFamily="34" charset="0"/>
                <a:ea typeface="Verdana" panose="020B0604030504040204" pitchFamily="34" charset="0"/>
              </a:rPr>
              <a:t>osoba samostatně výdělečně činná</a:t>
            </a:r>
          </a:p>
          <a:p>
            <a:pPr marL="817562" indent="-4572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600" dirty="0">
                <a:latin typeface="Verdana" panose="020B0604030504040204" pitchFamily="34" charset="0"/>
                <a:ea typeface="Verdana" panose="020B0604030504040204" pitchFamily="34" charset="0"/>
              </a:rPr>
              <a:t>pro pojistné na důchodové pojištění a příspěvek na státní politiku zaměstnanosti je částka, kterou si osoba samostatně výdělečně činná určí, ne však méně než 50 % daňového základu podle zákona o daních z příjmů z podnikání a z jiné samostatné výdělečné činnosti</a:t>
            </a:r>
          </a:p>
          <a:p>
            <a:pPr marL="817562" indent="-4572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600" dirty="0">
                <a:latin typeface="Verdana" panose="020B0604030504040204" pitchFamily="34" charset="0"/>
                <a:ea typeface="Verdana" panose="020B0604030504040204" pitchFamily="34" charset="0"/>
              </a:rPr>
              <a:t>vyměřovací základ osoby samostatně výdělečně činné je nejméně součin nejnižšího měsíčního vyměřovacího základu a počtu kalendářních měsíců příslušného kalendářního roku, v nichž byla výdělečná činnost vykonávána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sazby pojistného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600" dirty="0">
                <a:latin typeface="Verdana" panose="020B0604030504040204" pitchFamily="34" charset="0"/>
                <a:ea typeface="Verdana" panose="020B0604030504040204" pitchFamily="34" charset="0"/>
              </a:rPr>
              <a:t>zaměstnavatel: 24,8 % z úhrnu vyměřovacích základů zaměstnanců, z toho 2,1 % na nemocenské pojištění, 21,5 % na důchodové pojištění a 1,2 % na státní politiku zaměstnanosti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600" dirty="0">
                <a:latin typeface="Verdana" panose="020B0604030504040204" pitchFamily="34" charset="0"/>
                <a:ea typeface="Verdana" panose="020B0604030504040204" pitchFamily="34" charset="0"/>
              </a:rPr>
              <a:t>zaměstnanec: 6,5 %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600" dirty="0">
                <a:latin typeface="Verdana" panose="020B0604030504040204" pitchFamily="34" charset="0"/>
                <a:ea typeface="Verdana" panose="020B0604030504040204" pitchFamily="34" charset="0"/>
              </a:rPr>
              <a:t>OSVČ: 29,2 % na důchodové pojištění a státní politiku zaměstnanosti, z toho 28 % na důchodové pojištění a 1,2 % na státní politiku zaměstnanosti + 2,1 % na nemocenské pojištění (je-li ho ovšem OSVČ dobrovolně účastna)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odvody pojistného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600" dirty="0">
                <a:latin typeface="Verdana" panose="020B0604030504040204" pitchFamily="34" charset="0"/>
                <a:ea typeface="Verdana" panose="020B0604030504040204" pitchFamily="34" charset="0"/>
              </a:rPr>
              <a:t>zaměstnavatel je povinen odvádět i pojistné, které si platí zaměstnanec; pojistné odvedené za zaměstnance srazí zaměstnavatel z jeho příjmů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600" dirty="0">
                <a:latin typeface="Verdana" panose="020B0604030504040204" pitchFamily="34" charset="0"/>
                <a:ea typeface="Verdana" panose="020B0604030504040204" pitchFamily="34" charset="0"/>
              </a:rPr>
              <a:t>OSVČ odvádí pojistné na důchodové pojištění a příspěvek na státní politiku zaměstnanosti, nebo zálohy na něj příslušné okresní správě sociálního zabezpečení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1745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b="1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systém fondového (kapitálového) financování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(v ČR jen v omezené míře v podobě dobrovolného soukromého připojištění)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kapitalizovaný fond sociálního zabezpečení na pojišťovacím principu – je tvořen individuálními příspěvky pojištěnců – tvorba kapitálových rezerv pro případ určité sociální události (spoření na stáří) - individuální účty, z nichž čerpají vlastní naspořené finanční prostředky v případě sociální události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spravují pojišťovny - hospodaření s finančními prostředky tak, aby zabránily znehodnocení úspor a naopak investovaly a zhodnocovaly vložené finance na budoucí výplatu dávek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ale zákonem vymezené způsoby zhodnocování finančních prostředků (investování do státních dluhopisů nebo málo rizikových cenných papírů) - podléhá státnímu dozoru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riziko špatných investic, neúměrného růstu inflace, defraudace kapitalizovaných fondů sociálního zabezpečení (chilský důchodový systém)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výhody – nepodléhá tak významně demografickému vývoji - neuplatňuje se princip solidarity, možnost vyššího zhodnocení vložených prostředků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b="1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financování sociálních služeb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nutno rozlišit financování příspěvku na péči = dávka (vyplácí ÚP ze státního rozpočtu) a financování služeb (aktivit)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služby – dotace ze státního rozpočtu, z rozpočtů územně samosprávných celků, darů a poplatků uživatelů, případně projektů z ESF </a:t>
            </a:r>
          </a:p>
        </p:txBody>
      </p:sp>
    </p:spTree>
    <p:extLst>
      <p:ext uri="{BB962C8B-B14F-4D97-AF65-F5344CB8AC3E}">
        <p14:creationId xmlns:p14="http://schemas.microsoft.com/office/powerpoint/2010/main" val="26651786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b="1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financování zdravotní péče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systém českého zdravotnictví a zdravotní péče – vícezdrojové financování (veřejné a soukromé)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veřejné zdroje = veřejné zdravotní pojištění, státní a místní rozpočty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soukromé zdroje = přímé platby občanů, soukromé zdravotní pojištění, prostředky neziskových organizací apod.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všeobecné zdravotní pojištění – vznik 1993 na základě pojišťovacího principu (neudržitelnost financování ze státního rozpočtu)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zdravotní pojišťovny jako instituce k výběru peněz od plátců – výběr dobrovolný, ale nějaký zástupce z řad pojišťoven obligatorní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plátci pojistného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: pojištěnci, zaměstnavatelé, stát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pojištěnci: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zaměstnanci, osoby samostatně výdělečně činné a osoby s trvalým pobytem na území ČR nespadající do výše uvedených kategorií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zaměstnavatelé: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plátcem části pojistného za své zaměstnance (2/3 za zaměstnance, zaměstnanec pak 1/3)</a:t>
            </a:r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stát za: nezaopatřené děti, poživatele důchodů, ženy na mateřské a rodičovské dovolené, uchazeče o zaměstnání, osoby pobírající dávku pomoci v hmotné nouzi, osoby ve výkonu zabezpečovací detence, vazby nebo výkonu trestu odnětí svobody (počet těchto osob představuje více jak jednu polovinu všech pojištěnců)</a:t>
            </a:r>
          </a:p>
        </p:txBody>
      </p:sp>
    </p:spTree>
    <p:extLst>
      <p:ext uri="{BB962C8B-B14F-4D97-AF65-F5344CB8AC3E}">
        <p14:creationId xmlns:p14="http://schemas.microsoft.com/office/powerpoint/2010/main" val="2825234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6"/>
            <a:ext cx="10607039" cy="105405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Subjekty sociálního zabezpečení -řízení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7265" y="1467853"/>
            <a:ext cx="10701865" cy="519893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Centrální instituce</a:t>
            </a:r>
          </a:p>
          <a:p>
            <a:pPr marL="360363" indent="-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Ministerstvo práce a sociálních věcí (MPSV)</a:t>
            </a:r>
          </a:p>
          <a:p>
            <a:pPr marL="715963" indent="-1809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sociální zabezpečení na národní úrovni, tvůrce politiky a legislativy v oblasti SZ</a:t>
            </a:r>
          </a:p>
          <a:p>
            <a:pPr marL="715963" indent="-1809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řídí a kontroluje výkon státní správy v SZ, koncepční politika, ochrana veřejného zájmu</a:t>
            </a:r>
          </a:p>
          <a:p>
            <a:pPr marL="715963" indent="-1809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kompetence MPSV - sociální politika (problematika zdravotně postižených, sociální služby, sociální dávky, rodinná politika apod.), sociální pojištění (důchody, nemocenské, apod.), oblast zaměstnanosti (trh práce, podpora zaměstnanosti, zahraniční zaměstnanost apod.), pracovněprávní legislativa, bezpečnost a ochrana zdraví při práci, rovné příležitosti pro ženy a muže (genderová problematika), evropská integrace a oblast čerpání finanční pomoci z fondů Evropské unie (EU)</a:t>
            </a:r>
          </a:p>
          <a:p>
            <a:pPr marL="715963" indent="-1809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Mezi organizace podřízené MPSV patří Úřad práce ČR (ÚP ČR), Česká správa sociálního zabezpečení (ČSSZ), Státní úřad inspekce práce (SÚIP) a Úřad pro mezinárodněprávní ochranu dětí (ÚMPOD).</a:t>
            </a:r>
          </a:p>
          <a:p>
            <a:pPr marL="715963" indent="-1809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MPSV je zřizovatelem pěti ústavů sociální péče</a:t>
            </a:r>
          </a:p>
          <a:p>
            <a:pPr marL="360363" indent="-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Česká správa sociálního zabezpečení (ČSSZ)</a:t>
            </a:r>
          </a:p>
          <a:p>
            <a:pPr marL="715963" indent="-1809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samostatná organizační složka státu, správce a výplatce pojistných dávek SZ</a:t>
            </a:r>
          </a:p>
          <a:p>
            <a:pPr marL="715963" indent="-1809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metodické vedení okresních správ a kontrolní činnost; účetní jednotka SZ</a:t>
            </a:r>
          </a:p>
          <a:p>
            <a:pPr marL="715963" indent="-1809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proces rozhodování; výplata dávek SZ do ciziny; vedení registru pojištěnců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1873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715963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působnost v oblasti lékařské posudkové služby</a:t>
            </a:r>
          </a:p>
          <a:p>
            <a:pPr marL="715963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úkoly vyplývající z mezistátních úmluv o sociálním zabezpečení a podle koordinačních nařízení Evropské unie je styčným místem vůči zahraničním institucím</a:t>
            </a:r>
          </a:p>
          <a:p>
            <a:pPr marL="715963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rozhoduje o odvoláních ve věcech, v nichž v prvním stupni rozhodla okresní správa sociálního zabezpečení</a:t>
            </a:r>
          </a:p>
          <a:p>
            <a:pPr marL="360363" indent="-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Generální Úřad práce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koncepční, kontrolní a metodická činnost v oblasti politiky trhu práce a řízení systému nepojistných sociálních dávek (SSP dávek a dávek sociální pomoci – hmotné nouze)   </a:t>
            </a:r>
          </a:p>
          <a:p>
            <a:pPr marL="715963" indent="-1809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zajišťuje ministerstvu podklady pro zpracování koncepcí a programů státní politiky zaměstnanosti</a:t>
            </a:r>
          </a:p>
          <a:p>
            <a:pPr marL="715963" indent="-1809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spolupracuje se správními úřady, samosprávnými celky, orgány sociálního zabezpečení, orgány pomoci v hmotné nouzi, orgány státní zdravotní správy, zaměstnavateli apod. </a:t>
            </a:r>
          </a:p>
          <a:p>
            <a:pPr marL="715963" indent="-1809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přijímá opatření na podporu a dosažení rovného zacházení bez ohledu na pohlaví, národnost etnický původ, sexuální orientaci, zdravotní stav apod.</a:t>
            </a:r>
          </a:p>
          <a:p>
            <a:pPr marL="715963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spolupracuje s ministerstvem na rozvíjení mezinárodních vztahů</a:t>
            </a:r>
          </a:p>
          <a:p>
            <a:pPr marL="715963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uděluje a odnímá povolení ke zprostředkování zaměstnání  agenturám práce a vede jejich evidenci</a:t>
            </a:r>
          </a:p>
          <a:p>
            <a:pPr marL="715963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zajišťuje poskytování hmotných podpor na vytváření nových pracovních míst a hmotnou podporu rekvalifikace    </a:t>
            </a:r>
          </a:p>
          <a:p>
            <a:pPr marL="534988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7536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 marL="715963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zajišťuje kontrolní činnost státu - např. dodržování bezpečnosti práce nebo boj s nelegálním zaměstnáváním </a:t>
            </a:r>
            <a:r>
              <a:rPr lang="cs-CZ" alt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► 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kontrolní činnost v oblasti zaměstnanosti se nově slučuje pod Státní úřad inspekce práce (zpřísňuje se postih za výkon nelegální práce, maximální částka pokuty se zvyšuje z 10 000 Kč na 100 000 Kč - pořádkovou pokutu až do výše 10 000 Kč je možné uložit člověku, jenž se zdržuje na pracovišti kontrolované osoby a vykonává pro ni práci, za to, že odmítne osvědčit svou totožnost a prokázat legálnost pracovněprávního vztahu; zvyšuje se i maximální částka pokuty za umožnění výkonu nelegální práce z 5 milionů Kč na 10 milionů Kč)</a:t>
            </a:r>
          </a:p>
          <a:p>
            <a:pPr marL="360363" indent="-36036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pl-PL" sz="64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Ministerstvo obrany </a:t>
            </a:r>
            <a:r>
              <a:rPr lang="pl-PL" sz="6400" dirty="0">
                <a:latin typeface="Verdana" panose="020B0604030504040204" pitchFamily="34" charset="0"/>
                <a:ea typeface="Verdana" panose="020B0604030504040204" pitchFamily="34" charset="0"/>
              </a:rPr>
              <a:t>– SZ pokud jde o vojáky z povolání</a:t>
            </a:r>
          </a:p>
          <a:p>
            <a:pPr marL="360363" indent="-36036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Ministerstvo vnitra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– SZ pokud jde o příslušníky Policie ČR, Hasičského záchranného sboru ČR a příslušníků ostatních ozbrojených bezpečnostních sborů a bezpečnostních služeb</a:t>
            </a:r>
          </a:p>
          <a:p>
            <a:pPr marL="360363" indent="-36036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Ministerstvo spravedlnosti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– SZ pokud jde o příslušníky Vězeňské služby ČR</a:t>
            </a:r>
          </a:p>
          <a:p>
            <a:pPr marL="360363" indent="-36036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Ministerstvo zdravotnictví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– veřejná zdravotní politika, veřejné zdravotní pojištění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cs-CZ" sz="64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1320451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6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Funkční decentralizace správy a řízení systému SZ</a:t>
            </a:r>
          </a:p>
          <a:p>
            <a:pPr marL="360363" indent="-360363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pravomoci jsou přenášeny na specializované nebo nespecializované veřejné orgány (instituce), na </a:t>
            </a:r>
            <a:r>
              <a:rPr lang="cs-CZ" sz="6400" dirty="0" err="1">
                <a:latin typeface="Verdana" panose="020B0604030504040204" pitchFamily="34" charset="0"/>
                <a:ea typeface="Verdana" panose="020B0604030504040204" pitchFamily="34" charset="0"/>
              </a:rPr>
              <a:t>poloveřejné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 orgány (např. organizace zaměstnavatelů či odborové svazy), ziskové subjekty (komerční, vykonávající činnosti v oblasti SZ za úplatu) či neziskové organizace (oblast sociální práce)</a:t>
            </a:r>
          </a:p>
          <a:p>
            <a:pPr marL="360363" indent="-36036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okresní správy sociálního zabezpečení (OSSZ, případně PSSZ v Praze a MSSZ v Brně)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– administrátor pojistných dávek SZ; proces rozhodování a odborná pomoc občanům a zaměstnavatelům; správa dávek důchodového a nemocenského pojištění </a:t>
            </a:r>
          </a:p>
          <a:p>
            <a:pPr marL="360363" indent="-36036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Úřad práce ČR – krajské pobočky s kontaktními pracovišti</a:t>
            </a:r>
          </a:p>
          <a:p>
            <a:pPr marL="715963" indent="-180975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6800" dirty="0">
                <a:latin typeface="Verdana" panose="020B0604030504040204" pitchFamily="34" charset="0"/>
                <a:ea typeface="Verdana" panose="020B0604030504040204" pitchFamily="34" charset="0"/>
              </a:rPr>
              <a:t>administrace a výplata nepojistných dávek SZ; politika zaměstnanosti </a:t>
            </a:r>
          </a:p>
          <a:p>
            <a:pPr marL="715963" lvl="0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6800" dirty="0">
                <a:latin typeface="Verdana" panose="020B0604030504040204" pitchFamily="34" charset="0"/>
                <a:ea typeface="Verdana" panose="020B0604030504040204" pitchFamily="34" charset="0"/>
              </a:rPr>
              <a:t>jejich role velmi obdobná jako role GŘ ÚP, pouze na regionální (lokální) úrovni</a:t>
            </a:r>
          </a:p>
          <a:p>
            <a:pPr marL="715963" lvl="0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6800" dirty="0">
                <a:latin typeface="Verdana" panose="020B0604030504040204" pitchFamily="34" charset="0"/>
                <a:ea typeface="Verdana" panose="020B0604030504040204" pitchFamily="34" charset="0"/>
              </a:rPr>
              <a:t>zpracování koncepcí vývoje zaměstnanosti ve svém obvodu, statistiky, rozbory a výhledy; vyhodnocování situace na regionálním trhu práce</a:t>
            </a:r>
          </a:p>
          <a:p>
            <a:pPr marL="715963" lvl="0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6800" dirty="0">
                <a:latin typeface="Verdana" panose="020B0604030504040204" pitchFamily="34" charset="0"/>
                <a:ea typeface="Verdana" panose="020B0604030504040204" pitchFamily="34" charset="0"/>
              </a:rPr>
              <a:t>přijímá opatření na ovlivnění poptávky po práci a její nabídky</a:t>
            </a:r>
          </a:p>
          <a:p>
            <a:pPr marL="715963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6800" dirty="0">
                <a:latin typeface="Verdana" panose="020B0604030504040204" pitchFamily="34" charset="0"/>
                <a:ea typeface="Verdana" panose="020B0604030504040204" pitchFamily="34" charset="0"/>
              </a:rPr>
              <a:t>zajišťuje zprostředkování zaměstnání uchazečům - vyplácí podporu v nezaměstnanosti a podporu při rekvalifikaci</a:t>
            </a:r>
          </a:p>
          <a:p>
            <a:pPr marL="715963" lvl="0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6800" dirty="0">
                <a:latin typeface="Verdana" panose="020B0604030504040204" pitchFamily="34" charset="0"/>
                <a:ea typeface="Verdana" panose="020B0604030504040204" pitchFamily="34" charset="0"/>
              </a:rPr>
              <a:t>zabezpečuje uplatňování nástrojů aktivní a pasivní politiky zaměstnanosti </a:t>
            </a:r>
          </a:p>
          <a:p>
            <a:pPr marL="715963" lvl="0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6800" dirty="0">
                <a:latin typeface="Verdana" panose="020B0604030504040204" pitchFamily="34" charset="0"/>
                <a:ea typeface="Verdana" panose="020B0604030504040204" pitchFamily="34" charset="0"/>
              </a:rPr>
              <a:t>zajišťuje příspěvky pro zaměstnavatele na podporu zaměstnávání osob se zdravotním postižením</a:t>
            </a:r>
          </a:p>
          <a:p>
            <a:pPr marL="715963" lvl="0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6800" dirty="0">
                <a:latin typeface="Verdana" panose="020B0604030504040204" pitchFamily="34" charset="0"/>
                <a:ea typeface="Verdana" panose="020B0604030504040204" pitchFamily="34" charset="0"/>
              </a:rPr>
              <a:t>vede evidenci volných pracovních míst a evidenci uchazečů o zaměstnání a tyto se snaží propojovat; dále evidenci osob se zdravotním postižením a evidenci cizinců</a:t>
            </a:r>
          </a:p>
          <a:p>
            <a:pPr marL="534988" lvl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6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60363" indent="-360363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437705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7"/>
            <a:ext cx="10607039" cy="785706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Financování sociální ochrany v ČR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217221"/>
            <a:ext cx="10701865" cy="5314208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355600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financování sociální sféry je již dlouho jednou z nejdiskutovanějších otázek v rámci financování resortů hospodářství v ČR</a:t>
            </a:r>
          </a:p>
          <a:p>
            <a:pPr marL="355600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 důsledku politických a ekonomických pochodů v našem státě dochází k častým změnám v realizaci financování sociální sféry </a:t>
            </a:r>
            <a:r>
              <a:rPr lang="cs-CZ" sz="1600" b="1" cap="none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(uveďte příklad ze současnosti)!!!</a:t>
            </a:r>
          </a:p>
          <a:p>
            <a:pPr marL="355600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sociální činnosti potřebují náklady dvojího druhu:</a:t>
            </a:r>
          </a:p>
          <a:p>
            <a:pPr marL="622300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1600" b="1" u="sng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 činnost </a:t>
            </a:r>
            <a:r>
              <a:rPr 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financování vlastních dávek a služeb, jež jsou určeny klientovi, který  má na ně nárok stanovený dle zákona</a:t>
            </a:r>
          </a:p>
          <a:p>
            <a:pPr marL="622300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1600" b="1" u="sng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 správu </a:t>
            </a:r>
            <a:r>
              <a:rPr 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zahrnuje náklady, které jsou určeny na vlastní správu a její mzdy a na provoz činnosti (financování staveb, techniky)</a:t>
            </a:r>
          </a:p>
          <a:p>
            <a:pPr marL="355600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sz="1600" b="1" cap="none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zdroje financování</a:t>
            </a:r>
          </a:p>
          <a:p>
            <a:pPr marL="542925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stát – státní rozpočet (přímé a nepřímé daně), </a:t>
            </a:r>
            <a:r>
              <a:rPr lang="cs-CZ" sz="1600" b="1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příspěvky v rámci pojištění</a:t>
            </a:r>
          </a:p>
          <a:p>
            <a:pPr marL="542925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samospráva obcí a regionů – přerozdělování finančních zdrojů ze státního rozpočtu</a:t>
            </a:r>
          </a:p>
          <a:p>
            <a:pPr marL="542925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zaměstnavatelé – povinné platby do systému v rámci pojištění, daně</a:t>
            </a:r>
          </a:p>
          <a:p>
            <a:pPr marL="542925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pojišťovny (fondy) – zdroje z pojistných systémů</a:t>
            </a:r>
          </a:p>
          <a:p>
            <a:pPr marL="542925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mezinárodní organizace - projekty, granty, ESF</a:t>
            </a:r>
          </a:p>
          <a:p>
            <a:pPr marL="542925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občané – </a:t>
            </a:r>
            <a:r>
              <a:rPr lang="cs-CZ" sz="1600" b="1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daně, pojistné</a:t>
            </a:r>
            <a:r>
              <a:rPr 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finanční spoluúčast na úhradě poskytovaných služeb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0890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marL="715963" lvl="0" indent="-180975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vykonává kontrolní činnost</a:t>
            </a:r>
          </a:p>
          <a:p>
            <a:pPr marL="715963" lvl="0" indent="-180975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zabezpečuje činnost evropských služeb zaměstnanosti  </a:t>
            </a:r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v"/>
              <a:defRPr/>
            </a:pPr>
            <a:r>
              <a:rPr lang="cs-CZ" alt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obce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jsou typickými a nejmenšími samosprávní jednotkami státu - vykonávají </a:t>
            </a:r>
            <a:r>
              <a:rPr lang="cs-CZ" alt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místní samosprávu 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místní sociální opatření regionálního charakteru; zároveň působí jako </a:t>
            </a:r>
            <a:r>
              <a:rPr lang="cs-CZ" alt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„prodloužená ruka“ státu 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implementují státní sociální politiku na místní úrovni (distribuce dávek a služeb) ► tj. vykonávají </a:t>
            </a:r>
            <a:r>
              <a:rPr lang="cs-CZ" alt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státní správu v přenesené působnosti</a:t>
            </a:r>
          </a:p>
          <a:p>
            <a:pPr marL="715963" indent="-180975" algn="just">
              <a:lnSpc>
                <a:spcPct val="10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výhodou pravomocí obcí je to, že obecní úroveň je blíže občanům, znalost konkrétního prostředí a obyvatel umožňuje i lepší řešení problémů</a:t>
            </a:r>
          </a:p>
          <a:p>
            <a:pPr marL="715963" indent="-180975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výkon sociální práce </a:t>
            </a:r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v"/>
              <a:defRPr/>
            </a:pPr>
            <a:r>
              <a:rPr 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zaměstnavatelé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– důležití v oblasti financování SZ, dále poskytovatelé dalších sociálních výhod a bonusů; pověřeni i krátkodobými platbami dávek sociálního zabezpečení (nemocenská, ošetřovné atd.)</a:t>
            </a:r>
            <a:endParaRPr lang="cs-CZ" altLang="cs-CZ" sz="1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v"/>
              <a:defRPr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zapojují se do sociálního zabezpečení nejen jako </a:t>
            </a:r>
            <a:r>
              <a:rPr lang="cs-CZ" alt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plátci sociálního pojištění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za své zaměstnance, ale stále častěji </a:t>
            </a:r>
            <a:r>
              <a:rPr lang="cs-CZ" alt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vytvářením sociálních programů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pro své zaměstnance jako součásti vlastní podnikové kultury ► např. zřízení Fondu kulturních a sociálních potřeb, podpora zaměstnaneckých obědů, rekondiční pobyty pro zaměstnance, výsluhové benefity apod. </a:t>
            </a:r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v"/>
              <a:defRPr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jejich povinností je naplňovat legislativní požadavky státu, zabezpečovat opatření v bezpečnosti práce, pracovní doby, odměňování</a:t>
            </a:r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v"/>
              <a:defRPr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poskytují dobrovolná opatření, směřující k zaměstnancům (příspěvky na důchodové připojištění, firemní školky, vzdělávání zaměstnanců, podpora ozdravných pobytů) </a:t>
            </a:r>
          </a:p>
        </p:txBody>
      </p:sp>
    </p:spTree>
    <p:extLst>
      <p:ext uri="{BB962C8B-B14F-4D97-AF65-F5344CB8AC3E}">
        <p14:creationId xmlns:p14="http://schemas.microsoft.com/office/powerpoint/2010/main" val="18896100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marL="360363" indent="-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zdravotní pojišťovny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ziskové organizace, komerční, které jsou přizvány ke správě veřejného zdravotního pojištění např. Všeobecná zdravotní pojišťovna – úhrada některých služeb v rámci SZ – např. sociální služby</a:t>
            </a:r>
          </a:p>
          <a:p>
            <a:pPr marL="360363" indent="-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příspěvkové organizace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výkon sociální práce v zájmu samospráv, určité oblasti sociální práce</a:t>
            </a:r>
          </a:p>
          <a:p>
            <a:pPr marL="360363" indent="-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neziskové organizace a občanské iniciativy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výkon sociální práce, sociální služby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jejich výhodou oproti státním či komerčním institucím je to, že mají blíže ke klientům, rozumějí lépe problémům a jsou schopny efektivněji řešit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neziskové organizace 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jejich hlavním kritériem je uspokojování veřejného zájmu; dělí se na svépomocné a prospěšné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občanské iniciativy 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základním principem je vzájemná pomoc a dobročinnost, za tímto účelem jsou zakládány různé spolky; jsou zásadní pro rozvoj občanské společnosti a jsou významným partnerem státu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alt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církve a jiné náboženské skupiny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poskytují duchovní službu a roli hrají i v oblasti mravního a vzdělanostního rozvoje společnosti 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působí zejména v oblasti zdravotnictví, vzdělávání a sociálních služeb jako alternativa ke státním a soukromým zařízením 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spojují ve své činnosti pozornost věnovanou duchovní službě s charitativní péčí o potřebné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velkou roli sehrávají neformální církevní společenství ► lidé z jedné farnosti, jejíž členové si poskytují vzájemnou pomoc a podporu</a:t>
            </a:r>
          </a:p>
          <a:p>
            <a:pPr marL="360363" indent="-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1126789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0533" y="499312"/>
            <a:ext cx="10607039" cy="842209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Kontrolní úkoly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503948"/>
            <a:ext cx="10701865" cy="514623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/>
            <a:r>
              <a:rPr lang="cs-CZ" dirty="0">
                <a:solidFill>
                  <a:srgbClr val="000000"/>
                </a:solidFill>
              </a:rPr>
              <a:t>1</a:t>
            </a:r>
            <a:r>
              <a:rPr lang="cs-CZ" sz="2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Jaké jsou způsoby financování systému sociálního zabezpečení a jejich výhody a nevýhody?</a:t>
            </a:r>
            <a:endParaRPr lang="cs-CZ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8512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cs-CZ" sz="1600" b="1" cap="none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prostředky potřebné k financování sociální oblasti poskytuje stát </a:t>
            </a:r>
            <a:r>
              <a:rPr 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z daní nebo z jiných příjmů a majetku </a:t>
            </a:r>
          </a:p>
          <a:p>
            <a:pPr marL="355600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sz="16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přímé daně</a:t>
            </a:r>
          </a:p>
          <a:p>
            <a:pPr marL="542925" indent="-28575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 těchto daní lze přesně specifikovat osobu (daňový subjekt), která bude daň platit</a:t>
            </a:r>
          </a:p>
          <a:p>
            <a:pPr marL="542925" indent="-28575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plátce těchto daní je zároveň poplatníkem</a:t>
            </a:r>
          </a:p>
          <a:p>
            <a:pPr marL="542925" indent="-28575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daň se obvykle odvádí z jeho příjmů nebo majetku</a:t>
            </a:r>
          </a:p>
          <a:p>
            <a:pPr marL="355600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sz="1600" u="sng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dělení přímých daní: </a:t>
            </a:r>
          </a:p>
          <a:p>
            <a:pPr marL="542925" lvl="1" indent="-28575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daň z příjmů fyzických osob</a:t>
            </a:r>
          </a:p>
          <a:p>
            <a:pPr marL="542925" lvl="1" indent="-28575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daň z příjmů právnických osob</a:t>
            </a:r>
          </a:p>
          <a:p>
            <a:pPr marL="542925" indent="-28575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majetkové (darovací, dědická)</a:t>
            </a:r>
          </a:p>
          <a:p>
            <a:pPr marL="542925" lvl="1" indent="-28575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daň z nemovitých věcí (do roku 2014 daň z nemovitostí) </a:t>
            </a:r>
          </a:p>
          <a:p>
            <a:pPr marL="542925" lvl="1" indent="-28575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daň z nabytí nemovitých věcí (do roku 2014 daň z převodu nemovitostí – zrušena 2020)</a:t>
            </a:r>
          </a:p>
          <a:p>
            <a:pPr marL="542925" lvl="1" indent="-28575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silniční daň</a:t>
            </a:r>
          </a:p>
          <a:p>
            <a:pPr marL="355600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sz="16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nepřímé daně</a:t>
            </a:r>
          </a:p>
          <a:p>
            <a:pPr marL="542925" indent="-28575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 těchto daní není možné dopředu jednoznačně určit daňového poplatníka, tedy osobu, která bude v konečné fázi daň platit – mimořádně vyměřované daně</a:t>
            </a:r>
          </a:p>
          <a:p>
            <a:pPr marL="542925" indent="-28575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definována může být pouze osoba, která konkrétní nepřímou daň odvádí státu, tedy plátce daně</a:t>
            </a:r>
          </a:p>
        </p:txBody>
      </p:sp>
    </p:spTree>
    <p:extLst>
      <p:ext uri="{BB962C8B-B14F-4D97-AF65-F5344CB8AC3E}">
        <p14:creationId xmlns:p14="http://schemas.microsoft.com/office/powerpoint/2010/main" val="1978758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8FE5010-46A5-0C71-42B9-FF95B40721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5719838-0F1F-2BE7-3A8A-06D808F9F8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358775" indent="-179388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jedná se o daň ze spotřeby ► je totiž zahrnuta jako přirážka v ceně zboží nebo služeb nakupovaných zákazníkem či spotřebitelem, který ji hradí v rámci úhrady své spotřeby ► státu však daň odvede (zaplatí) příslušný obchodník</a:t>
            </a:r>
          </a:p>
          <a:p>
            <a:pPr marL="355600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sz="1600" u="sng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dělení nepřímých daní:</a:t>
            </a:r>
          </a:p>
          <a:p>
            <a:pPr marL="542925" indent="-28575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selektivní (spotřební daň)</a:t>
            </a:r>
          </a:p>
          <a:p>
            <a:pPr marL="542925" indent="-28575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univerzální (DPH - daň z přidané hodnoty)</a:t>
            </a:r>
          </a:p>
          <a:p>
            <a:pPr marL="542925" indent="-28575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ekologická (daň z elektřiny, ze zemního plynu a z pevných paliv)</a:t>
            </a:r>
          </a:p>
          <a:p>
            <a:pPr marL="542925" indent="-28575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poplatky za znečištění vzduchu či vody</a:t>
            </a:r>
          </a:p>
          <a:p>
            <a:pPr marL="542925" indent="-28575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poplatky za odpad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cs-CZ" sz="16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samospráva regionů a obcí</a:t>
            </a:r>
          </a:p>
          <a:p>
            <a:pPr marL="355600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zdroje na sociální činnosti získává:</a:t>
            </a:r>
          </a:p>
          <a:p>
            <a:pPr marL="542925" indent="-28575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ze státního rozpočtu</a:t>
            </a:r>
          </a:p>
          <a:p>
            <a:pPr marL="542925" indent="-28575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 poplatků v rámci své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působnosti, z darů </a:t>
            </a:r>
            <a:endParaRPr lang="cs-CZ" sz="1600" cap="non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42925" indent="-28575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 vlastní ekonomické činnosti (služby, pronájmy) </a:t>
            </a:r>
            <a:endParaRPr lang="cs-CZ" sz="1600" cap="non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cs-CZ" sz="16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zaměstnavatelé</a:t>
            </a:r>
          </a:p>
          <a:p>
            <a:pPr marL="355600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mají povinnost </a:t>
            </a:r>
            <a:r>
              <a:rPr lang="cs-CZ" sz="1600" u="sng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přispívat na pojištění zaměstnanců </a:t>
            </a:r>
            <a:r>
              <a:rPr 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hradit některé náklady na sociální ochranu nařízenou státem, benefity pro zaměstnance</a:t>
            </a:r>
          </a:p>
          <a:p>
            <a:pPr marL="355600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tyto platby se zpravidla hradí jako </a:t>
            </a:r>
            <a:r>
              <a:rPr lang="cs-CZ" sz="1600" u="sng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náklady na pracovní sílu a jako mzda se odpočítávají pro výpočet daně z příjmu</a:t>
            </a:r>
          </a:p>
        </p:txBody>
      </p:sp>
    </p:spTree>
    <p:extLst>
      <p:ext uri="{BB962C8B-B14F-4D97-AF65-F5344CB8AC3E}">
        <p14:creationId xmlns:p14="http://schemas.microsoft.com/office/powerpoint/2010/main" val="996519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62F7C87-AC69-2D50-9B50-E388D05B6C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DB5A0A6A-387B-8093-75E2-17B7EBA6E3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cs-CZ" sz="16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občané</a:t>
            </a:r>
          </a:p>
          <a:p>
            <a:pPr marL="355600" lvl="0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přispívají na </a:t>
            </a:r>
            <a:r>
              <a:rPr lang="cs-CZ" sz="1600" u="sng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povinnou solidaritu </a:t>
            </a:r>
            <a:r>
              <a:rPr 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 jinými občany ► nazýváno redistribuce v sociálním prostoru (od bohatých k chudým) a redistribuce v čase (přispívá si na vlastní budoucí sociální zabezpečení odkládáním části spotřeby)</a:t>
            </a:r>
          </a:p>
          <a:p>
            <a:pPr marL="355600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stát může občanovi přikázat </a:t>
            </a:r>
            <a:r>
              <a:rPr lang="cs-CZ" sz="1600" u="sng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povinné příspěvky na vlastní budoucí sociální zabezpečení </a:t>
            </a:r>
            <a:r>
              <a:rPr 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 svůj účet do fondu</a:t>
            </a:r>
          </a:p>
          <a:p>
            <a:pPr marL="355600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lze dobrovolně přispívat různým sdružením a nadacím přímými platbami a poskytnuté finanční prostředky odečíst ze základu pro výpočet daně z příjmu ► sponzorství</a:t>
            </a:r>
          </a:p>
          <a:p>
            <a:pPr marL="355600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alt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dary a příspěvky neziskovým organizacím</a:t>
            </a:r>
          </a:p>
          <a:p>
            <a:pPr marL="355600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jako uživatelé sociálních služeb přispívají na náklady služby</a:t>
            </a:r>
            <a:endParaRPr lang="cs-CZ" alt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sponzoři 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sponzorskými dary spolufinancují hlavně nadace a nestátní neziskové organizace, příp. obce</a:t>
            </a:r>
            <a:endParaRPr lang="cs-CZ" altLang="cs-CZ" sz="1600" b="1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cs-CZ" altLang="cs-CZ" sz="16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vydané finance = mandatorní výdaje</a:t>
            </a:r>
          </a:p>
          <a:p>
            <a:pPr marL="355600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alt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starobní a pozůstalostní důchody</a:t>
            </a:r>
          </a:p>
          <a:p>
            <a:pPr marL="355600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alt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nemocenské dávky a výdaje zdravotní péče</a:t>
            </a:r>
          </a:p>
          <a:p>
            <a:pPr marL="355600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alt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výdaje na vzdělání</a:t>
            </a:r>
          </a:p>
          <a:p>
            <a:pPr marL="355600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alt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podpory v nezaměstnanosti</a:t>
            </a:r>
          </a:p>
          <a:p>
            <a:pPr marL="355600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alt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podpory rodin s dětmi; podpory chudým a </a:t>
            </a:r>
            <a:r>
              <a:rPr lang="cs-CZ" altLang="cs-CZ" sz="1600" cap="none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desintegrovaným</a:t>
            </a:r>
            <a:r>
              <a:rPr lang="cs-CZ" alt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lidem</a:t>
            </a:r>
          </a:p>
        </p:txBody>
      </p:sp>
    </p:spTree>
    <p:extLst>
      <p:ext uri="{BB962C8B-B14F-4D97-AF65-F5344CB8AC3E}">
        <p14:creationId xmlns:p14="http://schemas.microsoft.com/office/powerpoint/2010/main" val="3681944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A6997D9-51FB-BEBA-56EE-DFCD88DFCB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4FF801-72DE-7414-6AF3-76FE3DE66E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6"/>
            <a:ext cx="10607039" cy="81147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Způsoby financování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A28D8918-5523-3A61-6E9F-AE5AEFF6FC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155357"/>
            <a:ext cx="10701865" cy="5554362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355600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sz="1600" cap="none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rozdělování a přerozdělování finančních prostředků je založeno na chápání sociální spravedlnosti v dané zemi; jistou roli hraje také politická a ekonomická situace země</a:t>
            </a:r>
          </a:p>
          <a:p>
            <a:pPr marL="355600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sz="1600" u="sng" cap="none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 sociální oblasti se odrážejí také politické preference </a:t>
            </a:r>
            <a:r>
              <a:rPr lang="cs-CZ" sz="1600" cap="none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 míře přerozdělování státního rozpočtu směrem k ohroženým skupinám obyvatel</a:t>
            </a:r>
          </a:p>
          <a:p>
            <a:pPr marL="355600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sz="1600" cap="none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rozlišujeme 3 základní metody financování a některé doplňkové (přímé platby)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cs-CZ" sz="1600" b="1" cap="none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základní metody financování: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cs-CZ" sz="1600" b="1" cap="none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5" name="Zástupný symbol pro obsah 3">
            <a:extLst>
              <a:ext uri="{FF2B5EF4-FFF2-40B4-BE49-F238E27FC236}">
                <a16:creationId xmlns:a16="http://schemas.microsoft.com/office/drawing/2014/main" id="{2D9CB2C0-8856-F870-E545-3101A7C28E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2518521"/>
              </p:ext>
            </p:extLst>
          </p:nvPr>
        </p:nvGraphicFramePr>
        <p:xfrm>
          <a:off x="1307569" y="3140016"/>
          <a:ext cx="8388521" cy="25102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Skupina 5">
            <a:extLst>
              <a:ext uri="{FF2B5EF4-FFF2-40B4-BE49-F238E27FC236}">
                <a16:creationId xmlns:a16="http://schemas.microsoft.com/office/drawing/2014/main" id="{11B907D9-8268-0D98-8592-2919769C8625}"/>
              </a:ext>
            </a:extLst>
          </p:cNvPr>
          <p:cNvGrpSpPr/>
          <p:nvPr/>
        </p:nvGrpSpPr>
        <p:grpSpPr>
          <a:xfrm>
            <a:off x="2969136" y="5746262"/>
            <a:ext cx="5491372" cy="1111738"/>
            <a:chOff x="1584337" y="4469023"/>
            <a:chExt cx="5153693" cy="783847"/>
          </a:xfrm>
        </p:grpSpPr>
        <p:sp>
          <p:nvSpPr>
            <p:cNvPr id="7" name="Šipka: pětiúhelník 6">
              <a:extLst>
                <a:ext uri="{FF2B5EF4-FFF2-40B4-BE49-F238E27FC236}">
                  <a16:creationId xmlns:a16="http://schemas.microsoft.com/office/drawing/2014/main" id="{767D5879-23F6-B696-6204-259E2051B11D}"/>
                </a:ext>
              </a:extLst>
            </p:cNvPr>
            <p:cNvSpPr/>
            <p:nvPr/>
          </p:nvSpPr>
          <p:spPr>
            <a:xfrm rot="10800000" flipV="1">
              <a:off x="1584337" y="4514641"/>
              <a:ext cx="5153693" cy="505928"/>
            </a:xfrm>
            <a:prstGeom prst="homePlate">
              <a:avLst/>
            </a:prstGeom>
            <a:gradFill rotWithShape="0">
              <a:gsLst>
                <a:gs pos="37000">
                  <a:srgbClr val="C00000"/>
                </a:gs>
                <a:gs pos="67000">
                  <a:srgbClr val="26468C"/>
                </a:gs>
                <a:gs pos="22000">
                  <a:srgbClr val="5F3EA0"/>
                </a:gs>
                <a:gs pos="89130">
                  <a:srgbClr val="4D3282"/>
                </a:gs>
                <a:gs pos="81000">
                  <a:srgbClr val="7BA0F1">
                    <a:lumMod val="99000"/>
                    <a:lumOff val="1000"/>
                  </a:srgbClr>
                </a:gs>
              </a:gsLst>
              <a:path path="circle">
                <a:fillToRect l="100000" t="100000"/>
              </a:path>
            </a:gra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sp>
          <p:nvSpPr>
            <p:cNvPr id="8" name="Šipka: pětiúhelník 4">
              <a:extLst>
                <a:ext uri="{FF2B5EF4-FFF2-40B4-BE49-F238E27FC236}">
                  <a16:creationId xmlns:a16="http://schemas.microsoft.com/office/drawing/2014/main" id="{CA2CFBB0-D882-D9D5-F666-D288E132C5BB}"/>
                </a:ext>
              </a:extLst>
            </p:cNvPr>
            <p:cNvSpPr txBox="1"/>
            <p:nvPr/>
          </p:nvSpPr>
          <p:spPr>
            <a:xfrm>
              <a:off x="1584337" y="4469023"/>
              <a:ext cx="4571606" cy="78384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316199" tIns="102870" rIns="192024" bIns="102870" numCol="1" spcCol="1270" anchor="ctr" anchorCtr="0">
              <a:noAutofit/>
            </a:bodyPr>
            <a:lstStyle/>
            <a:p>
              <a:pPr marL="0" marR="0" lvl="0" indent="0" algn="ctr" defTabSz="12001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sz="27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PŘÍMÉ PLATBY</a:t>
              </a:r>
            </a:p>
          </p:txBody>
        </p:sp>
      </p:grpSp>
      <p:sp>
        <p:nvSpPr>
          <p:cNvPr id="9" name="Ovál 8">
            <a:extLst>
              <a:ext uri="{FF2B5EF4-FFF2-40B4-BE49-F238E27FC236}">
                <a16:creationId xmlns:a16="http://schemas.microsoft.com/office/drawing/2014/main" id="{090F8D1F-A977-6762-6F9B-058640FEBC55}"/>
              </a:ext>
            </a:extLst>
          </p:cNvPr>
          <p:cNvSpPr/>
          <p:nvPr/>
        </p:nvSpPr>
        <p:spPr>
          <a:xfrm>
            <a:off x="2610611" y="5872468"/>
            <a:ext cx="717049" cy="717049"/>
          </a:xfrm>
          <a:prstGeom prst="ellipse">
            <a:avLst/>
          </a:prstGeom>
          <a:blipFill>
            <a:blip r:embed="rId7" cstate="print">
              <a:duotone>
                <a:prstClr val="black"/>
                <a:srgbClr val="97BE49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colorTemperature colorTemp="11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25000" r="-25000"/>
            </a:stretch>
          </a:blipFill>
          <a:ln w="127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  <a:miter lim="800000"/>
          </a:ln>
          <a:effectLst/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2216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C0556C5-3D0B-DDDC-5040-1548083AD5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2C69E7DB-1DFF-9417-CE26-63476812E5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cs-CZ" sz="1600" b="1" cap="none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fondová technika - kapitalizace</a:t>
            </a:r>
          </a:p>
          <a:p>
            <a:pPr marL="355600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nutná je </a:t>
            </a:r>
            <a:r>
              <a:rPr lang="cs-CZ" sz="16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existence kapitálové rezervy</a:t>
            </a:r>
            <a:r>
              <a:rPr 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která by měla krýt náklady na všechny vyplácené dávky i na ty, na které by vznikl nárok, i pro případ ztrát</a:t>
            </a:r>
          </a:p>
          <a:p>
            <a:pPr marL="355600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 nutné tedy nejprve nahromadit prostředky na výplatu dávek</a:t>
            </a:r>
          </a:p>
          <a:p>
            <a:pPr marL="355600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vybrané pojistné se odvádí do fondu</a:t>
            </a:r>
            <a:r>
              <a:rPr 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ze kterého se následně dávky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vyplácejí ►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každý pojištěnec si u vybrané bankovní instituce vytváří vlastní fond, do kterého si ukládá pravidelné příspěvky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►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 oblasti soukromého pojištění a připojištění (životní pojištění, doplňkové penzijní spoření, stavební spoření)</a:t>
            </a:r>
          </a:p>
          <a:p>
            <a:pPr marL="355600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peníze banka investuje (tzv. kapitalizuje) a zisk z investic připisuje účastníkům ve formě úroků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55600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pozitiva</a:t>
            </a:r>
          </a:p>
          <a:p>
            <a:pPr marL="534988" indent="-3587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1600" cap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možnost kapitál investovat a díky zisku např. zvýšit dávky nebo snížit příspěvky</a:t>
            </a:r>
          </a:p>
          <a:p>
            <a:pPr marL="534988" indent="-3587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nepodléhá demografickému vývoji ► každý si spoří sám na sebe</a:t>
            </a:r>
          </a:p>
          <a:p>
            <a:pPr marL="534988" indent="-3587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získaný kapitál může správce fondu částečně investovat do vlastního rozvoje</a:t>
            </a:r>
          </a:p>
          <a:p>
            <a:pPr marL="534988" indent="-3587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podporuje osobní zodpovědnost obyvatel a snižuje závislost na státu</a:t>
            </a:r>
          </a:p>
          <a:p>
            <a:pPr marL="355600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negativa</a:t>
            </a:r>
          </a:p>
          <a:p>
            <a:pPr marL="534988" indent="-3587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 ohrožení inflací, pokud roste více, než úroky z vloženého kapitálu</a:t>
            </a:r>
          </a:p>
          <a:p>
            <a:pPr marL="534988" indent="-3587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velké ekonomické výkyvy (ekonomická krize, válka) ► účastníci nejsou schopni spořit</a:t>
            </a:r>
          </a:p>
          <a:p>
            <a:pPr marL="534988" indent="-3587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potřeba vstupního kapitálu a vyšších administrativních nákladů při vzniku systému</a:t>
            </a:r>
          </a:p>
          <a:p>
            <a:pPr marL="534988" indent="-3587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problém se zabezpečením nízkopříjmových skupin</a:t>
            </a:r>
          </a:p>
          <a:p>
            <a:pPr marL="355600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endParaRPr lang="cs-CZ" altLang="cs-CZ" sz="1600" cap="non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094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D1D9966-311C-4C7D-50A7-3673316BE1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F1CA0EBC-6A55-B0E8-DF3E-1DD8024C13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cs-CZ" sz="1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 rozpočtová technika – průběžné financování</a:t>
            </a:r>
          </a:p>
          <a:p>
            <a:pPr marL="355600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dávky se v daném období vyplácejí přímo z příspěvků v tomto období vybraných (</a:t>
            </a:r>
            <a:r>
              <a:rPr lang="cs-CZ" sz="16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pay</a:t>
            </a:r>
            <a:r>
              <a:rPr 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 as- </a:t>
            </a:r>
            <a:r>
              <a:rPr lang="cs-CZ" sz="16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</a:t>
            </a:r>
            <a:r>
              <a:rPr 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–go systém)</a:t>
            </a:r>
          </a:p>
          <a:p>
            <a:pPr marL="355600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ekonomicky aktivní část populace financuje osoby, které jsou v té době ekonomicky neaktivní</a:t>
            </a:r>
          </a:p>
          <a:p>
            <a:pPr marL="355600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peníze jsou v jednom období vybrány od plátců a v rámci státního rozpočtu se přerozdělí a v tom samém období použijí na financování dávek a služeb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55600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stěžejní v této metodě je </a:t>
            </a:r>
            <a:r>
              <a:rPr 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rozpočet, ve kterém se bilancují příjmy a výdaje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 každé finanční období ► rozpočet nemá být deficitní a musí být řádně a přesně připraven</a:t>
            </a:r>
          </a:p>
          <a:p>
            <a:pPr marL="355600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financováno</a:t>
            </a:r>
          </a:p>
          <a:p>
            <a:pPr marL="534988" indent="-3587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z daní (nepříspěvkový systém)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► nepojistné sociální dávky a veřejné služby (veřejné školství, částečně zdravotnictví, služby sociální prevence a sociální poradenství)</a:t>
            </a:r>
          </a:p>
          <a:p>
            <a:pPr marL="534988" indent="-3587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z účelových příspěvků (příspěvkový systém)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► pojistné na sociální a zdravotní pojištění, dávky nemocenského pojištění, důchody, podpora v nezaměstnanosti, zdravotní péče</a:t>
            </a:r>
          </a:p>
          <a:p>
            <a:pPr marL="355600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 užívaný ve Švédsku a v Anglii, také v ČR ► klade důraz na solidaritu mezi občany</a:t>
            </a:r>
          </a:p>
          <a:p>
            <a:pPr marL="355600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pozitiva</a:t>
            </a:r>
          </a:p>
          <a:p>
            <a:pPr marL="534988" indent="-3587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není ohrožena inflací, její provoz je méně finančně náročný než u fondové techniky</a:t>
            </a:r>
          </a:p>
          <a:p>
            <a:pPr marL="534988" indent="-3587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celospolečenská solidarita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m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ezigenerační, mezi zdravými a nemocnými, zaměstnanými a nezaměstnanými atd.</a:t>
            </a:r>
          </a:p>
          <a:p>
            <a:pPr marL="534988" indent="-3587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možnost garance minimálního plnění a dlouhodobé (i celoživotní) výplaty dávky</a:t>
            </a:r>
            <a:endParaRPr lang="cs-CZ" altLang="cs-CZ" sz="1600" cap="non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205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35150F8-88DC-DBCC-9317-8BFEB6712F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9B67B2FC-BED0-3CBE-168A-3C06E0765D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marL="355600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alt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negativa</a:t>
            </a:r>
          </a:p>
          <a:p>
            <a:pPr marL="534988" indent="-3587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její závislost na poměru ekonomicky aktivních a neaktivních, míře nezaměstnanosti, stárnutí populace atd.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► j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e náročné udržet rovnováhu</a:t>
            </a:r>
          </a:p>
          <a:p>
            <a:pPr marL="534988" indent="-3587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ekonomicky aktivní hradí dávky rodičům a totéž očekávají od svých dětí ► při sociálních událostech jsou tak závislí na systému, netvoří se úspory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cs-CZ" sz="1600" b="1" cap="none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 donační technika (sponzoring)</a:t>
            </a:r>
          </a:p>
          <a:p>
            <a:pPr marL="534988" indent="-3587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jednorázově ► dar</a:t>
            </a:r>
          </a:p>
          <a:p>
            <a:pPr marL="534988" indent="-3587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hlavní forma příjmů pro nadace a sdružení, částečně pro neziskové organizace</a:t>
            </a:r>
          </a:p>
          <a:p>
            <a:pPr marL="534988" indent="-3587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dalším způsobem financování nadací a občanských sdružení jsou granty</a:t>
            </a:r>
          </a:p>
          <a:p>
            <a:pPr marL="534988" indent="-3587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financování nestátní pomoci konkrétním skupinám osob ► veřejné sbírky, benefice</a:t>
            </a:r>
          </a:p>
          <a:p>
            <a:pPr marL="534988" indent="-3587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podmínkou pro získání státního příspěvku ve prospěch nestátní organizace je její schopnost získat vlastní finanční zdroje na pokrytí alespoň části vlastních nákladů</a:t>
            </a:r>
          </a:p>
          <a:p>
            <a:pPr marL="534988" indent="-3587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tato metoda získávání financí se nazývá fundraising</a:t>
            </a:r>
          </a:p>
          <a:p>
            <a:pPr marL="355600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alt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pozitiva</a:t>
            </a:r>
          </a:p>
          <a:p>
            <a:pPr marL="534988" indent="-3587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dobrovolná solidarita a soudržnost ve společnosti</a:t>
            </a:r>
            <a:endParaRPr lang="cs-CZ" alt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55600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alt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negativa</a:t>
            </a:r>
          </a:p>
          <a:p>
            <a:pPr marL="534988" indent="-3587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nejistota výše získané částky</a:t>
            </a:r>
            <a:endParaRPr lang="cs-CZ" alt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cs-CZ" sz="1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4. přímé platby od občanů </a:t>
            </a: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(vymyslete pozitiva a negativa)</a:t>
            </a:r>
          </a:p>
          <a:p>
            <a:pPr marL="534988" indent="-3587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částečné nebo zcela hrazené poskytované veřejné služby přímo občanem ► ve zdravotní péči (platba za nadstandartní služby), ve školství (školné), sociální služby</a:t>
            </a:r>
          </a:p>
        </p:txBody>
      </p:sp>
    </p:spTree>
    <p:extLst>
      <p:ext uri="{BB962C8B-B14F-4D97-AF65-F5344CB8AC3E}">
        <p14:creationId xmlns:p14="http://schemas.microsoft.com/office/powerpoint/2010/main" val="10869769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721</TotalTime>
  <Words>3564</Words>
  <Application>Microsoft Office PowerPoint</Application>
  <PresentationFormat>Širokoúhlá obrazovka</PresentationFormat>
  <Paragraphs>238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Verdana</vt:lpstr>
      <vt:lpstr>Wingdings</vt:lpstr>
      <vt:lpstr>Motiv Office</vt:lpstr>
      <vt:lpstr>  3. Systém řízení a financování SZ; subjekty SZ </vt:lpstr>
      <vt:lpstr>       Financování sociální ochrany v ČR</vt:lpstr>
      <vt:lpstr>Prezentace aplikace PowerPoint</vt:lpstr>
      <vt:lpstr>Prezentace aplikace PowerPoint</vt:lpstr>
      <vt:lpstr>Prezentace aplikace PowerPoint</vt:lpstr>
      <vt:lpstr>       Způsoby financování</vt:lpstr>
      <vt:lpstr>Prezentace aplikace PowerPoint</vt:lpstr>
      <vt:lpstr>Prezentace aplikace PowerPoint</vt:lpstr>
      <vt:lpstr>Prezentace aplikace PowerPoint</vt:lpstr>
      <vt:lpstr>       Financování sociálního zabezpečení v ČR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      Subjekty sociálního zabezpečení -řízení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      Kontrolní úkoly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Vymezení sociálního zabezpečení jako součásti sociální politiky</dc:title>
  <dc:creator>Trbola Robert</dc:creator>
  <cp:lastModifiedBy>Robert Trbola</cp:lastModifiedBy>
  <cp:revision>32</cp:revision>
  <dcterms:created xsi:type="dcterms:W3CDTF">2021-02-09T14:44:12Z</dcterms:created>
  <dcterms:modified xsi:type="dcterms:W3CDTF">2025-02-20T13:35:11Z</dcterms:modified>
</cp:coreProperties>
</file>