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4" r:id="rId5"/>
    <p:sldId id="265" r:id="rId6"/>
    <p:sldId id="259" r:id="rId7"/>
    <p:sldId id="262" r:id="rId8"/>
    <p:sldId id="272" r:id="rId9"/>
    <p:sldId id="273" r:id="rId10"/>
    <p:sldId id="287" r:id="rId11"/>
    <p:sldId id="263" r:id="rId12"/>
    <p:sldId id="267" r:id="rId13"/>
    <p:sldId id="274" r:id="rId14"/>
    <p:sldId id="275" r:id="rId15"/>
    <p:sldId id="288" r:id="rId16"/>
    <p:sldId id="276" r:id="rId17"/>
    <p:sldId id="289" r:id="rId18"/>
    <p:sldId id="290" r:id="rId19"/>
    <p:sldId id="269" r:id="rId20"/>
    <p:sldId id="270" r:id="rId21"/>
    <p:sldId id="271" r:id="rId22"/>
    <p:sldId id="277" r:id="rId23"/>
    <p:sldId id="291" r:id="rId24"/>
    <p:sldId id="278" r:id="rId25"/>
    <p:sldId id="292" r:id="rId26"/>
    <p:sldId id="285" r:id="rId27"/>
    <p:sldId id="280" r:id="rId28"/>
    <p:sldId id="281" r:id="rId29"/>
    <p:sldId id="293" r:id="rId30"/>
    <p:sldId id="282" r:id="rId31"/>
    <p:sldId id="283" r:id="rId32"/>
    <p:sldId id="284" r:id="rId3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60" d="100"/>
          <a:sy n="60" d="100"/>
        </p:scale>
        <p:origin x="7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E6E46624-9AEC-6B30-A614-206D42F219A9}"/>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4272F88F-91C1-FBDC-AB6F-0C899B45EF6D}"/>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povinnosti zaměstnavatelů v nemocenském pojištění</a:t>
            </a:r>
          </a:p>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provádějí pro zaměstnance OSSZ</a:t>
            </a:r>
          </a:p>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zaměstnavatelé plní v nemocenském pojištění tyto povinnosti:</a:t>
            </a:r>
          </a:p>
          <a:p>
            <a:pPr marL="719138" indent="-360363" algn="just">
              <a:lnSpc>
                <a:spcPct val="100000"/>
              </a:lnSpc>
              <a:spcBef>
                <a:spcPts val="0"/>
              </a:spcBef>
              <a:spcAft>
                <a:spcPts val="600"/>
              </a:spcAft>
            </a:pPr>
            <a:r>
              <a:rPr lang="cs-CZ" sz="1600" u="sng" dirty="0">
                <a:latin typeface="Verdana" panose="020B0604030504040204" pitchFamily="34" charset="0"/>
                <a:ea typeface="Verdana" panose="020B0604030504040204" pitchFamily="34" charset="0"/>
              </a:rPr>
              <a:t>oznamovací</a:t>
            </a:r>
            <a:r>
              <a:rPr lang="cs-CZ" sz="1600" dirty="0">
                <a:latin typeface="Verdana" panose="020B0604030504040204" pitchFamily="34" charset="0"/>
                <a:ea typeface="Verdana" panose="020B0604030504040204" pitchFamily="34" charset="0"/>
              </a:rPr>
              <a:t> - přihlásit se nejpozději do 8 kalendářních dnů od svého vzniku do registru zaměstnavatelů; odhlásit se z registru zaměstnavatelů do 8 kalendářních dnů ode dne, kdy přestal být zaměstnavatelem; oznámit den nástupu zaměstnance do zaměstnání, den skončení zaměstnání se zaměstnancem, a to do 8 kalendářních dnů od nástupu/skončení zaměstnání; ohlásit každou změnu údajů uvedených na předepsaném tiskopisu, </a:t>
            </a:r>
          </a:p>
          <a:p>
            <a:pPr marL="719138" indent="-360363" algn="just">
              <a:lnSpc>
                <a:spcPct val="100000"/>
              </a:lnSpc>
              <a:spcBef>
                <a:spcPts val="0"/>
              </a:spcBef>
              <a:spcAft>
                <a:spcPts val="600"/>
              </a:spcAft>
            </a:pPr>
            <a:r>
              <a:rPr lang="cs-CZ" sz="1600" u="sng" dirty="0">
                <a:latin typeface="Verdana" panose="020B0604030504040204" pitchFamily="34" charset="0"/>
                <a:ea typeface="Verdana" panose="020B0604030504040204" pitchFamily="34" charset="0"/>
              </a:rPr>
              <a:t>evidenční</a:t>
            </a:r>
            <a:r>
              <a:rPr lang="cs-CZ" sz="1600" dirty="0">
                <a:latin typeface="Verdana" panose="020B0604030504040204" pitchFamily="34" charset="0"/>
                <a:ea typeface="Verdana" panose="020B0604030504040204" pitchFamily="34" charset="0"/>
              </a:rPr>
              <a:t> - zaměstnavatel je povinen vést evidenci o svých zaměstnancích účastných nemocenského pojištění; je povinen uschovávat záznamy o uvedených skutečnostech po dobu 10 kalendářních roků následujících po roce, kterého se týkají (údaje, které mají charakter účetních záznamů, jsou uschovávány delší uschovací dobu</a:t>
            </a:r>
          </a:p>
          <a:p>
            <a:pPr marL="719138" indent="-360363" algn="just">
              <a:lnSpc>
                <a:spcPct val="100000"/>
              </a:lnSpc>
              <a:spcBef>
                <a:spcPts val="0"/>
              </a:spcBef>
              <a:spcAft>
                <a:spcPts val="600"/>
              </a:spcAft>
            </a:pPr>
            <a:r>
              <a:rPr lang="cs-CZ" sz="1600" u="sng" dirty="0">
                <a:latin typeface="Verdana" panose="020B0604030504040204" pitchFamily="34" charset="0"/>
                <a:ea typeface="Verdana" panose="020B0604030504040204" pitchFamily="34" charset="0"/>
              </a:rPr>
              <a:t>při přijímání žádostí o dávky</a:t>
            </a:r>
            <a:r>
              <a:rPr lang="cs-CZ" sz="1600" dirty="0">
                <a:latin typeface="Verdana" panose="020B0604030504040204" pitchFamily="34" charset="0"/>
                <a:ea typeface="Verdana" panose="020B0604030504040204" pitchFamily="34" charset="0"/>
              </a:rPr>
              <a:t> - zaměstnavatel je povinen přijímat žádosti svých zaměstnanců (o dávky nemocenského pojištění) a neprodleně je spolu s údaji potřebnými pro výpočet dávek předávat příslušné okresní správě sociálního zabezpečení</a:t>
            </a:r>
          </a:p>
          <a:p>
            <a:endParaRPr lang="cs-CZ" dirty="0"/>
          </a:p>
        </p:txBody>
      </p:sp>
    </p:spTree>
    <p:extLst>
      <p:ext uri="{BB962C8B-B14F-4D97-AF65-F5344CB8AC3E}">
        <p14:creationId xmlns:p14="http://schemas.microsoft.com/office/powerpoint/2010/main" val="179732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Dávky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vypláceno za kalendářní dny; stanoveno na základě procentního podílu tzv. vyměřovacího základu (počítá se výdělek za posledních 12 měsíců, ale existují redukční hranice)</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či karanténě pracovníka; nemocenské se vyplácí od 15. dne ve výši 60 % redukovaného vyměřovacího základu (bez ohledu na délku nemoci) maximálně však 380 kalendářních dnů od vzniku události (od 31 dne 66%; od 61 dne 72%)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1. až 14. den zaměstnavatel vyplácí tzv. náhradu mzdy (počítá se poněkud jinak než nemocenské) ve výši 60 % průměrného redukovaného výdělku (za čtvrtletí)</a:t>
            </a:r>
          </a:p>
          <a:p>
            <a:pPr algn="just">
              <a:lnSpc>
                <a:spcPct val="11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 a dlouhodobé ošetřovné</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člena rodiny, či též při uzavření školy dětí mladších 10 let; </a:t>
            </a:r>
            <a:r>
              <a:rPr lang="pl-PL" sz="1900" dirty="0">
                <a:latin typeface="Verdana" panose="020B0604030504040204" pitchFamily="34" charset="0"/>
                <a:ea typeface="Verdana" panose="020B0604030504040204" pitchFamily="34" charset="0"/>
              </a:rPr>
              <a:t>vypláceno od prvního dne po dobu 9 dnů (16 dnů u osob bez partnera) ve </a:t>
            </a:r>
            <a:r>
              <a:rPr lang="cs-CZ" sz="1900" dirty="0">
                <a:latin typeface="Verdana" panose="020B0604030504040204" pitchFamily="34" charset="0"/>
                <a:ea typeface="Verdana" panose="020B0604030504040204" pitchFamily="34" charset="0"/>
              </a:rPr>
              <a:t>výši 60 procent redukovaného denního vyměřovacího základu;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 dlouhodobém ošetřovném </a:t>
            </a:r>
            <a:r>
              <a:rPr lang="cs-CZ" sz="1900" dirty="0">
                <a:latin typeface="Verdana" panose="020B0604030504040204" pitchFamily="34" charset="0"/>
                <a:ea typeface="Verdana" panose="020B0604030504040204" pitchFamily="34" charset="0"/>
              </a:rPr>
              <a:t>až 90 pracovních dnů s náhradou příjmů </a:t>
            </a:r>
          </a:p>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 otcovská poporodní péče (nově od 2018)</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podmínka 270 odpracovaných dnů ve dvou letech; ochranná lhůta maximálně 180 dnů</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poskytuje se maximálně 28 týdnů (z toho 6-8 týdnů před porodem), či 37 týdnů v případě žen, které porodily více dětí současně a starají se aspoň o dvě z nich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ve výši 70 procent redukovaného DVZ;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14 dnů volna v šestinedělí ženy</a:t>
            </a:r>
          </a:p>
          <a:p>
            <a:pPr algn="just">
              <a:lnSpc>
                <a:spcPct val="13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vyrovnávací příspěvek v těhotenství a mateřství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převedení zaměstnankyně na jinou práci ze stanovených důvodů a současně dochází k poklesu jejího výdělku z důvodu převedení; rozdíl mezi situací před převedením a po převedení</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Podmínky nároku na výplatu dávky</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zaměstnanec nebo OSVČ</a:t>
            </a:r>
            <a:r>
              <a:rPr lang="cs-CZ" sz="1600" dirty="0">
                <a:latin typeface="Verdana" panose="020B0604030504040204" pitchFamily="34" charset="0"/>
                <a:ea typeface="Verdana" panose="020B0604030504040204" pitchFamily="34" charset="0"/>
              </a:rPr>
              <a:t>, který je uznán ošetřujícím lékařem dočasně práce neschopným, má nárok na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cs-CZ" sz="1600" dirty="0">
                <a:latin typeface="Verdana" panose="020B0604030504040204" pitchFamily="34" charset="0"/>
                <a:ea typeface="Verdana" panose="020B0604030504040204" pitchFamily="34" charset="0"/>
              </a:rPr>
              <a:t>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 15. kalendářního dne </a:t>
            </a:r>
            <a:r>
              <a:rPr lang="cs-CZ" sz="1600" dirty="0">
                <a:latin typeface="Verdana" panose="020B0604030504040204" pitchFamily="34" charset="0"/>
                <a:ea typeface="Verdana" panose="020B0604030504040204" pitchFamily="34" charset="0"/>
              </a:rPr>
              <a:t>trvání jeho dočasné pracovní neschopnosti do konce dočasné pracovní neschopnosti, maximálně však 380 kalendářních dnů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600" dirty="0">
                <a:latin typeface="Verdana" panose="020B0604030504040204" pitchFamily="34" charset="0"/>
                <a:ea typeface="Verdana" panose="020B0604030504040204" pitchFamily="34" charset="0"/>
              </a:rPr>
              <a:t>je vypláceno Českou správou sociálního zabezpečení</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dirty="0">
                <a:latin typeface="Verdana" panose="020B0604030504040204" pitchFamily="34" charset="0"/>
                <a:ea typeface="Verdana" panose="020B0604030504040204" pitchFamily="34" charset="0"/>
              </a:rPr>
              <a:t>1.-14. kalendářní den ►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 od zaměstnavatele </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OSVČ</a:t>
            </a:r>
            <a:r>
              <a:rPr lang="cs-CZ" sz="1600" dirty="0">
                <a:latin typeface="Verdana" panose="020B0604030504040204" pitchFamily="34" charset="0"/>
                <a:ea typeface="Verdana" panose="020B0604030504040204" pitchFamily="34" charset="0"/>
              </a:rPr>
              <a:t> však pro získání nároku na nemocenské musí být účastna dobrovolného nemocenského pojištění OSVČ alespoň po dobu 3 měsíců bezprostředně předcházejících dni vzniku dočasné pracovní neschopnosti.</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poživateli starobního důchodu nebo invalidního důchodu pro invaliditu 3. stu</a:t>
            </a:r>
            <a:r>
              <a:rPr lang="cs-CZ" sz="1600" dirty="0">
                <a:latin typeface="Verdana" panose="020B0604030504040204" pitchFamily="34" charset="0"/>
                <a:ea typeface="Verdana" panose="020B0604030504040204" pitchFamily="34" charset="0"/>
              </a:rPr>
              <a:t>pně se nemocenské vyplácí od 15. kalendářního dne trvání dočasné pracovní neschopnosti (karantény) po dobu nejvýše 70 kalendářních dnů, nejdéle však do dne, jímž končí pojištěná činnost</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poloviční nárok</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jestliže si pojištěnec přivodil dočasnou pracovní neschopnost zaviněnou účastí ve rvačce nebo jako bezprostřední následek své opilosti nebo zneužití omamných prostředků nebo psychotropních látek nebo při spáchání úmyslného trestného činu nebo úmyslně zaviněného přestupku, náleží mu nemocenské za kalendářní den v poloviční výši, bez ohledu na to, zda má rodinné příslušníky </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nemá ten, kdo:</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si sám přivodil pracovní neschopnost úmyslně + vznikla při útěku z vazby nebo detence </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marL="719138" indent="-360363" algn="just">
              <a:lnSpc>
                <a:spcPct val="100000"/>
              </a:lnSpc>
              <a:spcBef>
                <a:spcPts val="0"/>
              </a:spcBef>
              <a:spcAft>
                <a:spcPts val="600"/>
              </a:spcAft>
              <a:buFont typeface="Wingdings" panose="05000000000000000000" pitchFamily="2" charset="2"/>
              <a:buChar char="v"/>
              <a:tabLst>
                <a:tab pos="625475" algn="l"/>
              </a:tabLst>
            </a:pPr>
            <a:r>
              <a:rPr lang="cs-CZ" sz="1700" dirty="0">
                <a:latin typeface="Verdana" panose="020B0604030504040204" pitchFamily="34" charset="0"/>
                <a:ea typeface="Verdana" panose="020B0604030504040204" pitchFamily="34" charset="0"/>
              </a:rPr>
              <a:t>podpůrčí doba u nemocenského začíná 15. kalendářním dnem trvání dočasné pracovní neschopnosti nebo 15. kalendářním dnem nařízené karantény a končí dnem, jímž končí dočasná pracovní neschopnost nebo nařízená karanténa, pokud nárok na nemocenské trvá až do tohoto dne; podpůrčí doba však trvá nejdéle 380 kalendářních dnů ode dne vzniku dočasné pracovní neschopnosti nebo nařízení karantény; po vyčerpání podpůrčí doby může být prodlouženo, nejdéle však na 2 roky (380 dnů + 350 dnů)</a:t>
            </a:r>
          </a:p>
          <a:p>
            <a:pPr algn="just">
              <a:spcAft>
                <a:spcPts val="600"/>
              </a:spcAft>
            </a:pPr>
            <a:r>
              <a:rPr lang="cs-CZ" sz="1700" b="1" dirty="0">
                <a:solidFill>
                  <a:srgbClr val="C00000"/>
                </a:solidFill>
                <a:latin typeface="Verdana" panose="020B0604030504040204" pitchFamily="34" charset="0"/>
                <a:ea typeface="Verdana" panose="020B0604030504040204" pitchFamily="34" charset="0"/>
              </a:rPr>
              <a:t>Výše nemocenské</a:t>
            </a:r>
          </a:p>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nemocenského </a:t>
            </a:r>
            <a:r>
              <a:rPr lang="cs-CZ" sz="1700" dirty="0">
                <a:latin typeface="Verdana" panose="020B0604030504040204" pitchFamily="34" charset="0"/>
                <a:ea typeface="Verdana" panose="020B0604030504040204" pitchFamily="34" charset="0"/>
              </a:rPr>
              <a:t>za kalendářní den činí po celou dobu trvání dočasné pracovní neschopnosti nebo nařízené karantény </a:t>
            </a:r>
            <a:r>
              <a:rPr lang="cs-CZ" sz="17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60 % redukovaného denního vyměřovacího základu; od 31. dne pak 66% a od 61. dne 72%</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je rozhodující pro výpočet nemocenského; stanovuje zpravidla z posledních 12-ti měsíců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a:t>
            </a:r>
            <a:r>
              <a:rPr lang="cs-CZ" sz="1700" dirty="0">
                <a:latin typeface="Verdana" panose="020B0604030504040204" pitchFamily="34" charset="0"/>
                <a:ea typeface="Verdana" panose="020B0604030504040204" pitchFamily="34" charset="0"/>
              </a:rPr>
              <a:t>před vznikem dočasné pracovní neschopnosti, z hrubé mzdy (veškerý příjem podléhající odvodu pojistného na sociální zabezpečení a příspěvku na státní politiku zaměstnanosti; nejčastěji se bude jednat o úhrn hrubé mzdy za kalendářní měsíce zúčtovaný zaměstnanci v rozhodném období)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zjednodušeně je možné denní vyměřovací základ spočítat tak, že průměrnou hrubou měsíční mzdu vynásobíme počtem měsíců v roce (tj. 12) a vydělíme počtem kalendářních dní v roce (tj. 365) </a:t>
            </a:r>
          </a:p>
          <a:p>
            <a:pPr>
              <a:lnSpc>
                <a:spcPct val="100000"/>
              </a:lnSpc>
              <a:spcBef>
                <a:spcPts val="0"/>
              </a:spcBef>
              <a:spcAft>
                <a:spcPts val="600"/>
              </a:spcAft>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DVZ = (měsíční mzda * 12)/365</a:t>
            </a:r>
          </a:p>
          <a:p>
            <a:pPr algn="just">
              <a:lnSpc>
                <a:spcPct val="12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denní vyměřovací základ se však ještě upravuje na </a:t>
            </a: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a:t>
            </a:r>
          </a:p>
          <a:p>
            <a:pPr algn="just">
              <a:lnSpc>
                <a:spcPct val="100000"/>
              </a:lnSpc>
              <a:spcBef>
                <a:spcPts val="0"/>
              </a:spcBef>
              <a:spcAft>
                <a:spcPts val="600"/>
              </a:spcAft>
              <a:buFont typeface="Wingdings" panose="05000000000000000000" pitchFamily="2" charset="2"/>
              <a:buChar char="Ø"/>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5532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pPr>
            <a:r>
              <a:rPr lang="cs-CZ" sz="6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 pro dávky nemocenského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do částky první redukční hranice se počítá 90 % z denního vyměřovacího základu, z částky nad první redukční hranici do druhé redukční hranice se počítá 60 % z DVZ, z částky nad druhou redukční hranici do třetí redukční hranice se počítá 30 % z DVZ a k částce nad třetí redukční hranici se nepřihlíží; výši redukčních hranic platných od 1. 1. kalendářního roku vyhlašuje Ministerstvo práce a sociálních věcí ve Sbírce zákonů sdělením</a:t>
            </a:r>
          </a:p>
          <a:p>
            <a:pPr algn="just">
              <a:lnSpc>
                <a:spcPct val="120000"/>
              </a:lnSpc>
              <a:spcBef>
                <a:spcPts val="0"/>
              </a:spcBef>
              <a:spcAft>
                <a:spcPts val="600"/>
              </a:spcAft>
              <a:buFont typeface="Wingdings" panose="05000000000000000000" pitchFamily="2" charset="2"/>
              <a:buChar char="Ø"/>
            </a:pPr>
            <a:r>
              <a:rPr lang="cs-CZ" sz="6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platné od 1. 1. 2025 činí:</a:t>
            </a:r>
          </a:p>
          <a:p>
            <a:pPr marL="719138" indent="-35401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1. redukční hranice </a:t>
            </a:r>
            <a:r>
              <a:rPr lang="cs-CZ" sz="6400" b="1" dirty="0">
                <a:solidFill>
                  <a:srgbClr val="C00000"/>
                </a:solidFill>
                <a:latin typeface="Verdana" panose="020B0604030504040204" pitchFamily="34" charset="0"/>
                <a:ea typeface="Verdana" panose="020B0604030504040204" pitchFamily="34" charset="0"/>
              </a:rPr>
              <a:t>1552 Kč,</a:t>
            </a:r>
          </a:p>
          <a:p>
            <a:pPr marL="719138" indent="-35401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2. redukční hranice </a:t>
            </a:r>
            <a:r>
              <a:rPr lang="cs-CZ" sz="6400" b="1" dirty="0">
                <a:solidFill>
                  <a:srgbClr val="C00000"/>
                </a:solidFill>
                <a:latin typeface="Verdana" panose="020B0604030504040204" pitchFamily="34" charset="0"/>
                <a:ea typeface="Verdana" panose="020B0604030504040204" pitchFamily="34" charset="0"/>
              </a:rPr>
              <a:t>2 328 Kč,</a:t>
            </a:r>
          </a:p>
          <a:p>
            <a:pPr marL="719138" indent="-354013" algn="just">
              <a:lnSpc>
                <a:spcPct val="12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3. redukční hranice </a:t>
            </a:r>
            <a:r>
              <a:rPr lang="cs-CZ" sz="6400" b="1" dirty="0">
                <a:solidFill>
                  <a:srgbClr val="C00000"/>
                </a:solidFill>
                <a:latin typeface="Verdana" panose="020B0604030504040204" pitchFamily="34" charset="0"/>
                <a:ea typeface="Verdana" panose="020B0604030504040204" pitchFamily="34" charset="0"/>
              </a:rPr>
              <a:t>4 656 Kč</a:t>
            </a:r>
            <a:r>
              <a:rPr lang="cs-CZ" sz="6400" dirty="0">
                <a:solidFill>
                  <a:srgbClr val="000000"/>
                </a:solidFill>
                <a:latin typeface="Verdana" panose="020B0604030504040204" pitchFamily="34" charset="0"/>
                <a:ea typeface="Verdana" panose="020B0604030504040204" pitchFamily="34" charset="0"/>
              </a:rPr>
              <a:t>.</a:t>
            </a:r>
            <a:endParaRPr lang="cs-CZ" sz="6400" dirty="0">
              <a:latin typeface="Verdana" panose="020B0604030504040204" pitchFamily="34" charset="0"/>
              <a:ea typeface="Verdana" panose="020B0604030504040204" pitchFamily="34" charset="0"/>
            </a:endParaRPr>
          </a:p>
          <a:p>
            <a:pPr marL="719138" indent="-360363" algn="just">
              <a:lnSpc>
                <a:spcPct val="12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Takže:</a:t>
            </a:r>
            <a:endParaRPr lang="cs-CZ" sz="6400" u="sng" dirty="0">
              <a:latin typeface="Verdana" panose="020B0604030504040204" pitchFamily="34" charset="0"/>
              <a:ea typeface="Verdana" panose="020B0604030504040204" pitchFamily="34" charset="0"/>
            </a:endParaRPr>
          </a:p>
          <a:p>
            <a:pPr marL="627063" algn="just">
              <a:lnSpc>
                <a:spcPct val="120000"/>
              </a:lnSpc>
              <a:spcBef>
                <a:spcPts val="0"/>
              </a:spcBef>
              <a:spcAft>
                <a:spcPts val="600"/>
              </a:spcAft>
              <a:buSzPct val="45000"/>
            </a:pPr>
            <a:r>
              <a:rPr lang="cs-CZ" sz="6400" dirty="0">
                <a:latin typeface="Verdana" panose="020B0604030504040204" pitchFamily="34" charset="0"/>
                <a:ea typeface="Verdana" panose="020B0604030504040204" pitchFamily="34" charset="0"/>
              </a:rPr>
              <a:t>do částky 1552 Kč se započítá 90% DVZ, do částky 2 328 Kč se započítává 60% z (DVZ– 1552 Kč) a do částky 4656 se započítává 30% z (DVZ – 2328Kč); tyto DVZ se pak sečtou</a:t>
            </a:r>
          </a:p>
          <a:p>
            <a:pPr algn="just">
              <a:lnSpc>
                <a:spcPct val="120000"/>
              </a:lnSpc>
              <a:spcBef>
                <a:spcPts val="0"/>
              </a:spcBef>
              <a:spcAft>
                <a:spcPts val="600"/>
              </a:spcAft>
              <a:buSzPct val="45000"/>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1:</a:t>
            </a:r>
          </a:p>
          <a:p>
            <a:pPr marL="719138" indent="-354013" algn="just">
              <a:lnSpc>
                <a:spcPct val="120000"/>
              </a:lnSpc>
              <a:spcBef>
                <a:spcPts val="0"/>
              </a:spcBef>
              <a:spcAft>
                <a:spcPts val="600"/>
              </a:spcAf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průměrná hrubá mzda 57 000 Kč </a:t>
            </a:r>
          </a:p>
          <a:p>
            <a:pPr marL="719138" indent="-354013" algn="just">
              <a:lnSpc>
                <a:spcPct val="120000"/>
              </a:lnSpc>
              <a:spcBef>
                <a:spcPts val="0"/>
              </a:spcBef>
              <a:spcAft>
                <a:spcPts val="600"/>
              </a:spcAft>
              <a:buSzPct val="45000"/>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denní vyměřovací základ: </a:t>
            </a:r>
            <a:r>
              <a:rPr lang="cs-CZ" sz="6400" dirty="0">
                <a:solidFill>
                  <a:srgbClr val="000000"/>
                </a:solidFill>
                <a:latin typeface="Verdana" panose="020B0604030504040204" pitchFamily="34" charset="0"/>
                <a:ea typeface="Verdana" panose="020B0604030504040204" pitchFamily="34" charset="0"/>
              </a:rPr>
              <a:t>DVZ = 57 000 * 12/365 = </a:t>
            </a:r>
            <a:r>
              <a:rPr lang="cs-CZ" sz="6400" b="1" dirty="0">
                <a:solidFill>
                  <a:srgbClr val="C00000"/>
                </a:solidFill>
                <a:latin typeface="Verdana" panose="020B0604030504040204" pitchFamily="34" charset="0"/>
                <a:ea typeface="Verdana" panose="020B0604030504040204" pitchFamily="34" charset="0"/>
              </a:rPr>
              <a:t>1874 Kč</a:t>
            </a:r>
          </a:p>
          <a:p>
            <a:pPr marL="719138" indent="-354013" algn="just">
              <a:lnSpc>
                <a:spcPct val="120000"/>
              </a:lnSpc>
              <a:spcBef>
                <a:spcPts val="0"/>
              </a:spcBef>
              <a:spcAft>
                <a:spcPts val="600"/>
              </a:spcAft>
              <a:buSzPct val="45000"/>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redukovaný vyměřovací základ</a:t>
            </a:r>
            <a:r>
              <a:rPr lang="cs-CZ" sz="6400" dirty="0">
                <a:solidFill>
                  <a:srgbClr val="000000"/>
                </a:solidFill>
                <a:latin typeface="Verdana" panose="020B0604030504040204" pitchFamily="34" charset="0"/>
                <a:ea typeface="Verdana" panose="020B0604030504040204" pitchFamily="34" charset="0"/>
              </a:rPr>
              <a:t>: </a:t>
            </a:r>
            <a:r>
              <a:rPr lang="cs-CZ" sz="6400" b="1" dirty="0">
                <a:solidFill>
                  <a:srgbClr val="000000"/>
                </a:solidFill>
                <a:latin typeface="Verdana" panose="020B0604030504040204" pitchFamily="34" charset="0"/>
                <a:ea typeface="Verdana" panose="020B0604030504040204" pitchFamily="34" charset="0"/>
              </a:rPr>
              <a:t>RVZ do první hranice </a:t>
            </a:r>
            <a:r>
              <a:rPr lang="cs-CZ" sz="6400" dirty="0">
                <a:solidFill>
                  <a:srgbClr val="000000"/>
                </a:solidFill>
                <a:latin typeface="Verdana" panose="020B0604030504040204" pitchFamily="34" charset="0"/>
                <a:ea typeface="Verdana" panose="020B0604030504040204" pitchFamily="34" charset="0"/>
              </a:rPr>
              <a:t>= </a:t>
            </a:r>
            <a:r>
              <a:rPr lang="cs-CZ" sz="6400" b="1" dirty="0">
                <a:solidFill>
                  <a:srgbClr val="000000"/>
                </a:solidFill>
                <a:latin typeface="Verdana" panose="020B0604030504040204" pitchFamily="34" charset="0"/>
                <a:ea typeface="Verdana" panose="020B0604030504040204" pitchFamily="34" charset="0"/>
              </a:rPr>
              <a:t>90% z DVZ = 90% z 1552 Kč = </a:t>
            </a:r>
            <a:r>
              <a:rPr lang="cs-CZ" sz="6400" b="1" dirty="0">
                <a:solidFill>
                  <a:srgbClr val="C00000"/>
                </a:solidFill>
                <a:latin typeface="Verdana" panose="020B0604030504040204" pitchFamily="34" charset="0"/>
                <a:ea typeface="Verdana" panose="020B0604030504040204" pitchFamily="34" charset="0"/>
              </a:rPr>
              <a:t>1397 Kč </a:t>
            </a:r>
            <a:r>
              <a:rPr lang="cs-CZ" sz="8000" b="1" dirty="0">
                <a:solidFill>
                  <a:srgbClr val="0070C0"/>
                </a:solidFill>
                <a:latin typeface="Verdana" panose="020B0604030504040204" pitchFamily="34" charset="0"/>
                <a:ea typeface="Verdana" panose="020B0604030504040204" pitchFamily="34" charset="0"/>
              </a:rPr>
              <a:t>+ </a:t>
            </a:r>
            <a:r>
              <a:rPr lang="cs-CZ" sz="6400" b="1" dirty="0">
                <a:solidFill>
                  <a:srgbClr val="000000"/>
                </a:solidFill>
                <a:latin typeface="Verdana" panose="020B0604030504040204" pitchFamily="34" charset="0"/>
                <a:ea typeface="Verdana" panose="020B0604030504040204" pitchFamily="34" charset="0"/>
              </a:rPr>
              <a:t>RVZ do druhé hranice: 1874 – 1552 = 322 Kč * 60% = </a:t>
            </a:r>
            <a:r>
              <a:rPr lang="cs-CZ" sz="6400" b="1" dirty="0">
                <a:solidFill>
                  <a:srgbClr val="C00000"/>
                </a:solidFill>
                <a:latin typeface="Verdana" panose="020B0604030504040204" pitchFamily="34" charset="0"/>
                <a:ea typeface="Verdana" panose="020B0604030504040204" pitchFamily="34" charset="0"/>
              </a:rPr>
              <a:t>193 Kč</a:t>
            </a:r>
          </a:p>
          <a:p>
            <a:pPr marL="650875" indent="-285750" algn="just">
              <a:lnSpc>
                <a:spcPct val="120000"/>
              </a:lnSpc>
              <a:spcBef>
                <a:spcPts val="0"/>
              </a:spcBef>
              <a:spcAft>
                <a:spcPts val="600"/>
              </a:spcAft>
              <a:buSzPct val="45000"/>
            </a:pPr>
            <a:r>
              <a:rPr lang="cs-CZ" sz="6400" b="1" dirty="0">
                <a:solidFill>
                  <a:srgbClr val="C00000"/>
                </a:solidFill>
                <a:latin typeface="Verdana" panose="020B0604030504040204" pitchFamily="34" charset="0"/>
                <a:ea typeface="Verdana" panose="020B0604030504040204" pitchFamily="34" charset="0"/>
              </a:rPr>
              <a:t>1397 Kč + 193 Kč = 1590 Kč</a:t>
            </a:r>
          </a:p>
          <a:p>
            <a:pPr marL="719138" indent="-354013" algn="just">
              <a:lnSpc>
                <a:spcPct val="120000"/>
              </a:lnSpc>
              <a:spcBef>
                <a:spcPts val="0"/>
              </a:spcBef>
              <a:spcAft>
                <a:spcPts val="600"/>
              </a:spcAft>
              <a:buSzPct val="45000"/>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nemocenské: nemocenské = 60% z RVZ = 60% z 1590 Kč = </a:t>
            </a:r>
            <a:r>
              <a:rPr lang="cs-CZ" sz="6400" b="1" dirty="0">
                <a:solidFill>
                  <a:srgbClr val="C00000"/>
                </a:solidFill>
                <a:latin typeface="Verdana" panose="020B0604030504040204" pitchFamily="34" charset="0"/>
                <a:ea typeface="Verdana" panose="020B0604030504040204" pitchFamily="34" charset="0"/>
              </a:rPr>
              <a:t>954 Kč denně </a:t>
            </a:r>
          </a:p>
          <a:p>
            <a:pPr marL="719138" indent="-354013"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 ► ► ► od 15. dne dočasné pracovní neschopnosti v měsíci při výši měsíční mzdy 57 000 Kč bude člověk pobírat </a:t>
            </a:r>
            <a:r>
              <a:rPr lang="cs-CZ" sz="6400" b="1" dirty="0">
                <a:solidFill>
                  <a:srgbClr val="0070C0"/>
                </a:solidFill>
                <a:latin typeface="Verdana" panose="020B0604030504040204" pitchFamily="34" charset="0"/>
                <a:ea typeface="Verdana" panose="020B0604030504040204" pitchFamily="34" charset="0"/>
              </a:rPr>
              <a:t>954 Kč denně (včetně víkendových dnů)</a:t>
            </a:r>
          </a:p>
          <a:p>
            <a:pPr algn="just">
              <a:lnSpc>
                <a:spcPct val="120000"/>
              </a:lnSpc>
              <a:spcBef>
                <a:spcPts val="0"/>
              </a:spcBef>
              <a:spcAft>
                <a:spcPts val="600"/>
              </a:spcAft>
              <a:buFont typeface="Wingdings" panose="05000000000000000000" pitchFamily="2" charset="2"/>
              <a:buChar char="v"/>
            </a:pPr>
            <a:endParaRPr lang="cs-CZ" sz="6400" dirty="0">
              <a:solidFill>
                <a:schemeClr val="bg1"/>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1786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9A1857CC-4333-F66B-0F2D-EC109288CD95}"/>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4C8BB152-98D0-6F4C-8BAB-E2085665D02A}"/>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SzPct val="45000"/>
              <a:buFont typeface="Wingdings" panose="05000000000000000000" pitchFamily="2" charset="2"/>
              <a:buChar char="Ø"/>
            </a:pPr>
            <a:r>
              <a:rPr lang="cs-CZ" sz="1800" dirty="0">
                <a:latin typeface="Verdana" panose="020B0604030504040204" pitchFamily="34" charset="0"/>
                <a:ea typeface="Verdana" panose="020B0604030504040204" pitchFamily="34" charset="0"/>
              </a:rPr>
              <a:t>nemocenské ale nejsou jediné peníze, na které je nárok v době pracovní neschopnosti; od 1. do 15. dne v měsíci má nemocný člověk nárok na </a:t>
            </a:r>
            <a:r>
              <a:rPr lang="cs-CZ" sz="18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náhradu mzdy při nemoci:</a:t>
            </a:r>
          </a:p>
          <a:p>
            <a:pPr marL="719138" indent="-360363" algn="just">
              <a:lnSpc>
                <a:spcPct val="100000"/>
              </a:lnSpc>
              <a:spcBef>
                <a:spcPts val="0"/>
              </a:spcBef>
              <a:spcAft>
                <a:spcPts val="600"/>
              </a:spcAft>
              <a:buSzPct val="45000"/>
              <a:buFont typeface="Wingdings" panose="05000000000000000000" pitchFamily="2" charset="2"/>
              <a:buChar char="v"/>
            </a:pPr>
            <a:r>
              <a:rPr lang="cs-CZ" sz="1800" dirty="0">
                <a:latin typeface="Verdana" panose="020B0604030504040204" pitchFamily="34" charset="0"/>
                <a:ea typeface="Verdana" panose="020B0604030504040204" pitchFamily="34" charset="0"/>
              </a:rPr>
              <a:t>náhrada mzdy za nemoc se platí standardně už od 1 pracovního dne </a:t>
            </a:r>
          </a:p>
          <a:p>
            <a:pPr marL="719138" indent="-360363" algn="just">
              <a:lnSpc>
                <a:spcPct val="100000"/>
              </a:lnSpc>
              <a:spcBef>
                <a:spcPts val="0"/>
              </a:spcBef>
              <a:spcAft>
                <a:spcPts val="600"/>
              </a:spcAft>
              <a:buSzPct val="45000"/>
              <a:buFont typeface="Wingdings" panose="05000000000000000000" pitchFamily="2" charset="2"/>
              <a:buChar char="v"/>
            </a:pPr>
            <a:r>
              <a:rPr lang="cs-CZ" sz="1800" dirty="0">
                <a:latin typeface="Verdana" panose="020B0604030504040204" pitchFamily="34" charset="0"/>
                <a:ea typeface="Verdana" panose="020B0604030504040204" pitchFamily="34" charset="0"/>
              </a:rPr>
              <a:t>náhrada mzdy za nemoc se </a:t>
            </a:r>
            <a:r>
              <a:rPr lang="cs-CZ" sz="1800" u="sng" dirty="0">
                <a:latin typeface="Verdana" panose="020B0604030504040204" pitchFamily="34" charset="0"/>
                <a:ea typeface="Verdana" panose="020B0604030504040204" pitchFamily="34" charset="0"/>
              </a:rPr>
              <a:t>platí jen za pracovní dobu </a:t>
            </a:r>
            <a:r>
              <a:rPr lang="cs-CZ" sz="1800" dirty="0">
                <a:latin typeface="Verdana" panose="020B0604030504040204" pitchFamily="34" charset="0"/>
                <a:ea typeface="Verdana" panose="020B0604030504040204" pitchFamily="34" charset="0"/>
              </a:rPr>
              <a:t>(nemocenské dávky jsou vypláceny za kalendářní dny)</a:t>
            </a:r>
          </a:p>
          <a:p>
            <a:pPr>
              <a:buFont typeface="Wingdings" panose="05000000000000000000" pitchFamily="2" charset="2"/>
              <a:buChar char="Ø"/>
            </a:pPr>
            <a:r>
              <a:rPr lang="cs-CZ" sz="18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pro výpočet náhrady mzdy </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podobně jako u nemocenských dávek i v případě náhrady mzdy do výpočtu vstupují </a:t>
            </a:r>
            <a:r>
              <a:rPr lang="cs-CZ" sz="1800" b="1" dirty="0">
                <a:latin typeface="Verdana" panose="020B0604030504040204" pitchFamily="34" charset="0"/>
                <a:ea typeface="Verdana" panose="020B0604030504040204" pitchFamily="34" charset="0"/>
              </a:rPr>
              <a:t>redukční hranice, které se každý rok mění; </a:t>
            </a:r>
            <a:r>
              <a:rPr lang="cs-CZ" sz="1800" dirty="0">
                <a:latin typeface="Verdana" panose="020B0604030504040204" pitchFamily="34" charset="0"/>
                <a:ea typeface="Verdana" panose="020B0604030504040204" pitchFamily="34" charset="0"/>
              </a:rPr>
              <a:t>používají se pro úpravu průměrného výdělku a stanovuje je zákon o nemocenském pojištění; každý rok jsou tyto redukční hranice stanovovány podle všeobecného vyměřovacího základu, který určí zákon o důchodovém pojištění za kalendářní rok, který o dva roky předchází tomu, pro který se redukční hranice stanovují (pro rok 2021 bude vycházet z vyměřovacího základu pro rok 2019)</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redukční hranice pro výpočet náhrady mzdy, se stanovuje jako pro dávky nemocenského pojištění, ale ještě se </a:t>
            </a:r>
            <a:r>
              <a:rPr lang="cs-CZ" sz="1800" b="1" dirty="0">
                <a:latin typeface="Verdana" panose="020B0604030504040204" pitchFamily="34" charset="0"/>
                <a:ea typeface="Verdana" panose="020B0604030504040204" pitchFamily="34" charset="0"/>
              </a:rPr>
              <a:t>násobí koeficientem 0,175</a:t>
            </a:r>
            <a:r>
              <a:rPr lang="cs-CZ" sz="1800" dirty="0">
                <a:latin typeface="Verdana" panose="020B0604030504040204" pitchFamily="34" charset="0"/>
                <a:ea typeface="Verdana" panose="020B0604030504040204" pitchFamily="34" charset="0"/>
              </a:rPr>
              <a:t> a zaokrouhlí na celé haléře nahoru</a:t>
            </a: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1. redukční hranice 1552 Kč x 0,175 =</a:t>
            </a:r>
            <a:r>
              <a:rPr lang="cs-CZ" sz="1800" dirty="0">
                <a:solidFill>
                  <a:schemeClr val="bg1"/>
                </a:solidFill>
                <a:latin typeface="Verdana" panose="020B0604030504040204" pitchFamily="34" charset="0"/>
                <a:ea typeface="Verdana" panose="020B0604030504040204" pitchFamily="34" charset="0"/>
              </a:rPr>
              <a:t> </a:t>
            </a:r>
            <a:r>
              <a:rPr lang="cs-CZ" sz="1800" b="1"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271,60 Kč</a:t>
            </a:r>
            <a:endParaRPr lang="cs-CZ" sz="1800" dirty="0">
              <a:solidFill>
                <a:schemeClr val="bg1"/>
              </a:solidFill>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2. redukční hranice 2328 Kč x 0,175 = </a:t>
            </a:r>
            <a:r>
              <a:rPr lang="cs-CZ" sz="1800" b="1"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407,40 Kč</a:t>
            </a: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3. redukční hranice 4656 Kč x 0,175 =</a:t>
            </a:r>
            <a:r>
              <a:rPr lang="cs-CZ" sz="1800" dirty="0">
                <a:solidFill>
                  <a:schemeClr val="bg1"/>
                </a:solidFill>
                <a:latin typeface="Verdana" panose="020B0604030504040204" pitchFamily="34" charset="0"/>
                <a:ea typeface="Verdana" panose="020B0604030504040204" pitchFamily="34" charset="0"/>
              </a:rPr>
              <a:t> </a:t>
            </a:r>
            <a:r>
              <a:rPr lang="cs-CZ" sz="1800" b="1" dirty="0">
                <a:solidFill>
                  <a:srgbClr val="C00000"/>
                </a:solidFill>
                <a:effectLst/>
                <a:latin typeface="Verdana" panose="020B0604030504040204" pitchFamily="34" charset="0"/>
                <a:ea typeface="Verdana" panose="020B0604030504040204" pitchFamily="34" charset="0"/>
                <a:cs typeface="Times New Roman" panose="02020603050405020304" pitchFamily="18" charset="0"/>
              </a:rPr>
              <a:t>814,80 Kč</a:t>
            </a:r>
            <a:endParaRPr lang="cs-CZ" sz="1800" dirty="0">
              <a:solidFill>
                <a:schemeClr val="bg1"/>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74331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se při výpočtu řídíme zákonem o nemocenském pojištění a částku do první redukční hranice započteme z průměrného hodinového výdělku z 90 %, částku od druhé do první redukční hranice započteme ze 60 % a částku od druhé do třetí redukční hranice započteme ze 30 %; nad částku třetí redukční hranice už nezapočítáváme nic.</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vyměřovací základ pro náhradu mzdy za nemoc se vypočítává z kalendářního čtvrtletí a </a:t>
            </a:r>
            <a:r>
              <a:rPr lang="cs-CZ" sz="1600" u="sng" dirty="0">
                <a:latin typeface="Verdana" panose="020B0604030504040204" pitchFamily="34" charset="0"/>
                <a:ea typeface="Verdana" panose="020B0604030504040204" pitchFamily="34" charset="0"/>
              </a:rPr>
              <a:t>rozhodující je hodinová sazba</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(stejně jako nemocenská) jen </a:t>
            </a:r>
            <a:r>
              <a:rPr lang="cs-CZ" sz="1600" u="sng" dirty="0">
                <a:latin typeface="Verdana" panose="020B0604030504040204" pitchFamily="34" charset="0"/>
                <a:ea typeface="Verdana" panose="020B0604030504040204" pitchFamily="34" charset="0"/>
              </a:rPr>
              <a:t>60% z redukovaného vyměřovacího základu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vyplácena zaměstnavatelem v obvyklých výplatních termínech</a:t>
            </a:r>
          </a:p>
          <a:p>
            <a:pPr marL="360363" indent="-360363" algn="just">
              <a:lnSpc>
                <a:spcPct val="100000"/>
              </a:lnSpc>
              <a:spcBef>
                <a:spcPts val="0"/>
              </a:spcBef>
              <a:spcAft>
                <a:spcPts val="600"/>
              </a:spcAft>
              <a:buFont typeface="Wingdings" panose="05000000000000000000" pitchFamily="2" charset="2"/>
              <a:buChar char="Ø"/>
            </a:pPr>
            <a:r>
              <a:rPr lang="cs-CZ" sz="16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pokračování příkladu 1:</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předpokládejme, že hodinová mzda (hodinový vyměřovací základ) při 57 000 Kč měsíčně je </a:t>
            </a:r>
            <a:r>
              <a:rPr lang="cs-CZ" sz="1600" b="1" dirty="0">
                <a:solidFill>
                  <a:srgbClr val="C00000"/>
                </a:solidFill>
                <a:latin typeface="Verdana" panose="020B0604030504040204" pitchFamily="34" charset="0"/>
                <a:ea typeface="Verdana" panose="020B0604030504040204" pitchFamily="34" charset="0"/>
              </a:rPr>
              <a:t>340 Kč </a:t>
            </a:r>
            <a:r>
              <a:rPr lang="cs-CZ" sz="1600" dirty="0">
                <a:latin typeface="Verdana" panose="020B0604030504040204" pitchFamily="34" charset="0"/>
                <a:ea typeface="Verdana" panose="020B0604030504040204" pitchFamily="34" charset="0"/>
              </a:rPr>
              <a:t>(57 000/168 hodin měsíčně)</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90% ze 271,6 Kč = </a:t>
            </a:r>
            <a:r>
              <a:rPr lang="cs-CZ" sz="1600" b="1" dirty="0">
                <a:solidFill>
                  <a:srgbClr val="C00000"/>
                </a:solidFill>
                <a:latin typeface="Verdana" panose="020B0604030504040204" pitchFamily="34" charset="0"/>
                <a:ea typeface="Verdana" panose="020B0604030504040204" pitchFamily="34" charset="0"/>
              </a:rPr>
              <a:t>244,44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60% </a:t>
            </a:r>
            <a:r>
              <a:rPr lang="cs-CZ" sz="1600" b="1" dirty="0">
                <a:latin typeface="Verdana" panose="020B0604030504040204" pitchFamily="34" charset="0"/>
                <a:ea typeface="Verdana" panose="020B0604030504040204" pitchFamily="34" charset="0"/>
              </a:rPr>
              <a:t>z rozdílu mezi 340 Kč a 271,6 Kč </a:t>
            </a:r>
            <a:r>
              <a:rPr lang="cs-CZ" sz="1600" dirty="0">
                <a:latin typeface="Verdana" panose="020B0604030504040204" pitchFamily="34" charset="0"/>
                <a:ea typeface="Verdana" panose="020B0604030504040204" pitchFamily="34" charset="0"/>
              </a:rPr>
              <a:t>= 60% * 68,4 = </a:t>
            </a:r>
            <a:r>
              <a:rPr lang="cs-CZ" sz="1600" b="1" dirty="0">
                <a:solidFill>
                  <a:srgbClr val="C00000"/>
                </a:solidFill>
                <a:latin typeface="Verdana" panose="020B0604030504040204" pitchFamily="34" charset="0"/>
                <a:ea typeface="Verdana" panose="020B0604030504040204" pitchFamily="34" charset="0"/>
              </a:rPr>
              <a:t>41 Kč</a:t>
            </a:r>
          </a:p>
          <a:p>
            <a:pPr marL="719138" indent="-360363" algn="just">
              <a:lnSpc>
                <a:spcPct val="100000"/>
              </a:lnSpc>
              <a:spcBef>
                <a:spcPts val="0"/>
              </a:spcBef>
              <a:spcAft>
                <a:spcPts val="600"/>
              </a:spcAf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244,44 Kč + 41 Kč = 285,44 Kč</a:t>
            </a:r>
          </a:p>
          <a:p>
            <a:pPr marL="719138" indent="-360363" algn="just">
              <a:lnSpc>
                <a:spcPct val="100000"/>
              </a:lnSpc>
              <a:spcBef>
                <a:spcPts val="0"/>
              </a:spcBef>
              <a:spcAft>
                <a:spcPts val="600"/>
              </a:spcAf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60% z redukovaného hodinového vyměřovacího základu = 60% * 285,44 =</a:t>
            </a:r>
            <a:r>
              <a:rPr lang="cs-CZ" sz="1600" b="1" dirty="0">
                <a:solidFill>
                  <a:schemeClr val="bg1"/>
                </a:solidFill>
                <a:latin typeface="Verdana" panose="020B0604030504040204" pitchFamily="34" charset="0"/>
                <a:ea typeface="Verdana" panose="020B0604030504040204" pitchFamily="34" charset="0"/>
              </a:rPr>
              <a:t> </a:t>
            </a:r>
            <a:r>
              <a:rPr lang="cs-CZ" sz="1600" b="1" dirty="0">
                <a:solidFill>
                  <a:srgbClr val="C00000"/>
                </a:solidFill>
                <a:latin typeface="Verdana" panose="020B0604030504040204" pitchFamily="34" charset="0"/>
                <a:ea typeface="Verdana" panose="020B0604030504040204" pitchFamily="34" charset="0"/>
              </a:rPr>
              <a:t>171,26 Kč</a:t>
            </a:r>
          </a:p>
          <a:p>
            <a:pPr marL="719138" indent="-360363" algn="just">
              <a:lnSpc>
                <a:spcPct val="100000"/>
              </a:lnSpc>
              <a:spcBef>
                <a:spcPts val="0"/>
              </a:spcBef>
              <a:spcAft>
                <a:spcPts val="600"/>
              </a:spcAf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pak denní mzda = 8 hodin * 171,26 = 1370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 ► ► ► od 1. do 15. dne dočasné pracovní neschopnosti v měsíci při výši měsíční mzdy 57 000 Kč bude člověk pobírat </a:t>
            </a:r>
            <a:r>
              <a:rPr lang="cs-CZ" sz="1600" b="1" dirty="0">
                <a:solidFill>
                  <a:srgbClr val="0070C0"/>
                </a:solidFill>
                <a:latin typeface="Verdana" panose="020B0604030504040204" pitchFamily="34" charset="0"/>
                <a:ea typeface="Verdana" panose="020B0604030504040204" pitchFamily="34" charset="0"/>
              </a:rPr>
              <a:t>1370 Kč denně (mimo víkendové dny)  </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4DA6E5FB-540F-BBAA-8B83-3F39250CF2A3}"/>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CAB143CE-8047-290D-5178-10D4C56E1CAE}"/>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pPr>
            <a:r>
              <a:rPr lang="cs-CZ" sz="18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2:</a:t>
            </a: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zaměstnanec s hrubou mzdou ve výši 40 000 Kč měsíčně odpracoval za minulé čtvrtletí 450 hodin ► průměrný hodinový výdělek 120 000 Kč (3 měsíce * 40000 Kč) / 450 = </a:t>
            </a:r>
            <a:r>
              <a:rPr lang="cs-CZ" sz="1800" b="1" dirty="0">
                <a:latin typeface="Verdana" panose="020B0604030504040204" pitchFamily="34" charset="0"/>
                <a:ea typeface="Verdana" panose="020B0604030504040204" pitchFamily="34" charset="0"/>
              </a:rPr>
              <a:t>267 Kč</a:t>
            </a: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pracovní neschopnost trvala jeden týden a to od pondělí do neděle</a:t>
            </a:r>
          </a:p>
          <a:p>
            <a:pPr algn="just">
              <a:lnSpc>
                <a:spcPct val="100000"/>
              </a:lnSpc>
              <a:spcBef>
                <a:spcPts val="0"/>
              </a:spcBef>
              <a:spcAft>
                <a:spcPts val="600"/>
              </a:spcAft>
            </a:pPr>
            <a:r>
              <a:rPr lang="cs-CZ" sz="1800" b="1" dirty="0">
                <a:latin typeface="Verdana" panose="020B0604030504040204" pitchFamily="34" charset="0"/>
                <a:ea typeface="Verdana" panose="020B0604030504040204" pitchFamily="34" charset="0"/>
              </a:rPr>
              <a:t>redukce průměrného hodinového výdělku dle redukčních hranic:</a:t>
            </a: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upravené redukční hranice pro účel výpočtu náhrady mzdy jsou následující:</a:t>
            </a: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1. redukční hranice 1345 Kč x 0,175 = </a:t>
            </a:r>
            <a:r>
              <a:rPr lang="cs-CZ" sz="1800" b="1" dirty="0">
                <a:latin typeface="Verdana" panose="020B0604030504040204" pitchFamily="34" charset="0"/>
                <a:ea typeface="Verdana" panose="020B0604030504040204" pitchFamily="34" charset="0"/>
              </a:rPr>
              <a:t>271,60 Kč </a:t>
            </a:r>
            <a:endParaRPr lang="cs-CZ" sz="18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2. redukční hranice 2017 Kč x 0,175 = </a:t>
            </a:r>
            <a:r>
              <a:rPr lang="cs-CZ" sz="1800" b="1" dirty="0">
                <a:latin typeface="Verdana" panose="020B0604030504040204" pitchFamily="34" charset="0"/>
                <a:ea typeface="Verdana" panose="020B0604030504040204" pitchFamily="34" charset="0"/>
              </a:rPr>
              <a:t>407,40 Kč</a:t>
            </a:r>
            <a:endParaRPr lang="cs-CZ" sz="18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3. redukční hranice 4033 Kč x 0,175 = </a:t>
            </a:r>
            <a:r>
              <a:rPr lang="cs-CZ" sz="1800" b="1" dirty="0">
                <a:latin typeface="Verdana" panose="020B0604030504040204" pitchFamily="34" charset="0"/>
                <a:ea typeface="Verdana" panose="020B0604030504040204" pitchFamily="34" charset="0"/>
              </a:rPr>
              <a:t>814,80Kč </a:t>
            </a:r>
            <a:endParaRPr lang="cs-CZ" sz="1800" dirty="0">
              <a:latin typeface="Verdana" panose="020B0604030504040204" pitchFamily="34" charset="0"/>
              <a:ea typeface="Verdana" panose="020B0604030504040204" pitchFamily="34" charset="0"/>
            </a:endParaRPr>
          </a:p>
          <a:p>
            <a:pPr lvl="0"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z částky do první redukční hranice započteme 90 % ► získáme částku 267 x 0,9 = </a:t>
            </a:r>
            <a:r>
              <a:rPr lang="cs-CZ" sz="1800" b="1" dirty="0">
                <a:latin typeface="Verdana" panose="020B0604030504040204" pitchFamily="34" charset="0"/>
                <a:ea typeface="Verdana" panose="020B0604030504040204" pitchFamily="34" charset="0"/>
              </a:rPr>
              <a:t>240,3 Kč</a:t>
            </a: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hodinová náhrada mzdy od 1. pracovního dne dočasné pracovní neschopnosti činí 60 % z redukovaného průměrného výdělku, tedy </a:t>
            </a:r>
            <a:r>
              <a:rPr lang="cs-CZ" sz="1800" b="1" dirty="0">
                <a:latin typeface="Verdana" panose="020B0604030504040204" pitchFamily="34" charset="0"/>
                <a:ea typeface="Verdana" panose="020B0604030504040204" pitchFamily="34" charset="0"/>
              </a:rPr>
              <a:t>24O,3  x 60 % = 144,18 Kč</a:t>
            </a:r>
            <a:endParaRPr lang="cs-CZ" sz="1800" dirty="0">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protože byl zaměstnanec nemocný jeden kalendářní týden a pracovat měl od pondělí do pátku, dostane náhradu mzdy za pět dní (pondělí – pátek)</a:t>
            </a:r>
          </a:p>
          <a:p>
            <a:pPr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náhrada za pět osmihodinových směn bude ve výši (144,18 * 8)*5 = </a:t>
            </a:r>
            <a:r>
              <a:rPr lang="cs-CZ" sz="1800" b="1" dirty="0">
                <a:latin typeface="Verdana" panose="020B0604030504040204" pitchFamily="34" charset="0"/>
                <a:ea typeface="Verdana" panose="020B0604030504040204" pitchFamily="34" charset="0"/>
              </a:rPr>
              <a:t>5 767,2 Kč</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58156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A933F89F-6F61-1A3A-BBE7-7664AAFB37EF}"/>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ABEAEF7D-837E-0E71-2288-C791A65E7D1C}"/>
              </a:ext>
            </a:extLst>
          </p:cNvPr>
          <p:cNvSpPr>
            <a:spLocks noGrp="1"/>
          </p:cNvSpPr>
          <p:nvPr>
            <p:ph type="subTitle" idx="1"/>
          </p:nvPr>
        </p:nvSpPr>
        <p:spPr>
          <a:xfrm>
            <a:off x="785707" y="202019"/>
            <a:ext cx="10701865" cy="65283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buFont typeface="Wingdings" panose="05000000000000000000" pitchFamily="2" charset="2"/>
              <a:buChar char="Ø"/>
            </a:pPr>
            <a:r>
              <a:rPr lang="cs-CZ" sz="19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3:</a:t>
            </a:r>
          </a:p>
          <a:p>
            <a:pPr algn="just">
              <a:lnSpc>
                <a:spcPct val="11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máme zaměstnance, který má hrubou mzdu 42500 Kč měsíčně při 170 hodinách, tedy při běžných osmihodinových směnách s hodinovou mzdou </a:t>
            </a:r>
            <a:r>
              <a:rPr lang="cs-CZ" sz="1900" b="1" dirty="0">
                <a:latin typeface="Verdana" panose="020B0604030504040204" pitchFamily="34" charset="0"/>
                <a:ea typeface="Verdana" panose="020B0604030504040204" pitchFamily="34" charset="0"/>
              </a:rPr>
              <a:t>250 Kč</a:t>
            </a:r>
            <a:r>
              <a:rPr lang="cs-CZ" sz="1900" dirty="0">
                <a:latin typeface="Verdana" panose="020B0604030504040204" pitchFamily="34" charset="0"/>
                <a:ea typeface="Verdana" panose="020B0604030504040204" pitchFamily="34" charset="0"/>
              </a:rPr>
              <a:t>; zaměstnanec onemocní, takže je od začátku týdne (od pondělka) v pracovní neschopnosti:</a:t>
            </a:r>
          </a:p>
          <a:p>
            <a:pPr marL="719138" indent="-360363" algn="just">
              <a:lnSpc>
                <a:spcPct val="110000"/>
              </a:lnSpc>
              <a:spcBef>
                <a:spcPts val="0"/>
              </a:spcBef>
              <a:spcAft>
                <a:spcPts val="600"/>
              </a:spcAft>
              <a:buFont typeface="Arial" panose="020B0604020202020204" pitchFamily="34" charset="0"/>
              <a:buChar char="•"/>
            </a:pPr>
            <a:r>
              <a:rPr lang="cs-CZ" sz="1900" dirty="0">
                <a:latin typeface="Verdana" panose="020B0604030504040204" pitchFamily="34" charset="0"/>
                <a:ea typeface="Verdana" panose="020B0604030504040204" pitchFamily="34" charset="0"/>
              </a:rPr>
              <a:t>za pondělí až pátek se započítá 40 hodin </a:t>
            </a:r>
            <a:r>
              <a:rPr lang="cs-CZ" sz="19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a:t>
            </a:r>
          </a:p>
          <a:p>
            <a:pPr marL="719138" indent="-360363" algn="just">
              <a:lnSpc>
                <a:spcPct val="110000"/>
              </a:lnSpc>
              <a:spcBef>
                <a:spcPts val="0"/>
              </a:spcBef>
              <a:spcAft>
                <a:spcPts val="600"/>
              </a:spcAft>
              <a:buFont typeface="Arial" panose="020B0604020202020204" pitchFamily="34" charset="0"/>
              <a:buChar char="•"/>
            </a:pPr>
            <a:r>
              <a:rPr lang="cs-CZ" sz="1900" dirty="0">
                <a:latin typeface="Verdana" panose="020B0604030504040204" pitchFamily="34" charset="0"/>
                <a:ea typeface="Verdana" panose="020B0604030504040204" pitchFamily="34" charset="0"/>
              </a:rPr>
              <a:t>sobota a neděle se nepočítá (náhrada mzdy je pouze za neodpracované směny, o víkendu tento zaměstnanec neměl pracovat)</a:t>
            </a:r>
          </a:p>
          <a:p>
            <a:pPr marL="719138" indent="-360363" algn="just">
              <a:lnSpc>
                <a:spcPct val="110000"/>
              </a:lnSpc>
              <a:spcBef>
                <a:spcPts val="0"/>
              </a:spcBef>
              <a:spcAft>
                <a:spcPts val="600"/>
              </a:spcAft>
              <a:buFont typeface="Arial" panose="020B0604020202020204" pitchFamily="34" charset="0"/>
              <a:buChar char="•"/>
            </a:pPr>
            <a:r>
              <a:rPr lang="cs-CZ" sz="1900" dirty="0">
                <a:latin typeface="Verdana" panose="020B0604030504040204" pitchFamily="34" charset="0"/>
                <a:ea typeface="Verdana" panose="020B0604030504040204" pitchFamily="34" charset="0"/>
              </a:rPr>
              <a:t>za další týden, pondělí až pátek se započítá 40 hodin </a:t>
            </a:r>
          </a:p>
          <a:p>
            <a:pPr marL="719138" indent="-360363" algn="just">
              <a:lnSpc>
                <a:spcPct val="110000"/>
              </a:lnSpc>
              <a:spcBef>
                <a:spcPts val="0"/>
              </a:spcBef>
              <a:spcAft>
                <a:spcPts val="600"/>
              </a:spcAft>
              <a:buFont typeface="Arial" panose="020B0604020202020204" pitchFamily="34" charset="0"/>
              <a:buChar char="•"/>
            </a:pPr>
            <a:r>
              <a:rPr lang="cs-CZ" sz="1900" dirty="0">
                <a:latin typeface="Verdana" panose="020B0604030504040204" pitchFamily="34" charset="0"/>
                <a:ea typeface="Verdana" panose="020B0604030504040204" pitchFamily="34" charset="0"/>
              </a:rPr>
              <a:t>za dva týdny nemoci mu přísluší </a:t>
            </a:r>
            <a:r>
              <a:rPr lang="cs-CZ" sz="1900" b="1" dirty="0">
                <a:latin typeface="Verdana" panose="020B0604030504040204" pitchFamily="34" charset="0"/>
                <a:ea typeface="Verdana" panose="020B0604030504040204" pitchFamily="34" charset="0"/>
              </a:rPr>
              <a:t>náhrada mzdy</a:t>
            </a:r>
          </a:p>
          <a:p>
            <a:pPr marL="1077913" indent="-4763" algn="just">
              <a:lnSpc>
                <a:spcPct val="110000"/>
              </a:lnSpc>
              <a:spcBef>
                <a:spcPts val="0"/>
              </a:spcBef>
              <a:spcAft>
                <a:spcPts val="600"/>
              </a:spcAft>
              <a:tabLst>
                <a:tab pos="1077913" algn="l"/>
              </a:tabLst>
            </a:pPr>
            <a:r>
              <a:rPr lang="cs-CZ" sz="1900" dirty="0">
                <a:latin typeface="Verdana" panose="020B0604030504040204" pitchFamily="34" charset="0"/>
                <a:ea typeface="Verdana" panose="020B0604030504040204" pitchFamily="34" charset="0"/>
              </a:rPr>
              <a:t>90% ze </a:t>
            </a:r>
            <a:r>
              <a:rPr lang="cs-CZ" sz="1900" b="1" dirty="0">
                <a:latin typeface="Verdana" panose="020B0604030504040204" pitchFamily="34" charset="0"/>
                <a:ea typeface="Verdana" panose="020B0604030504040204" pitchFamily="34" charset="0"/>
              </a:rPr>
              <a:t>250 Kč </a:t>
            </a:r>
            <a:r>
              <a:rPr lang="cs-CZ" sz="1900" dirty="0">
                <a:latin typeface="Verdana" panose="020B0604030504040204" pitchFamily="34" charset="0"/>
                <a:ea typeface="Verdana" panose="020B0604030504040204" pitchFamily="34" charset="0"/>
              </a:rPr>
              <a:t>=</a:t>
            </a:r>
            <a:r>
              <a:rPr lang="cs-CZ" sz="1900" b="1" dirty="0">
                <a:latin typeface="Verdana" panose="020B0604030504040204" pitchFamily="34" charset="0"/>
                <a:ea typeface="Verdana" panose="020B0604030504040204" pitchFamily="34" charset="0"/>
              </a:rPr>
              <a:t> 225 (protože nedosáhl ani na první hranici – 271,6)</a:t>
            </a:r>
          </a:p>
          <a:p>
            <a:pPr marL="1073150" indent="4763" algn="just">
              <a:lnSpc>
                <a:spcPct val="110000"/>
              </a:lnSpc>
              <a:spcBef>
                <a:spcPts val="0"/>
              </a:spcBef>
              <a:spcAft>
                <a:spcPts val="600"/>
              </a:spcAft>
            </a:pPr>
            <a:r>
              <a:rPr lang="cs-CZ" sz="1900" dirty="0">
                <a:latin typeface="Verdana" panose="020B0604030504040204" pitchFamily="34" charset="0"/>
                <a:ea typeface="Verdana" panose="020B0604030504040204" pitchFamily="34" charset="0"/>
              </a:rPr>
              <a:t>60% ze 225 Kč = </a:t>
            </a:r>
            <a:r>
              <a:rPr lang="cs-CZ" sz="1900" b="1" dirty="0">
                <a:latin typeface="Verdana" panose="020B0604030504040204" pitchFamily="34" charset="0"/>
                <a:ea typeface="Verdana" panose="020B0604030504040204" pitchFamily="34" charset="0"/>
              </a:rPr>
              <a:t>132 Kč (redukovaný hodinový vyměřovací základ = 60%)</a:t>
            </a:r>
          </a:p>
          <a:p>
            <a:pPr marL="1438275" indent="-360363" algn="just">
              <a:lnSpc>
                <a:spcPct val="110000"/>
              </a:lnSpc>
              <a:spcBef>
                <a:spcPts val="0"/>
              </a:spcBef>
              <a:spcAft>
                <a:spcPts val="600"/>
              </a:spcAft>
            </a:pPr>
            <a:r>
              <a:rPr lang="cs-CZ" sz="1900" dirty="0">
                <a:latin typeface="Verdana" panose="020B0604030504040204" pitchFamily="34" charset="0"/>
                <a:ea typeface="Verdana" panose="020B0604030504040204" pitchFamily="34" charset="0"/>
              </a:rPr>
              <a:t>denní mzda je tedy 8 * 132 Kč = </a:t>
            </a:r>
            <a:r>
              <a:rPr lang="cs-CZ" sz="1900" b="1" dirty="0">
                <a:latin typeface="Verdana" panose="020B0604030504040204" pitchFamily="34" charset="0"/>
                <a:ea typeface="Verdana" panose="020B0604030504040204" pitchFamily="34" charset="0"/>
              </a:rPr>
              <a:t>1056 Kč</a:t>
            </a:r>
          </a:p>
          <a:p>
            <a:pPr marL="1073150" indent="4763" algn="just">
              <a:lnSpc>
                <a:spcPct val="110000"/>
              </a:lnSpc>
              <a:spcBef>
                <a:spcPts val="0"/>
              </a:spcBef>
              <a:spcAft>
                <a:spcPts val="600"/>
              </a:spcAft>
            </a:pPr>
            <a:r>
              <a:rPr lang="cs-CZ" sz="1900" b="1" dirty="0">
                <a:latin typeface="Verdana" panose="020B0604030504040204" pitchFamily="34" charset="0"/>
                <a:ea typeface="Verdana" panose="020B0604030504040204" pitchFamily="34" charset="0"/>
              </a:rPr>
              <a:t>za prvních 14 dní by tento zaměstnanec tedy dostal:</a:t>
            </a:r>
            <a:r>
              <a:rPr lang="cs-CZ" sz="1900" b="1" dirty="0">
                <a:solidFill>
                  <a:schemeClr val="bg1"/>
                </a:solidFill>
                <a:latin typeface="Verdana" panose="020B0604030504040204" pitchFamily="34" charset="0"/>
                <a:ea typeface="Verdana" panose="020B0604030504040204" pitchFamily="34" charset="0"/>
              </a:rPr>
              <a:t> </a:t>
            </a:r>
            <a:r>
              <a:rPr lang="cs-CZ" sz="19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10560 Kč </a:t>
            </a:r>
            <a:r>
              <a:rPr lang="cs-CZ" sz="1900" dirty="0">
                <a:latin typeface="Verdana" panose="020B0604030504040204" pitchFamily="34" charset="0"/>
                <a:ea typeface="Verdana" panose="020B0604030504040204" pitchFamily="34" charset="0"/>
              </a:rPr>
              <a:t>►</a:t>
            </a:r>
            <a:r>
              <a:rPr lang="cs-CZ" sz="19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(1056*10 dní) ►(14 dní = – 4 víkendové dny) – </a:t>
            </a:r>
            <a:r>
              <a:rPr lang="cs-CZ" sz="1900" b="1" dirty="0">
                <a:solidFill>
                  <a:srgbClr val="FF0000"/>
                </a:solidFill>
                <a:latin typeface="Verdana" panose="020B0604030504040204" pitchFamily="34" charset="0"/>
                <a:ea typeface="Verdana" panose="020B0604030504040204" pitchFamily="34" charset="0"/>
              </a:rPr>
              <a:t>náhrada mzdy</a:t>
            </a:r>
          </a:p>
          <a:p>
            <a:pPr marL="719138" indent="-360363" algn="just">
              <a:lnSpc>
                <a:spcPct val="110000"/>
              </a:lnSpc>
              <a:spcBef>
                <a:spcPts val="0"/>
              </a:spcBef>
              <a:spcAft>
                <a:spcPts val="600"/>
              </a:spcAft>
              <a:buFont typeface="Arial" panose="020B0604020202020204" pitchFamily="34" charset="0"/>
              <a:buChar char="•"/>
            </a:pPr>
            <a:r>
              <a:rPr lang="cs-CZ" sz="1900" dirty="0">
                <a:latin typeface="Verdana" panose="020B0604030504040204" pitchFamily="34" charset="0"/>
                <a:ea typeface="Verdana" panose="020B0604030504040204" pitchFamily="34" charset="0"/>
              </a:rPr>
              <a:t>za zbytek měsíce, pokud by byl v pracovní neschopnosti celý měsíc, </a:t>
            </a:r>
            <a:r>
              <a:rPr lang="cs-CZ" sz="1900" b="1" dirty="0">
                <a:latin typeface="Verdana" panose="020B0604030504040204" pitchFamily="34" charset="0"/>
                <a:ea typeface="Verdana" panose="020B0604030504040204" pitchFamily="34" charset="0"/>
              </a:rPr>
              <a:t>tedy za 15 až 30 den</a:t>
            </a:r>
          </a:p>
          <a:p>
            <a:pPr marL="1073150" indent="4763" algn="just">
              <a:lnSpc>
                <a:spcPct val="110000"/>
              </a:lnSpc>
              <a:spcBef>
                <a:spcPts val="0"/>
              </a:spcBef>
              <a:spcAft>
                <a:spcPts val="600"/>
              </a:spcAft>
              <a:buSzPct val="45000"/>
            </a:pPr>
            <a:r>
              <a:rPr lang="cs-CZ" sz="1900" dirty="0">
                <a:latin typeface="Verdana" panose="020B0604030504040204" pitchFamily="34" charset="0"/>
                <a:ea typeface="Verdana" panose="020B0604030504040204" pitchFamily="34" charset="0"/>
              </a:rPr>
              <a:t>průměrná hrubá mzda 42 500 Kč </a:t>
            </a:r>
          </a:p>
          <a:p>
            <a:pPr marL="1438275" indent="-360363" algn="just">
              <a:lnSpc>
                <a:spcPct val="110000"/>
              </a:lnSpc>
              <a:spcBef>
                <a:spcPts val="0"/>
              </a:spcBef>
              <a:spcAft>
                <a:spcPts val="600"/>
              </a:spcAft>
              <a:buSzPct val="45000"/>
            </a:pPr>
            <a:r>
              <a:rPr lang="cs-CZ" sz="1900" dirty="0">
                <a:latin typeface="Verdana" panose="020B0604030504040204" pitchFamily="34" charset="0"/>
                <a:ea typeface="Verdana" panose="020B0604030504040204" pitchFamily="34" charset="0"/>
              </a:rPr>
              <a:t>denní vyměřovací základ: DVZ = 42 500* 12/365 = </a:t>
            </a:r>
            <a:r>
              <a:rPr lang="cs-CZ" sz="1900" b="1" dirty="0">
                <a:latin typeface="Verdana" panose="020B0604030504040204" pitchFamily="34" charset="0"/>
                <a:ea typeface="Verdana" panose="020B0604030504040204" pitchFamily="34" charset="0"/>
              </a:rPr>
              <a:t>1397 Kč (zaokrouhleno)</a:t>
            </a:r>
          </a:p>
          <a:p>
            <a:pPr marL="1073150" indent="4763" algn="just">
              <a:lnSpc>
                <a:spcPct val="110000"/>
              </a:lnSpc>
              <a:spcBef>
                <a:spcPts val="0"/>
              </a:spcBef>
              <a:spcAft>
                <a:spcPts val="600"/>
              </a:spcAft>
              <a:buSzPct val="45000"/>
            </a:pPr>
            <a:r>
              <a:rPr lang="cs-CZ" sz="1900" dirty="0">
                <a:latin typeface="Verdana" panose="020B0604030504040204" pitchFamily="34" charset="0"/>
                <a:ea typeface="Verdana" panose="020B0604030504040204" pitchFamily="34" charset="0"/>
              </a:rPr>
              <a:t>redukovaný vyměřovací základ: RVZ = 90% z DVZ = 90% z 1397 Kč = </a:t>
            </a:r>
            <a:r>
              <a:rPr lang="cs-CZ" sz="1900" b="1" dirty="0">
                <a:latin typeface="Verdana" panose="020B0604030504040204" pitchFamily="34" charset="0"/>
                <a:ea typeface="Verdana" panose="020B0604030504040204" pitchFamily="34" charset="0"/>
              </a:rPr>
              <a:t>1257,3 Kč, (protože nedosáhl ani první hranice – 1552)</a:t>
            </a:r>
          </a:p>
          <a:p>
            <a:pPr marL="1438275" indent="-360363" algn="just">
              <a:lnSpc>
                <a:spcPct val="110000"/>
              </a:lnSpc>
              <a:spcBef>
                <a:spcPts val="0"/>
              </a:spcBef>
              <a:spcAft>
                <a:spcPts val="600"/>
              </a:spcAft>
              <a:buSzPct val="45000"/>
            </a:pPr>
            <a:r>
              <a:rPr lang="cs-CZ" sz="1900" dirty="0">
                <a:latin typeface="Verdana" panose="020B0604030504040204" pitchFamily="34" charset="0"/>
                <a:ea typeface="Verdana" panose="020B0604030504040204" pitchFamily="34" charset="0"/>
              </a:rPr>
              <a:t>nemocenské: nemocenské = 60% z RVZ = 60% z 1257,3 Kč =</a:t>
            </a:r>
            <a:r>
              <a:rPr lang="cs-CZ" sz="1900" dirty="0">
                <a:solidFill>
                  <a:schemeClr val="bg1"/>
                </a:solidFill>
                <a:latin typeface="Verdana" panose="020B0604030504040204" pitchFamily="34" charset="0"/>
                <a:ea typeface="Verdana" panose="020B0604030504040204" pitchFamily="34" charset="0"/>
              </a:rPr>
              <a:t> </a:t>
            </a:r>
            <a:r>
              <a:rPr lang="cs-CZ" sz="1900" b="1" dirty="0">
                <a:solidFill>
                  <a:srgbClr val="C00000"/>
                </a:solidFill>
                <a:latin typeface="Verdana" panose="020B0604030504040204" pitchFamily="34" charset="0"/>
                <a:ea typeface="Verdana" panose="020B0604030504040204" pitchFamily="34" charset="0"/>
              </a:rPr>
              <a:t>754,38 Kč denně </a:t>
            </a:r>
          </a:p>
          <a:p>
            <a:pPr marL="1438275" indent="-360363" algn="just">
              <a:lnSpc>
                <a:spcPct val="110000"/>
              </a:lnSpc>
              <a:spcBef>
                <a:spcPts val="0"/>
              </a:spcBef>
              <a:spcAft>
                <a:spcPts val="600"/>
              </a:spcAft>
            </a:pPr>
            <a:r>
              <a:rPr lang="cs-CZ" sz="1900" dirty="0">
                <a:latin typeface="Verdana" panose="020B0604030504040204" pitchFamily="34" charset="0"/>
                <a:ea typeface="Verdana" panose="020B0604030504040204" pitchFamily="34" charset="0"/>
              </a:rPr>
              <a:t>by pak dostal: </a:t>
            </a:r>
            <a:r>
              <a:rPr lang="cs-CZ" sz="19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12070 Kč </a:t>
            </a:r>
            <a:r>
              <a:rPr lang="cs-CZ" sz="1900" dirty="0">
                <a:latin typeface="Verdana" panose="020B0604030504040204" pitchFamily="34" charset="0"/>
                <a:ea typeface="Verdana" panose="020B0604030504040204" pitchFamily="34" charset="0"/>
              </a:rPr>
              <a:t>(16 kalendářních dní*754,38Kč) - </a:t>
            </a:r>
            <a:r>
              <a:rPr lang="cs-CZ" sz="1900" b="1" dirty="0">
                <a:solidFill>
                  <a:srgbClr val="FF0000"/>
                </a:solidFill>
                <a:latin typeface="Verdana" panose="020B0604030504040204" pitchFamily="34" charset="0"/>
                <a:ea typeface="Verdana" panose="020B0604030504040204" pitchFamily="34" charset="0"/>
              </a:rPr>
              <a:t>nemocenská</a:t>
            </a:r>
          </a:p>
          <a:p>
            <a:endParaRPr lang="cs-CZ" dirty="0"/>
          </a:p>
        </p:txBody>
      </p:sp>
    </p:spTree>
    <p:extLst>
      <p:ext uri="{BB962C8B-B14F-4D97-AF65-F5344CB8AC3E}">
        <p14:creationId xmlns:p14="http://schemas.microsoft.com/office/powerpoint/2010/main" val="1953175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Další atributy nemocenské</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nemocenskou ve zkušební době</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zaměstnanec, který nastoupí do pracovního poměru, který zakládá povinnost zaměstnavatele odvádět nemocenské pojištění je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 od prvního dne v zaměstnání; na nemocenské dávky mu tedy vzniká nárok již od této doby (jiná situace je ale u OSVČ, kteří si musí platit nemocenské pojištění alespoň 3 měsíce před vznikem pracovní neschopnosti)</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poslední zaměstnání – jako u případů zkušební doby – trvá kratší dobu než zmíněný jeden rok, pak se zohledňuje jen příjem z tohoto posledního zaměstnání;</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pracovní neschopnost vznikne až ve druhém nebo dalším kalendářním měsíci, pak se vyměřovací základ stanovuje na základě příjmů z kalendářních měsíců od začátku zaměstnání do vzniku pracovní neschopnosti (s výjimkou toho měsíce, kdy vznikla pracovní neschopnost); pokud pracovní neschopnost začne ve stejném měsíci jako pracovní poměr, a je zde alespoň 7 kalendářních dní, pak se stanovuje z této doby; pokud je zde méně dní, tak se určuje tzv. pravděpodobný výdělek, jakého by zaměstnanec dosáhl v tomto kalendářním měsíci</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zrušení pracovního poměru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 případě, že je zaměstnanec ve zkušební době, může být „propuštěn“ ze zaměstnání; platí zde pouze omezení v tom, že zrušení pracovního poměru nemůže být provedeno během prvních 14 dnů, kdy zaměstnanec pobírá náhradu mzdy od zaměstnavatele; zkušební doba se prodlužuje o dobu, kterou trvala dočasná pracovní neschopnost; zrušení pracovního poměru je tak možné i po skončení nemocenské </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výpověď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podle zákoníku práce platí, že zaměstnanec, který je v pracovní neschopnosti běžně nemůže dostat výpověď, ale jde o zrušení pracovního poměru ve zkušební době </a:t>
            </a:r>
            <a:endParaRPr lang="cs-CZ" dirty="0"/>
          </a:p>
        </p:txBody>
      </p:sp>
    </p:spTree>
    <p:extLst>
      <p:ext uri="{BB962C8B-B14F-4D97-AF65-F5344CB8AC3E}">
        <p14:creationId xmlns:p14="http://schemas.microsoft.com/office/powerpoint/2010/main" val="64907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81650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Vývoj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5274"/>
            <a:ext cx="10701865" cy="54904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900" dirty="0">
                <a:latin typeface="Verdana" panose="020B0604030504040204" pitchFamily="34" charset="0"/>
                <a:ea typeface="Verdana" panose="020B0604030504040204" pitchFamily="34" charset="0"/>
              </a:rPr>
              <a:t>v roce 1855 podala vláda hraběte </a:t>
            </a:r>
            <a:r>
              <a:rPr lang="cs-CZ" sz="1900" dirty="0" err="1">
                <a:latin typeface="Verdana" panose="020B0604030504040204" pitchFamily="34" charset="0"/>
                <a:ea typeface="Verdana" panose="020B0604030504040204" pitchFamily="34" charset="0"/>
              </a:rPr>
              <a:t>Taafeho</a:t>
            </a:r>
            <a:r>
              <a:rPr lang="cs-CZ" sz="1900" dirty="0">
                <a:latin typeface="Verdana" panose="020B0604030504040204" pitchFamily="34" charset="0"/>
                <a:ea typeface="Verdana" panose="020B0604030504040204" pitchFamily="34" charset="0"/>
              </a:rPr>
              <a:t> říšské radě návrh zákona o nemocenském pojištění ► nabyl účinnosti v roce 1889</a:t>
            </a:r>
          </a:p>
          <a:p>
            <a:pPr marL="342900" indent="-342900" algn="just">
              <a:buFont typeface="Arial" panose="020B0604020202020204" pitchFamily="34" charset="0"/>
              <a:buChar char="•"/>
            </a:pPr>
            <a:r>
              <a:rPr lang="cs-CZ" sz="1900" dirty="0">
                <a:latin typeface="Verdana" panose="020B0604030504040204" pitchFamily="34" charset="0"/>
                <a:ea typeface="Verdana" panose="020B0604030504040204" pitchFamily="34" charset="0"/>
              </a:rPr>
              <a:t>v roce 1921 byl vyhlášen zákon č. 221/1924 o pojištění zaměstnanců pro případ nemoci, invalidity a stáří ► bylo zavedeno dělnické pojištění pro případ nemoci, invalidity a stáří</a:t>
            </a:r>
          </a:p>
          <a:p>
            <a:pPr marL="342900" indent="-342900" algn="just">
              <a:buFont typeface="Arial" panose="020B0604020202020204" pitchFamily="34" charset="0"/>
              <a:buChar char="•"/>
            </a:pPr>
            <a:r>
              <a:rPr lang="cs-CZ" sz="1900" dirty="0">
                <a:latin typeface="Verdana" panose="020B0604030504040204" pitchFamily="34" charset="0"/>
                <a:ea typeface="Verdana" panose="020B0604030504040204" pitchFamily="34" charset="0"/>
              </a:rPr>
              <a:t>vše zabezpečovala Ústřední sociální pojišťovna ► nemocenské pojišťovny měly na starost zejména okolnosti týkající se nemocenského, invalidního a starobního pojištění ► pojištěnci měli své pojišťovací průkazy a platili pojistné, které se odvíjelo od výše jejich mzdy </a:t>
            </a:r>
          </a:p>
          <a:p>
            <a:pPr marL="342900" indent="-342900" algn="just">
              <a:buFont typeface="Arial" panose="020B0604020202020204" pitchFamily="34" charset="0"/>
              <a:buChar char="•"/>
            </a:pPr>
            <a:r>
              <a:rPr lang="cs-CZ" sz="1900" dirty="0">
                <a:latin typeface="Verdana" panose="020B0604030504040204" pitchFamily="34" charset="0"/>
                <a:ea typeface="Verdana" panose="020B0604030504040204" pitchFamily="34" charset="0"/>
              </a:rPr>
              <a:t>důležitým krokem bylo také oddělení nemocenského a důchodového pojištění v roce 1951</a:t>
            </a:r>
          </a:p>
          <a:p>
            <a:pPr marL="342900" indent="-342900" algn="just">
              <a:buFont typeface="Arial" panose="020B0604020202020204" pitchFamily="34" charset="0"/>
              <a:buChar char="•"/>
            </a:pPr>
            <a:r>
              <a:rPr lang="cs-CZ" sz="1900" dirty="0">
                <a:latin typeface="Verdana" panose="020B0604030504040204" pitchFamily="34" charset="0"/>
                <a:ea typeface="Verdana" panose="020B0604030504040204" pitchFamily="34" charset="0"/>
              </a:rPr>
              <a:t>zákon č. 54/1956 Sb., o nemocenském pojištění zaměstnanců, upravoval především výši nemocenského ► obecná podstata tohoto zákona platí dodnes</a:t>
            </a:r>
          </a:p>
          <a:p>
            <a:pPr marL="342900" indent="-342900" algn="just">
              <a:buFont typeface="Arial" panose="020B0604020202020204" pitchFamily="34" charset="0"/>
              <a:buChar char="•"/>
            </a:pPr>
            <a:r>
              <a:rPr lang="cs-CZ" sz="1900" dirty="0">
                <a:latin typeface="Verdana" panose="020B0604030504040204" pitchFamily="34" charset="0"/>
                <a:ea typeface="Verdana" panose="020B0604030504040204" pitchFamily="34" charset="0"/>
              </a:rPr>
              <a:t>po listopadu 1989 přišla řada změn i v oblasti sociálního zabezpečení ► došlo mimo jiné ke změně působnosti orgánů ČR v sociálním zabezpečení ► sloučením institucí, které dříve spravovaly oblasti pojištění a zabezpečení, vznikla Česká správa sociálního zabezpečení (ČSSZ) ► hlavní administrátor současného nemocenského pojištění</a:t>
            </a:r>
          </a:p>
          <a:p>
            <a:pPr marL="342900" indent="-342900" algn="just">
              <a:lnSpc>
                <a:spcPct val="120000"/>
              </a:lnSpc>
              <a:spcBef>
                <a:spcPts val="0"/>
              </a:spcBef>
              <a:spcAft>
                <a:spcPts val="600"/>
              </a:spcAft>
              <a:buSzPct val="45000"/>
              <a:buFont typeface="Arial" panose="020B0604020202020204" pitchFamily="34" charset="0"/>
              <a:buChar char="•"/>
            </a:pPr>
            <a:r>
              <a:rPr lang="cs-CZ" sz="1900" dirty="0">
                <a:latin typeface="Verdana" panose="020B0604030504040204" pitchFamily="34" charset="0"/>
                <a:ea typeface="Verdana" panose="020B0604030504040204" pitchFamily="34" charset="0"/>
              </a:rPr>
              <a:t>první významný subsystém sociálního pojištění;  společně s důchodovým pojištěním tvoří pilíř soc. pojištění ► principy: </a:t>
            </a:r>
            <a:r>
              <a:rPr lang="cs-CZ" sz="1900" u="sng" dirty="0">
                <a:latin typeface="Verdana" panose="020B0604030504040204" pitchFamily="34" charset="0"/>
                <a:ea typeface="Verdana" panose="020B0604030504040204" pitchFamily="34" charset="0"/>
              </a:rPr>
              <a:t>všeobecnost</a:t>
            </a:r>
            <a:r>
              <a:rPr lang="cs-CZ" sz="1900" dirty="0">
                <a:latin typeface="Verdana" panose="020B0604030504040204" pitchFamily="34" charset="0"/>
                <a:ea typeface="Verdana" panose="020B0604030504040204" pitchFamily="34" charset="0"/>
              </a:rPr>
              <a:t>, </a:t>
            </a:r>
            <a:r>
              <a:rPr lang="cs-CZ" sz="1900" u="sng" dirty="0">
                <a:latin typeface="Verdana" panose="020B0604030504040204" pitchFamily="34" charset="0"/>
                <a:ea typeface="Verdana" panose="020B0604030504040204" pitchFamily="34" charset="0"/>
              </a:rPr>
              <a:t>obligatornost pojištění</a:t>
            </a:r>
            <a:r>
              <a:rPr lang="cs-CZ" sz="1900" dirty="0">
                <a:latin typeface="Verdana" panose="020B0604030504040204" pitchFamily="34" charset="0"/>
                <a:ea typeface="Verdana" panose="020B0604030504040204" pitchFamily="34" charset="0"/>
              </a:rPr>
              <a:t>, </a:t>
            </a:r>
            <a:r>
              <a:rPr lang="cs-CZ" sz="1900" u="sng" dirty="0">
                <a:latin typeface="Verdana" panose="020B0604030504040204" pitchFamily="34" charset="0"/>
                <a:ea typeface="Verdana" panose="020B0604030504040204" pitchFamily="34" charset="0"/>
              </a:rPr>
              <a:t>solidarita</a:t>
            </a:r>
            <a:r>
              <a:rPr lang="cs-CZ" sz="1900" dirty="0">
                <a:latin typeface="Verdana" panose="020B0604030504040204" pitchFamily="34" charset="0"/>
                <a:ea typeface="Verdana" panose="020B0604030504040204" pitchFamily="34" charset="0"/>
              </a:rPr>
              <a:t>, </a:t>
            </a:r>
            <a:r>
              <a:rPr lang="cs-CZ" sz="1900" u="sng" dirty="0">
                <a:latin typeface="Verdana" panose="020B0604030504040204" pitchFamily="34" charset="0"/>
                <a:ea typeface="Verdana" panose="020B0604030504040204" pitchFamily="34" charset="0"/>
              </a:rPr>
              <a:t>obligatornost nároků</a:t>
            </a:r>
          </a:p>
          <a:p>
            <a:pPr algn="just">
              <a:lnSpc>
                <a:spcPct val="100000"/>
              </a:lnSpc>
              <a:spcBef>
                <a:spcPts val="0"/>
              </a:spcBef>
              <a:buSzPct val="45000"/>
            </a:pPr>
            <a:endParaRPr lang="cs-CZ" sz="2000" b="1" dirty="0">
              <a:solidFill>
                <a:srgbClr val="C00000"/>
              </a:solidFill>
              <a:latin typeface="Verdana" panose="020B0604030504040204" pitchFamily="34" charset="0"/>
              <a:ea typeface="Verdana" panose="020B0604030504040204" pitchFamily="34" charset="0"/>
            </a:endParaRPr>
          </a:p>
          <a:p>
            <a:pPr algn="just"/>
            <a:endParaRPr lang="cs-CZ" sz="2000" dirty="0"/>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Nemocenské a OSVČ</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kteří dostávají placenou nemocenskou je poměrně hodně málo</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dávky, jsou vypláceny na základě nemocenského pojištění ► to za zaměstnance platí zaměstnavatel v rámci povinných odvodů na sociální pojištění</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si pak může platit nemocenské pojištění sám dobrovolně ► nemocenské pojištění OSVČ je dobrovolné a tak si jej platí jen malá část živnostníků</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pojištění, podobně jako zálohy na sociální pojištění se hradí ČSSZ </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výše nemocenského pojištění se odvíjí od toho jaké příjmy OSVČ „přiznala“ v posledním přehledu o příjmech a výdajích;  na základě doložených příjmů a výdajů se určí vyměřovací základ a nemocenské pojištění pak odpovídá částce </a:t>
            </a:r>
            <a:r>
              <a:rPr lang="cs-CZ" sz="1600" b="1" dirty="0">
                <a:latin typeface="Verdana" panose="020B0604030504040204" pitchFamily="34" charset="0"/>
                <a:ea typeface="Verdana" panose="020B0604030504040204" pitchFamily="34" charset="0"/>
              </a:rPr>
              <a:t>2,1% z vypočítaného vyměřovacího základu</a:t>
            </a:r>
            <a:endParaRPr lang="cs-CZ" sz="1600" dirty="0">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minimální nemocenské pojištění (třeba u osob, které podnikání právě zahájili a zatím nepodávali přehled) je 168 Kč měsíčně; což odpovídá vyměřovacímu základu 8000 Kč.</a:t>
            </a:r>
          </a:p>
          <a:p>
            <a:pPr algn="just">
              <a:lnSpc>
                <a:spcPct val="12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i OSVČ může být v pracovní neschopnosti a to jak z důvodu nemoci, tak také úrazu; na nemocenské dávky ale bude mít nárok jen při splnění určitých podmínek</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je až od 15 dne pracovní neschopnosti (zaměstnanci mají navíc za 1 – 14 den náhradu mzdy od zaměstnavatele), při krátkodobé pracovní neschopnosti tedy OSVČ nedostává nic</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OSVČ si musí platit nemocenské pojištění</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musí být placeno nejméně 3 měsíce před začátkem pracovní </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OSVČ také platí omezení, že v době čerpání nemocenských dávek nesmí osobně vykonávat zaměstnaně výdělečnou činnost</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(PPM)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2000" dirty="0">
                <a:solidFill>
                  <a:srgbClr val="000000"/>
                </a:solidFill>
                <a:latin typeface="Verdana" panose="020B0604030504040204" pitchFamily="34" charset="0"/>
                <a:ea typeface="Verdana" panose="020B0604030504040204" pitchFamily="34" charset="0"/>
              </a:rPr>
              <a:t> </a:t>
            </a:r>
            <a:r>
              <a:rPr lang="cs-CZ" sz="2000" b="1" dirty="0">
                <a:solidFill>
                  <a:srgbClr val="C00000"/>
                </a:solidFill>
                <a:effectLst>
                  <a:outerShdw blurRad="38100" dist="38100" dir="2700000" algn="tl">
                    <a:srgbClr val="000000">
                      <a:alpha val="43137"/>
                    </a:srgbClr>
                  </a:outerShdw>
                </a:effectLst>
                <a:ea typeface="DejaVu Sans"/>
              </a:rPr>
              <a:t>Historie</a:t>
            </a:r>
          </a:p>
          <a:p>
            <a:pPr algn="just"/>
            <a:r>
              <a:rPr lang="cs-CZ" sz="2000" dirty="0"/>
              <a:t>od roku 1888 začaly platit </a:t>
            </a:r>
            <a:r>
              <a:rPr lang="cs-CZ" sz="2000" dirty="0" err="1"/>
              <a:t>Taafeho</a:t>
            </a:r>
            <a:r>
              <a:rPr lang="cs-CZ" sz="2000" dirty="0"/>
              <a:t> </a:t>
            </a:r>
            <a:r>
              <a:rPr lang="cs-CZ" sz="2000" i="1" dirty="0"/>
              <a:t>(rakousko-uherský významný konzervativní státník) </a:t>
            </a:r>
            <a:r>
              <a:rPr lang="cs-CZ" sz="2000" dirty="0"/>
              <a:t>reformy (</a:t>
            </a:r>
            <a:r>
              <a:rPr lang="cs-CZ" sz="2000" b="1" dirty="0"/>
              <a:t>Zákon č. 1/1888 ř. z.</a:t>
            </a:r>
            <a:r>
              <a:rPr lang="cs-CZ" sz="2000" dirty="0"/>
              <a:t>) ve kterých se objevilo poprvé úrazové a nemocenské pojištění -nárok pojištěných žen na bezplatnou pomoc při porodu (porodní asistenty nebo případně i lékaře), nárok na léky a léčebné pomůcky a zároveň i nárok na peněžitou podporu v době 4 týdnů po porodu </a:t>
            </a:r>
          </a:p>
          <a:p>
            <a:pPr algn="just"/>
            <a:r>
              <a:rPr lang="cs-CZ" sz="2000" b="1" dirty="0"/>
              <a:t>Zákon č. 221/1924 Sb. z. a n</a:t>
            </a:r>
            <a:r>
              <a:rPr lang="cs-CZ" sz="2000" dirty="0"/>
              <a:t>., o pojištění zaměstnanců pro případ nemoci, invalidity a stáří zakotvil nárok pojištěných žen na dávky v mateřství, které byly poskytovány šest týdnů před porodem a šest týdnů po porodu ve výši nemocenského + nárok na bezplatnou pomoc porodní asistentky při porodu, případně i na pomoc lékaře </a:t>
            </a:r>
          </a:p>
          <a:p>
            <a:pPr algn="just"/>
            <a:r>
              <a:rPr lang="cs-CZ" sz="2000" dirty="0"/>
              <a:t>od roku 1948 (tzv. národní pojištění) - peněžité dávky nemocenského pojištění vymezeny ve stejném rozsahu jako je známe v dnešní podobě, kdy jsou některé přemístěny do státní sociální podpory - matky jako hlavní příjemce dávky u peněžité pomoci v mateřství a podpoře při narození dítěte - po dobu 18 týdnů nejméně 16 Kčs denně, výše se odvíjela od počtu dětí - při jednom dítěti to bylo měsíčně 500 Kčs (16 Kčs za den), u dvojčat to bylo 800 Kčs (26 Kčs za den), u tří a více dětí to bylo 1 200 Kčs (40 Kčs za den) - z</a:t>
            </a:r>
            <a:r>
              <a:rPr lang="cs-CZ" sz="2000" b="1" dirty="0"/>
              <a:t>ákon č. 54/1956 Sb.</a:t>
            </a:r>
            <a:r>
              <a:rPr lang="cs-CZ" sz="2000" dirty="0"/>
              <a:t> </a:t>
            </a:r>
          </a:p>
          <a:p>
            <a:pPr algn="just"/>
            <a:r>
              <a:rPr lang="cs-CZ" sz="2000" dirty="0"/>
              <a:t>novou úpravu přinesl </a:t>
            </a:r>
            <a:r>
              <a:rPr lang="cs-CZ" sz="2000" b="1" dirty="0"/>
              <a:t>zákon č. 88/1968 Sb</a:t>
            </a:r>
            <a:r>
              <a:rPr lang="cs-CZ" sz="2000" dirty="0"/>
              <a:t>., o prodloužení mateřské dovolené, dávkách v mateřství a o přídavcích na děti z nemocenského pojištění - prodloužena na 26 týdnů, v případě samotné pojištěnky na 35 týdnů; výše peněžité pomoci v mateřství stanovena jednotně jako 90 % z čisté denní mzdy </a:t>
            </a:r>
          </a:p>
          <a:p>
            <a:pPr algn="just"/>
            <a:r>
              <a:rPr lang="cs-CZ" sz="2000" dirty="0"/>
              <a:t>nyní </a:t>
            </a:r>
            <a:r>
              <a:rPr lang="cs-CZ" sz="2000" b="1" dirty="0"/>
              <a:t>zákon č. 187/2006 Sb.</a:t>
            </a:r>
            <a:r>
              <a:rPr lang="cs-CZ" sz="2000" dirty="0"/>
              <a:t>, o nemocenském pojištění</a:t>
            </a:r>
          </a:p>
          <a:p>
            <a:pPr algn="just"/>
            <a:endParaRPr lang="cs-CZ" sz="20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8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výplatu dávky</a:t>
            </a: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zaměstnankyně musí být za poslední 2 roky účastna nemocenského pojištění po dobu 270 dnů + v den přiznání nároku na dávku musí být buď to v ochranné lhůtě nebo zaměstnaná</a:t>
            </a:r>
            <a:endParaRPr lang="cs-CZ" sz="18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OSVČ musí být účastna na nemocenském pojištění jako OSVČ alespoň 180 kalendářních dnů v posledním roce</a:t>
            </a: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ochranná lhůta činní tolik kalendářních dnů, kolik činilo jejich poslední zaměstnání, pokud skončilo v době těhotenství (max. 180 kalendářních dnů, a to jak pro zaměstnance, tak i pro OSVČ a studenty)</a:t>
            </a:r>
            <a:endParaRPr lang="cs-CZ" sz="18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800" b="1" dirty="0">
                <a:solidFill>
                  <a:srgbClr val="000000"/>
                </a:solidFill>
                <a:latin typeface="Verdana" panose="020B0604030504040204" pitchFamily="34" charset="0"/>
                <a:ea typeface="Verdana" panose="020B0604030504040204" pitchFamily="34" charset="0"/>
              </a:rPr>
              <a:t>dále má nárok pojištěnec:</a:t>
            </a:r>
            <a:endParaRPr lang="cs-CZ" sz="1800" b="1"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1800" dirty="0">
                <a:solidFill>
                  <a:srgbClr val="000000"/>
                </a:solidFill>
                <a:latin typeface="Verdana" panose="020B0604030504040204" pitchFamily="34" charset="0"/>
                <a:ea typeface="Verdana" panose="020B0604030504040204" pitchFamily="34" charset="0"/>
              </a:rPr>
              <a:t>pokud převzal dítě do péče nahrazující péči rodičů na základě rozhodnutí příslušného orgánu</a:t>
            </a:r>
            <a:endParaRPr lang="cs-CZ" sz="18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1800" dirty="0">
                <a:solidFill>
                  <a:srgbClr val="000000"/>
                </a:solidFill>
                <a:latin typeface="Verdana" panose="020B0604030504040204" pitchFamily="34" charset="0"/>
                <a:ea typeface="Verdana" panose="020B0604030504040204" pitchFamily="34" charset="0"/>
              </a:rPr>
              <a:t>pokud pečuje o dítě, jehož matka zemřela</a:t>
            </a:r>
            <a:endParaRPr lang="cs-CZ" sz="18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1800" dirty="0">
                <a:solidFill>
                  <a:srgbClr val="000000"/>
                </a:solidFill>
                <a:latin typeface="Verdana" panose="020B0604030504040204" pitchFamily="34" charset="0"/>
                <a:ea typeface="Verdana" panose="020B0604030504040204" pitchFamily="34" charset="0"/>
              </a:rPr>
              <a:t>otec dítěte nebo manžel ženy, která se nemůže nebo nesmí o dítě starat kvůli závažnému dlouhodobému onemocnění </a:t>
            </a:r>
            <a:endParaRPr lang="cs-CZ" sz="18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1800" dirty="0">
                <a:solidFill>
                  <a:srgbClr val="000000"/>
                </a:solidFill>
                <a:latin typeface="Verdana" panose="020B0604030504040204" pitchFamily="34" charset="0"/>
                <a:ea typeface="Verdana" panose="020B0604030504040204" pitchFamily="34" charset="0"/>
              </a:rPr>
              <a:t>otec dítěte nebo manžel ženy na základě písemné dohody</a:t>
            </a:r>
          </a:p>
          <a:p>
            <a:pPr algn="just">
              <a:lnSpc>
                <a:spcPct val="100000"/>
              </a:lnSpc>
              <a:spcBef>
                <a:spcPts val="0"/>
              </a:spcBef>
              <a:spcAft>
                <a:spcPts val="600"/>
              </a:spcAft>
              <a:buFont typeface="Wingdings" panose="05000000000000000000" pitchFamily="2" charset="2"/>
              <a:buChar char="v"/>
            </a:pPr>
            <a:r>
              <a:rPr lang="cs-CZ" sz="1800" u="sng" dirty="0">
                <a:solidFill>
                  <a:srgbClr val="000000"/>
                </a:solidFill>
                <a:latin typeface="Verdana" panose="020B0604030504040204" pitchFamily="34" charset="0"/>
                <a:ea typeface="Verdana" panose="020B0604030504040204" pitchFamily="34" charset="0"/>
              </a:rPr>
              <a:t>nárok tedy nemají třeba nezaměstnaní, za které stát v době evidence na úřadu práce neplatí nemocenské pojištění!!!</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D8339FB4-2CB4-6ED1-6727-6AD0B8970859}"/>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12B5F170-6570-1731-3C41-195DC1D45B6C}"/>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nástup</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určí si ho sama pojištěnka v období od: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počátku 8. do počátku 6. týdne před očekávaným dnem porodu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porodu, pokud k němu došlo před počátkem podpůrčí doby</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převzetí dítěte do péče</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28 týdnů (u vícečetného porodu 37 týdnů, při převzetí do péče 22 týdnů a při převzetí více dětí 31 týdnů)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nesmí být kratší než 14 týdnů (a nesmí skončit dříve než 6 týdnů po porodu)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zákon umožňuje střídání matky dítěte s jejím manželem či otcem dítěte v péči o dítě, a to na základě písemné dohody, střídání se umožňuje od počátku 7. týdne ode dne porodu</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mateřské</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počítá z denního vyměřovacího základu. Ten se stanoví jako součet všech příjmů v rozhodném období (posledních 12 měsíců), vydělený počtem započitatelných dní</a:t>
            </a:r>
          </a:p>
          <a:p>
            <a:pPr algn="just">
              <a:lnSpc>
                <a:spcPct val="100000"/>
              </a:lnSpc>
              <a:spcBef>
                <a:spcPts val="0"/>
              </a:spcBef>
              <a:spcAft>
                <a:spcPts val="600"/>
              </a:spcAft>
              <a:buFont typeface="Wingdings" panose="05000000000000000000" pitchFamily="2" charset="2"/>
              <a:buChar char="v"/>
            </a:pPr>
            <a:r>
              <a:rPr lang="cs-CZ" sz="1700" b="1" dirty="0">
                <a:solidFill>
                  <a:srgbClr val="0070C0"/>
                </a:solidFill>
                <a:effectLst>
                  <a:outerShdw blurRad="38100" dist="38100" dir="2700000" algn="tl">
                    <a:srgbClr val="000000">
                      <a:alpha val="43137"/>
                    </a:srgbClr>
                  </a:outerShdw>
                </a:effectLst>
                <a:ea typeface="DejaVu Sans"/>
              </a:rPr>
              <a:t>Příklad 1: </a:t>
            </a:r>
          </a:p>
          <a:p>
            <a:pPr marL="719138" indent="-360363" algn="just">
              <a:lnSpc>
                <a:spcPct val="110000"/>
              </a:lnSpc>
              <a:spcBef>
                <a:spcPts val="0"/>
              </a:spcBef>
              <a:spcAft>
                <a:spcPts val="600"/>
              </a:spcAft>
            </a:pPr>
            <a:r>
              <a:rPr lang="cs-CZ" sz="1700" dirty="0">
                <a:solidFill>
                  <a:srgbClr val="000000"/>
                </a:solidFill>
                <a:ea typeface="DejaVu Sans"/>
              </a:rPr>
              <a:t>při průměrné hrubé mzdě 40 tisíc korun měsíčně bude denní vyměřovací základ </a:t>
            </a:r>
            <a:r>
              <a:rPr lang="cs-CZ" sz="1700" b="1" dirty="0">
                <a:solidFill>
                  <a:srgbClr val="000000"/>
                </a:solidFill>
                <a:ea typeface="DejaVu Sans"/>
              </a:rPr>
              <a:t>1315 Kč ((40000*12)/365).</a:t>
            </a:r>
          </a:p>
          <a:p>
            <a:pPr marL="719138" indent="-360363" algn="just">
              <a:lnSpc>
                <a:spcPct val="110000"/>
              </a:lnSpc>
              <a:spcBef>
                <a:spcPts val="0"/>
              </a:spcBef>
              <a:spcAft>
                <a:spcPts val="600"/>
              </a:spcAft>
            </a:pPr>
            <a:r>
              <a:rPr lang="cs-CZ" sz="1700" dirty="0">
                <a:solidFill>
                  <a:srgbClr val="000000"/>
                </a:solidFill>
                <a:ea typeface="DejaVu Sans"/>
              </a:rPr>
              <a:t>denní vyměřovací základ se pak pro další výpočet redukuje, stejně jako u nemocenské – jsou stanoveny 3 redukční hranice. </a:t>
            </a:r>
          </a:p>
          <a:p>
            <a:pPr marL="719138" indent="-360363" algn="just">
              <a:lnSpc>
                <a:spcPct val="110000"/>
              </a:lnSpc>
              <a:spcBef>
                <a:spcPts val="0"/>
              </a:spcBef>
              <a:spcAft>
                <a:spcPts val="600"/>
              </a:spcAft>
            </a:pPr>
            <a:r>
              <a:rPr lang="cs-CZ" sz="1700" dirty="0">
                <a:solidFill>
                  <a:srgbClr val="000000"/>
                </a:solidFill>
                <a:ea typeface="DejaVu Sans"/>
              </a:rPr>
              <a:t>z částky do </a:t>
            </a:r>
            <a:r>
              <a:rPr lang="cs-CZ" sz="1700" b="1" dirty="0">
                <a:solidFill>
                  <a:srgbClr val="C00000"/>
                </a:solidFill>
                <a:ea typeface="Verdana" panose="020B0604030504040204" pitchFamily="34" charset="0"/>
              </a:rPr>
              <a:t>1552 Kč </a:t>
            </a:r>
            <a:r>
              <a:rPr lang="cs-CZ" sz="1700" dirty="0">
                <a:solidFill>
                  <a:srgbClr val="000000"/>
                </a:solidFill>
                <a:ea typeface="DejaVu Sans"/>
              </a:rPr>
              <a:t>se počítá </a:t>
            </a:r>
            <a:r>
              <a:rPr lang="cs-CZ" sz="1700" b="1" dirty="0">
                <a:solidFill>
                  <a:srgbClr val="000000"/>
                </a:solidFill>
                <a:ea typeface="DejaVu Sans"/>
              </a:rPr>
              <a:t>100%</a:t>
            </a:r>
          </a:p>
          <a:p>
            <a:pPr marL="719138" indent="-360363" algn="just">
              <a:lnSpc>
                <a:spcPct val="110000"/>
              </a:lnSpc>
              <a:spcBef>
                <a:spcPts val="0"/>
              </a:spcBef>
              <a:spcAft>
                <a:spcPts val="600"/>
              </a:spcAft>
            </a:pPr>
            <a:r>
              <a:rPr lang="cs-CZ" sz="1700" dirty="0">
                <a:solidFill>
                  <a:srgbClr val="000000"/>
                </a:solidFill>
                <a:ea typeface="DejaVu Sans"/>
              </a:rPr>
              <a:t>z částky </a:t>
            </a:r>
            <a:r>
              <a:rPr lang="cs-CZ" sz="1700" b="1" dirty="0">
                <a:solidFill>
                  <a:srgbClr val="000000"/>
                </a:solidFill>
                <a:ea typeface="DejaVu Sans"/>
              </a:rPr>
              <a:t>od </a:t>
            </a:r>
            <a:r>
              <a:rPr lang="cs-CZ" sz="1700" b="1" dirty="0">
                <a:solidFill>
                  <a:srgbClr val="C00000"/>
                </a:solidFill>
                <a:ea typeface="Verdana" panose="020B0604030504040204" pitchFamily="34" charset="0"/>
              </a:rPr>
              <a:t>1552 Kč </a:t>
            </a:r>
            <a:r>
              <a:rPr lang="cs-CZ" sz="1700" b="1" dirty="0">
                <a:solidFill>
                  <a:srgbClr val="000000"/>
                </a:solidFill>
                <a:ea typeface="DejaVu Sans"/>
              </a:rPr>
              <a:t>do </a:t>
            </a:r>
            <a:r>
              <a:rPr lang="cs-CZ" sz="1700" b="1" dirty="0">
                <a:solidFill>
                  <a:srgbClr val="C00000"/>
                </a:solidFill>
                <a:ea typeface="Verdana" panose="020B0604030504040204" pitchFamily="34" charset="0"/>
              </a:rPr>
              <a:t> 2328 Kč </a:t>
            </a:r>
            <a:r>
              <a:rPr lang="cs-CZ" sz="1700" dirty="0">
                <a:solidFill>
                  <a:srgbClr val="000000"/>
                </a:solidFill>
                <a:ea typeface="DejaVu Sans"/>
              </a:rPr>
              <a:t>se počítá </a:t>
            </a:r>
            <a:r>
              <a:rPr lang="cs-CZ" sz="1700" b="1" dirty="0">
                <a:solidFill>
                  <a:srgbClr val="000000"/>
                </a:solidFill>
                <a:ea typeface="DejaVu Sans"/>
              </a:rPr>
              <a:t>60% </a:t>
            </a:r>
          </a:p>
          <a:p>
            <a:pPr marL="719138" indent="-360363" algn="just">
              <a:lnSpc>
                <a:spcPct val="110000"/>
              </a:lnSpc>
              <a:spcBef>
                <a:spcPts val="0"/>
              </a:spcBef>
              <a:spcAft>
                <a:spcPts val="600"/>
              </a:spcAft>
            </a:pPr>
            <a:r>
              <a:rPr lang="cs-CZ" sz="1700" dirty="0">
                <a:solidFill>
                  <a:srgbClr val="000000"/>
                </a:solidFill>
                <a:ea typeface="DejaVu Sans"/>
              </a:rPr>
              <a:t>z částky od </a:t>
            </a:r>
            <a:r>
              <a:rPr lang="cs-CZ" sz="1700" b="1" dirty="0">
                <a:solidFill>
                  <a:srgbClr val="C00000"/>
                </a:solidFill>
                <a:ea typeface="Verdana" panose="020B0604030504040204" pitchFamily="34" charset="0"/>
              </a:rPr>
              <a:t>2328 Kč </a:t>
            </a:r>
            <a:r>
              <a:rPr lang="cs-CZ" sz="1700" b="1" dirty="0">
                <a:solidFill>
                  <a:srgbClr val="000000"/>
                </a:solidFill>
                <a:ea typeface="DejaVu Sans"/>
              </a:rPr>
              <a:t>do </a:t>
            </a:r>
            <a:r>
              <a:rPr lang="cs-CZ" sz="1700" b="1" dirty="0">
                <a:solidFill>
                  <a:srgbClr val="C00000"/>
                </a:solidFill>
                <a:ea typeface="Verdana" panose="020B0604030504040204" pitchFamily="34" charset="0"/>
              </a:rPr>
              <a:t>4 656 Kč </a:t>
            </a:r>
            <a:r>
              <a:rPr lang="cs-CZ" sz="1700" dirty="0">
                <a:solidFill>
                  <a:srgbClr val="000000"/>
                </a:solidFill>
                <a:ea typeface="DejaVu Sans"/>
              </a:rPr>
              <a:t>se počítá </a:t>
            </a:r>
            <a:r>
              <a:rPr lang="cs-CZ" sz="1700" b="1" dirty="0">
                <a:solidFill>
                  <a:srgbClr val="000000"/>
                </a:solidFill>
                <a:ea typeface="DejaVu Sans"/>
              </a:rPr>
              <a:t>30%</a:t>
            </a:r>
          </a:p>
          <a:p>
            <a:pPr marL="719138" indent="-360363" algn="just">
              <a:lnSpc>
                <a:spcPct val="110000"/>
              </a:lnSpc>
              <a:spcBef>
                <a:spcPts val="0"/>
              </a:spcBef>
              <a:spcAft>
                <a:spcPts val="600"/>
              </a:spcAft>
            </a:pPr>
            <a:r>
              <a:rPr lang="cs-CZ" sz="1700" dirty="0">
                <a:solidFill>
                  <a:srgbClr val="000000"/>
                </a:solidFill>
                <a:ea typeface="DejaVu Sans"/>
              </a:rPr>
              <a:t>z částky </a:t>
            </a:r>
            <a:r>
              <a:rPr lang="cs-CZ" sz="1700" b="1" dirty="0">
                <a:solidFill>
                  <a:srgbClr val="000000"/>
                </a:solidFill>
                <a:ea typeface="DejaVu Sans"/>
              </a:rPr>
              <a:t>nad </a:t>
            </a:r>
            <a:r>
              <a:rPr lang="cs-CZ" sz="1700" b="1" dirty="0">
                <a:solidFill>
                  <a:srgbClr val="C00000"/>
                </a:solidFill>
                <a:ea typeface="Verdana" panose="020B0604030504040204" pitchFamily="34" charset="0"/>
              </a:rPr>
              <a:t>4 656 Kč </a:t>
            </a:r>
            <a:r>
              <a:rPr lang="cs-CZ" sz="1700" dirty="0">
                <a:solidFill>
                  <a:srgbClr val="000000"/>
                </a:solidFill>
                <a:ea typeface="DejaVu Sans"/>
              </a:rPr>
              <a:t>se už </a:t>
            </a:r>
            <a:r>
              <a:rPr lang="cs-CZ" sz="1700" b="1" dirty="0">
                <a:solidFill>
                  <a:srgbClr val="000000"/>
                </a:solidFill>
                <a:ea typeface="DejaVu Sans"/>
              </a:rPr>
              <a:t>nic </a:t>
            </a:r>
            <a:r>
              <a:rPr lang="cs-CZ" sz="1700" dirty="0">
                <a:solidFill>
                  <a:srgbClr val="000000"/>
                </a:solidFill>
                <a:ea typeface="DejaVu Sans"/>
              </a:rPr>
              <a:t>nezapočítává</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84197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lnSpc>
                <a:spcPct val="110000"/>
              </a:lnSpc>
              <a:spcBef>
                <a:spcPts val="0"/>
              </a:spcBef>
              <a:spcAft>
                <a:spcPts val="600"/>
              </a:spcAft>
              <a:buFont typeface="Arial" panose="020B0604020202020204" pitchFamily="34" charset="0"/>
              <a:buChar char="•"/>
            </a:pPr>
            <a:r>
              <a:rPr lang="cs-CZ" sz="1700" dirty="0">
                <a:solidFill>
                  <a:srgbClr val="000000"/>
                </a:solidFill>
                <a:latin typeface="Verdana" panose="020B0604030504040204" pitchFamily="34" charset="0"/>
                <a:ea typeface="Verdana" panose="020B0604030504040204" pitchFamily="34" charset="0"/>
              </a:rPr>
              <a:t>redukovaný denní vyměřovací základ při hrubé mzdě 40 tisíc korun měsíčně by pak byl </a:t>
            </a:r>
            <a:r>
              <a:rPr lang="cs-CZ" sz="1700" b="1" dirty="0">
                <a:solidFill>
                  <a:srgbClr val="000000"/>
                </a:solidFill>
                <a:latin typeface="Verdana" panose="020B0604030504040204" pitchFamily="34" charset="0"/>
                <a:ea typeface="Verdana" panose="020B0604030504040204" pitchFamily="34" charset="0"/>
              </a:rPr>
              <a:t>1315 Kč (1315 x 100%)</a:t>
            </a:r>
          </a:p>
          <a:p>
            <a:pPr marL="342900" indent="-342900" algn="just">
              <a:lnSpc>
                <a:spcPct val="110000"/>
              </a:lnSpc>
              <a:spcBef>
                <a:spcPts val="0"/>
              </a:spcBef>
              <a:spcAft>
                <a:spcPts val="600"/>
              </a:spcAft>
              <a:buFont typeface="Arial" panose="020B0604020202020204" pitchFamily="34" charset="0"/>
              <a:buChar char="•"/>
            </a:pPr>
            <a:r>
              <a:rPr lang="cs-CZ" sz="1700" dirty="0">
                <a:solidFill>
                  <a:srgbClr val="000000"/>
                </a:solidFill>
                <a:latin typeface="Verdana" panose="020B0604030504040204" pitchFamily="34" charset="0"/>
                <a:ea typeface="Verdana" panose="020B0604030504040204" pitchFamily="34" charset="0"/>
              </a:rPr>
              <a:t>výsledná výše peněžité pomoci v mateřství by pak byla </a:t>
            </a:r>
            <a:r>
              <a:rPr lang="cs-CZ" sz="1700" b="1" dirty="0">
                <a:solidFill>
                  <a:srgbClr val="000000"/>
                </a:solidFill>
                <a:latin typeface="Verdana" panose="020B0604030504040204" pitchFamily="34" charset="0"/>
                <a:ea typeface="Verdana" panose="020B0604030504040204" pitchFamily="34" charset="0"/>
              </a:rPr>
              <a:t>70% z této částky, tj. 920,5 Kč denně</a:t>
            </a:r>
            <a:r>
              <a:rPr lang="cs-CZ" sz="1700" dirty="0">
                <a:solidFill>
                  <a:srgbClr val="000000"/>
                </a:solidFill>
                <a:latin typeface="Verdana" panose="020B0604030504040204" pitchFamily="34" charset="0"/>
                <a:ea typeface="Verdana" panose="020B0604030504040204" pitchFamily="34" charset="0"/>
              </a:rPr>
              <a:t>, což odpovídá částce 27 615 Kč měsíčně (30 kalendářních dní) a celkové částce 180 418 Kč (196 dní – což je maximální délka mateřské při narození jednoho dítěte)</a:t>
            </a:r>
          </a:p>
          <a:p>
            <a:pPr algn="just">
              <a:lnSpc>
                <a:spcPct val="100000"/>
              </a:lnSpc>
              <a:spcBef>
                <a:spcPts val="0"/>
              </a:spcBef>
              <a:spcAft>
                <a:spcPts val="600"/>
              </a:spcAft>
              <a:buFont typeface="Wingdings" panose="05000000000000000000" pitchFamily="2" charset="2"/>
              <a:buChar char="v"/>
            </a:pPr>
            <a:r>
              <a:rPr lang="cs-CZ" sz="17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2: </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pobírá měsíční hrubou mzdu 58 000 Kč. Protože je těhotná, bude během 6 týdnů před porodem nastupovat na mateřskou. S jakou částkou může nastávající maminka počítat?</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vyměřovací základ:</a:t>
            </a:r>
          </a:p>
          <a:p>
            <a:pPr marL="1077913"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12 x 58 000 Kč = 696 000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vyměřovací základ: </a:t>
            </a:r>
          </a:p>
          <a:p>
            <a:pPr marL="1077913"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696 000 / 365 = 1917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redukce vyměřovacího základu:</a:t>
            </a:r>
          </a:p>
          <a:p>
            <a:pPr marL="1077913" indent="-358775"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z 1. redukční hranice započteme (1552 Kč započítáme ze 100%)</a:t>
            </a:r>
          </a:p>
          <a:p>
            <a:pPr marL="1077913" indent="-358775"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z 2. redukční hranice započteme (1915 – 1552) ze 60% = 363 x 0,6 = 217,8 Kč</a:t>
            </a:r>
          </a:p>
          <a:p>
            <a:pPr marL="1077913" indent="-358775"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sečteme 1552 Kč + 217,8 Kč = 1770 Kč </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dávka mateřské: </a:t>
            </a:r>
          </a:p>
          <a:p>
            <a:pPr marL="1077913"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1770 * 70 % = 1239 Kč</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získá za každý kalendářní den mateřské 1239 Kč. Výše peněžité pomoci v mateřství za 196 dnů (období, po které se mateřská ze zákona vyplácí) bude tedy činit 1239 x 196 = 242 844 Kč.</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300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4D50921F-61FE-1192-C24E-DB025525FDD2}"/>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16B822D3-B151-E5E7-7EE2-F613BD339E75}"/>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u nezaměstnaných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 nezaměstnané (kteří jsou evidováni na úřadu práce) stát nemocenské pojištění neplatí; nezaměstnaný tedy nemá možnost získat peněžitou pomoc v mateřství; začíná se hned pobírat rodičovský příspěvek; na PPM má nárok pouze pokud je zahájení PPM ještě v ochranné lhůtě 180 dní od skončení posledního zaměstnání</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a přivýdělek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i na mateřské dovolené je možno přivydělat peníze; možnost přivýdělku na mateřské je ale omezená ► peněžitá pomoc v mateřství je dávka nemocenského pojištění a tato podmínka omezuje přivýdělek ► pracovat je možné nejdříve po skončení 6 týdne po porodu; pokud by žena chtěla pracovat pro stejného zaměstnavatele (u kterého pracovala před nástupem na mateřskou dovolenou), je nutné uzavřít novou smlouvu (není možné pracovat na základě stejné smlouvy, na kterou je vyplácena PPM) </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studium na vysoké škole a mateřská</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 účinností od 1. 1. 2010 zaniklo pojištění studentů a žáků; nárok na PPM nevzniká; ode dne porodu je nárok na rodičovský příspěvek, který je dávkou státní sociální podpory a vyplácí ho Úřad práce</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aby měla studentka nárok na „mateřskou“, musí již během studia, nebo po jeho skončení (před porodem) pracovat (nebo obecněji být účastníkem nemocenského pojištění). Doba studia sama o sobě nezakládá účast na nemocenském pojištění. Pokud je studium před porodem úspěšně dokončeno, pak může být doba studia zahrnuta do oněch 270 dní. K nároku na PPM je pak ale nutné, aby byla studentka účastníkem nemocenského pojištění, tedy zaměstnána nebo v ochranné době.</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tedy studentka, která během studia nebo po jeho skončení nepracovala, nárok na PPM obvykle nemá, i když studium dokončí.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studentka měla jen nějaké krátkodobé brigády (práce na DPP nebo DPČ) u kterých ji nevznikala účast na nemocenském pojištění (u DPP příjem nižší než 11 500 Kč měsíčně, u DPČ příjem nižší než 4 500 Kč měsíčně), pak také nemá nárok na PPM.</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3970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Žena bez nároku na PPM x muž nárok splňuje </a:t>
            </a:r>
          </a:p>
          <a:p>
            <a:pPr marL="342900" indent="-342900" algn="just">
              <a:buFont typeface="Wingdings" panose="05000000000000000000" pitchFamily="2" charset="2"/>
              <a:buChar char="Ø"/>
            </a:pPr>
            <a:r>
              <a:rPr lang="cs-CZ" dirty="0"/>
              <a:t>V případě, že nárok na PPM splňuje otec dítěte a matka ne, může požádat o PPM otec – musí se ale s matkou dítěte domluvit, že se o dítě bude starat on, a pak si o mateřskou požádá on.</a:t>
            </a:r>
          </a:p>
          <a:p>
            <a:pPr marL="342900" indent="-342900" algn="just">
              <a:buFont typeface="Wingdings" panose="05000000000000000000" pitchFamily="2" charset="2"/>
              <a:buChar char="Ø"/>
            </a:pPr>
            <a:r>
              <a:rPr lang="cs-CZ" dirty="0"/>
              <a:t>Domluva musí být stvrzena úředně stvrzenou písemnou dohodou o tom, že bude o dítě pečovat on sám. </a:t>
            </a:r>
          </a:p>
          <a:p>
            <a:pPr marL="342900" indent="-342900" algn="just">
              <a:buFont typeface="Wingdings" panose="05000000000000000000" pitchFamily="2" charset="2"/>
              <a:buChar char="Ø"/>
            </a:pPr>
            <a:r>
              <a:rPr lang="cs-CZ" dirty="0"/>
              <a:t>Tento úkon vyřizuje přímo okresní správa sociálního zabezpečení.</a:t>
            </a:r>
          </a:p>
          <a:p>
            <a:pPr marL="342900" indent="-342900" algn="just">
              <a:buFont typeface="Wingdings" panose="05000000000000000000" pitchFamily="2" charset="2"/>
              <a:buChar char="Ø"/>
            </a:pPr>
            <a:r>
              <a:rPr lang="cs-CZ" dirty="0"/>
              <a:t>Dohoda musí také obsahovat den, od něhož bude muž o dítě pečovat, a den porodu.</a:t>
            </a:r>
          </a:p>
          <a:p>
            <a:pPr marL="342900" indent="-342900" algn="just">
              <a:buFont typeface="Wingdings" panose="05000000000000000000" pitchFamily="2" charset="2"/>
              <a:buChar char="Ø"/>
            </a:pPr>
            <a:r>
              <a:rPr lang="cs-CZ" dirty="0"/>
              <a:t>Když muž pobírá mateřskou, nesmí vykonávat výdělečnou činnost, ze které mu nárok na mateřskou plyne, může si ale vydělávat jako OSVČ nebo chodit na brigádu, případně vykonávat pro zaměstnavatele práci na jinou smlouvu.</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257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poporodní péče</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jde o dávku určenou </a:t>
            </a:r>
            <a:r>
              <a:rPr lang="cs-CZ" sz="1700" u="sng" dirty="0">
                <a:latin typeface="Verdana" panose="020B0604030504040204" pitchFamily="34" charset="0"/>
                <a:ea typeface="Verdana" panose="020B0604030504040204" pitchFamily="34" charset="0"/>
              </a:rPr>
              <a:t>otcům dítěte</a:t>
            </a:r>
            <a:r>
              <a:rPr lang="cs-CZ" sz="1700" dirty="0">
                <a:latin typeface="Verdana" panose="020B0604030504040204" pitchFamily="34" charset="0"/>
                <a:ea typeface="Verdana" panose="020B0604030504040204" pitchFamily="34" charset="0"/>
              </a:rPr>
              <a:t>, účastníkům nemocenského pojištění; </a:t>
            </a:r>
            <a:r>
              <a:rPr lang="cs-CZ" sz="1700" u="sng" dirty="0">
                <a:latin typeface="Verdana" panose="020B0604030504040204" pitchFamily="34" charset="0"/>
                <a:ea typeface="Verdana" panose="020B0604030504040204" pitchFamily="34" charset="0"/>
              </a:rPr>
              <a:t>otec musí být uveden v matrice </a:t>
            </a:r>
            <a:r>
              <a:rPr lang="cs-CZ" sz="1700" dirty="0">
                <a:latin typeface="Verdana" panose="020B0604030504040204" pitchFamily="34" charset="0"/>
                <a:ea typeface="Verdana" panose="020B0604030504040204" pitchFamily="34" charset="0"/>
              </a:rPr>
              <a:t>(knize narození); o otcovskou dávku </a:t>
            </a:r>
            <a:r>
              <a:rPr lang="cs-CZ" sz="1700" u="sng" dirty="0">
                <a:latin typeface="Verdana" panose="020B0604030504040204" pitchFamily="34" charset="0"/>
                <a:ea typeface="Verdana" panose="020B0604030504040204" pitchFamily="34" charset="0"/>
              </a:rPr>
              <a:t>nebude moci žádat druh matky dítěte, který není uveden jako otec dítěte</a:t>
            </a:r>
            <a:r>
              <a:rPr lang="cs-CZ" sz="1700" dirty="0">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na otcovskou bude možné nastoupit </a:t>
            </a:r>
            <a:r>
              <a:rPr lang="cs-CZ" sz="1700" u="sng" dirty="0">
                <a:latin typeface="Verdana" panose="020B0604030504040204" pitchFamily="34" charset="0"/>
                <a:ea typeface="Verdana" panose="020B0604030504040204" pitchFamily="34" charset="0"/>
              </a:rPr>
              <a:t>kdykoli v období šesti týdnů od narození dítěte</a:t>
            </a:r>
            <a:r>
              <a:rPr lang="cs-CZ" sz="1700" dirty="0">
                <a:latin typeface="Verdana" panose="020B0604030504040204" pitchFamily="34" charset="0"/>
                <a:ea typeface="Verdana" panose="020B0604030504040204" pitchFamily="34" charset="0"/>
              </a:rPr>
              <a:t>; délka jejího poskytování je stanovena na 14</a:t>
            </a:r>
            <a:r>
              <a:rPr lang="cs-CZ" sz="1700" u="sng" dirty="0">
                <a:latin typeface="Verdana" panose="020B0604030504040204" pitchFamily="34" charset="0"/>
                <a:ea typeface="Verdana" panose="020B0604030504040204" pitchFamily="34" charset="0"/>
              </a:rPr>
              <a:t> kalendářních dní nepřerušeně; m</a:t>
            </a:r>
            <a:r>
              <a:rPr lang="cs-CZ" sz="1700" dirty="0">
                <a:latin typeface="Verdana" panose="020B0604030504040204" pitchFamily="34" charset="0"/>
                <a:ea typeface="Verdana" panose="020B0604030504040204" pitchFamily="34" charset="0"/>
              </a:rPr>
              <a:t>á náležet jen jednou i v případech vícečetného porodu podle zásady „jeden porod = jedna dávka„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otci nárok vznikne i v případě, kdy jsou matka, dítě nebo oba dva ze zdravotních důvodů umístěni ve zdravotnickém zařízení lůžkové péče</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výše otcovské za kalendářní den bude činit 70 % denního vyměřovacího základu, bude tedy stejná jako výše peněžité pomoci v mateřství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otcovská se nevyplácí za dny pracovního klidu</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v případě souběhu s ostatními dávkami má otcovská přednost </a:t>
            </a:r>
            <a:r>
              <a:rPr lang="cs-CZ" sz="1700" dirty="0">
                <a:latin typeface="Verdana" panose="020B0604030504040204" pitchFamily="34" charset="0"/>
                <a:ea typeface="Verdana" panose="020B0604030504040204" pitchFamily="34" charset="0"/>
              </a:rPr>
              <a:t>► preferuje se nárok na výplatu dávky vyšší před nárokem na výplatu dávky nižší ►  př.: otec požádá o otcovskou poporodní péči v době pobírání jiné nemocenské dávky z jednoho pojištění, a to nemocenského, případně ošetřovného; nárok na výplatu otcovské má přednost před nárokem na výplatu nemocenského a ošetřovného </a:t>
            </a:r>
            <a:r>
              <a:rPr lang="cs-CZ" sz="1700" u="sng" dirty="0">
                <a:latin typeface="Verdana" panose="020B0604030504040204" pitchFamily="34" charset="0"/>
                <a:ea typeface="Verdana" panose="020B0604030504040204" pitchFamily="34" charset="0"/>
              </a:rPr>
              <a:t>(je vyšší); p</a:t>
            </a:r>
            <a:r>
              <a:rPr lang="cs-CZ" sz="1700" dirty="0">
                <a:latin typeface="Verdana" panose="020B0604030504040204" pitchFamily="34" charset="0"/>
                <a:ea typeface="Verdana" panose="020B0604030504040204" pitchFamily="34" charset="0"/>
              </a:rPr>
              <a:t>racovní neschopnost ani potřeba ošetřování se neukončují, pouze se po dobu souběhu nevyplácí a vyplácí se otcovská</a:t>
            </a:r>
          </a:p>
          <a:p>
            <a:endParaRPr lang="cs-CZ" dirty="0"/>
          </a:p>
        </p:txBody>
      </p:sp>
    </p:spTree>
    <p:extLst>
      <p:ext uri="{BB962C8B-B14F-4D97-AF65-F5344CB8AC3E}">
        <p14:creationId xmlns:p14="http://schemas.microsoft.com/office/powerpoint/2010/main" val="3117638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nárok</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na ošetřovné může mít pouze zaměstnanec, který je aktuálně zaměstnaný (u ošetřovného není žádná ochranná lhůta) a jehož zaměstnavatel za něj odvádí nemocenské pojištění</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má zaměstnanec, který nemůže pracovat z důvodu, že musí ošetřovat: </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dítě mladší 10 let, pokud onemocnělo nebo utrpělo úraz</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péče o zdravé dítě mladší 10 let, protože školské nebo dětské zařízení bylo uzavřeno (z důvodu havárie, epidemie, jiné nepředvídané události), dítěti byla nařízena karanténa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osobu, která jinak o dítě pečuje, sama onemocněla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členku domácnosti, která porodila, jestliže její stav v době bezprostředně po porodu vyžaduje nezbytně ošetřování jinou fyzickou osobou</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jiného člena rodiny (starší dítě, manželka nebo i někoho jiný z rodiny), jestliže jeho zdravotní stav vyžaduje ošetřování jinou osobou; podmínkou je, že zaměstnanec žije s ošetřovaným v domácnosti (neplatí pro rodiče a děti)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nejdéle 9 kalendářních dnů včetně víkendů a svátků (osamělý rodič s dítětem do 16 let s neukončenou školní docházkou = nejdéle 16 kalendářních dnů)</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ošetřovného</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konkrétní výše ošetřovného záleží stejně jako u nemocenské na denním vyměřovacím základu; u něj se při výpočtu dávky provádí redukce (3 redukční hranice); z redukovaného denního vyměřovacího základu je stanoveno ošetřovné – je to 60% redukovaného denního vyměřovacího základu</a:t>
            </a:r>
          </a:p>
          <a:p>
            <a:endParaRPr lang="cs-CZ" dirty="0"/>
          </a:p>
        </p:txBody>
      </p:sp>
    </p:spTree>
    <p:extLst>
      <p:ext uri="{BB962C8B-B14F-4D97-AF65-F5344CB8AC3E}">
        <p14:creationId xmlns:p14="http://schemas.microsoft.com/office/powerpoint/2010/main" val="356978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7270021B-C39D-D70A-2D81-DAC727720B0E}"/>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97112C10-1450-66CC-18DE-EC1E10BDBBB5}"/>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20000"/>
              </a:lnSpc>
              <a:spcBef>
                <a:spcPts val="0"/>
              </a:spcBef>
              <a:spcAft>
                <a:spcPts val="600"/>
              </a:spcAft>
              <a:buFont typeface="Wingdings" panose="05000000000000000000" pitchFamily="2" charset="2"/>
              <a:buChar char="Ø"/>
            </a:pPr>
            <a:r>
              <a:rPr lang="cs-CZ" sz="18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vyměřovací základ v rozhodném období byl </a:t>
            </a:r>
            <a:r>
              <a:rPr lang="cs-CZ" sz="1800" b="1" dirty="0">
                <a:latin typeface="Verdana" panose="020B0604030504040204" pitchFamily="34" charset="0"/>
                <a:ea typeface="Verdana" panose="020B0604030504040204" pitchFamily="34" charset="0"/>
              </a:rPr>
              <a:t>945 000 Kč </a:t>
            </a:r>
            <a:r>
              <a:rPr lang="cs-CZ" sz="1800" dirty="0">
                <a:latin typeface="Verdana" panose="020B0604030504040204" pitchFamily="34" charset="0"/>
                <a:ea typeface="Verdana" panose="020B0604030504040204" pitchFamily="34" charset="0"/>
              </a:rPr>
              <a:t>► vydělením této částky 365 získáme DVZ - </a:t>
            </a:r>
            <a:r>
              <a:rPr lang="cs-CZ" sz="1800" b="1" dirty="0">
                <a:latin typeface="Verdana" panose="020B0604030504040204" pitchFamily="34" charset="0"/>
                <a:ea typeface="Verdana" panose="020B0604030504040204" pitchFamily="34" charset="0"/>
              </a:rPr>
              <a:t>2 589 Kč</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částka DVZ se potom redukuje tak, že: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z částky první redukční hranice se počítá </a:t>
            </a:r>
            <a:r>
              <a:rPr lang="cs-CZ" sz="1800" b="1" dirty="0">
                <a:latin typeface="Verdana" panose="020B0604030504040204" pitchFamily="34" charset="0"/>
                <a:ea typeface="Verdana" panose="020B0604030504040204" pitchFamily="34" charset="0"/>
              </a:rPr>
              <a:t>90 %</a:t>
            </a:r>
            <a:r>
              <a:rPr lang="cs-CZ" sz="1800" dirty="0">
                <a:latin typeface="Verdana" panose="020B0604030504040204" pitchFamily="34" charset="0"/>
                <a:ea typeface="Verdana" panose="020B0604030504040204" pitchFamily="34" charset="0"/>
              </a:rPr>
              <a:t>, tedy </a:t>
            </a:r>
            <a:r>
              <a:rPr lang="cs-CZ" sz="1800" b="1" dirty="0">
                <a:solidFill>
                  <a:srgbClr val="C00000"/>
                </a:solidFill>
                <a:latin typeface="Verdana" panose="020B0604030504040204" pitchFamily="34" charset="0"/>
                <a:ea typeface="Verdana" panose="020B0604030504040204" pitchFamily="34" charset="0"/>
              </a:rPr>
              <a:t>1552 Kč</a:t>
            </a:r>
            <a:r>
              <a:rPr lang="cs-CZ" sz="1800" b="1" dirty="0">
                <a:solidFill>
                  <a:schemeClr val="bg1"/>
                </a:solidFill>
                <a:latin typeface="Verdana" panose="020B0604030504040204" pitchFamily="34" charset="0"/>
                <a:ea typeface="Verdana" panose="020B0604030504040204" pitchFamily="34" charset="0"/>
              </a:rPr>
              <a:t> </a:t>
            </a:r>
            <a:r>
              <a:rPr lang="cs-CZ" sz="1800" b="1" dirty="0">
                <a:latin typeface="Verdana" panose="020B0604030504040204" pitchFamily="34" charset="0"/>
                <a:ea typeface="Verdana" panose="020B0604030504040204" pitchFamily="34" charset="0"/>
              </a:rPr>
              <a:t>x 90 % </a:t>
            </a:r>
            <a:r>
              <a:rPr lang="cs-CZ" sz="1800" dirty="0">
                <a:latin typeface="Verdana" panose="020B0604030504040204" pitchFamily="34" charset="0"/>
                <a:ea typeface="Verdana" panose="020B0604030504040204" pitchFamily="34" charset="0"/>
              </a:rPr>
              <a:t>= </a:t>
            </a:r>
            <a:r>
              <a:rPr lang="cs-CZ" sz="1800" b="1" dirty="0">
                <a:solidFill>
                  <a:srgbClr val="C00000"/>
                </a:solidFill>
                <a:latin typeface="Verdana" panose="020B0604030504040204" pitchFamily="34" charset="0"/>
                <a:ea typeface="Verdana" panose="020B0604030504040204" pitchFamily="34" charset="0"/>
              </a:rPr>
              <a:t>1396,8 Kč</a:t>
            </a:r>
            <a:r>
              <a:rPr lang="cs-CZ" sz="1800" dirty="0">
                <a:latin typeface="Verdana" panose="020B0604030504040204" pitchFamily="34" charset="0"/>
                <a:ea typeface="Verdana" panose="020B0604030504040204" pitchFamily="34" charset="0"/>
              </a:rPr>
              <a:t>;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z částky od první do druhé hranice (tj. </a:t>
            </a:r>
            <a:r>
              <a:rPr lang="cs-CZ" sz="1800" b="1" dirty="0">
                <a:solidFill>
                  <a:srgbClr val="C00000"/>
                </a:solidFill>
                <a:latin typeface="Verdana" panose="020B0604030504040204" pitchFamily="34" charset="0"/>
                <a:ea typeface="Verdana" panose="020B0604030504040204" pitchFamily="34" charset="0"/>
              </a:rPr>
              <a:t>2328 – 1552 = 776</a:t>
            </a:r>
            <a:r>
              <a:rPr lang="cs-CZ" sz="1800" dirty="0">
                <a:latin typeface="Verdana" panose="020B0604030504040204" pitchFamily="34" charset="0"/>
                <a:ea typeface="Verdana" panose="020B0604030504040204" pitchFamily="34" charset="0"/>
              </a:rPr>
              <a:t>) se počítá </a:t>
            </a:r>
            <a:r>
              <a:rPr lang="cs-CZ" sz="1800" b="1" dirty="0">
                <a:latin typeface="Verdana" panose="020B0604030504040204" pitchFamily="34" charset="0"/>
                <a:ea typeface="Verdana" panose="020B0604030504040204" pitchFamily="34" charset="0"/>
              </a:rPr>
              <a:t>60 %</a:t>
            </a:r>
            <a:r>
              <a:rPr lang="cs-CZ" sz="1800" dirty="0">
                <a:latin typeface="Verdana" panose="020B0604030504040204" pitchFamily="34" charset="0"/>
                <a:ea typeface="Verdana" panose="020B0604030504040204" pitchFamily="34" charset="0"/>
              </a:rPr>
              <a:t>, tedy </a:t>
            </a:r>
            <a:r>
              <a:rPr lang="cs-CZ" sz="1800" b="1" dirty="0">
                <a:solidFill>
                  <a:srgbClr val="C00000"/>
                </a:solidFill>
                <a:latin typeface="Verdana" panose="020B0604030504040204" pitchFamily="34" charset="0"/>
                <a:ea typeface="Verdana" panose="020B0604030504040204" pitchFamily="34" charset="0"/>
              </a:rPr>
              <a:t>776 x 60 % = 465,6 Kč;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z částky od druhé do třetí hranice (tj. </a:t>
            </a:r>
            <a:r>
              <a:rPr lang="cs-CZ" sz="1800" b="1" dirty="0">
                <a:solidFill>
                  <a:srgbClr val="C00000"/>
                </a:solidFill>
                <a:latin typeface="Verdana" panose="020B0604030504040204" pitchFamily="34" charset="0"/>
                <a:ea typeface="Verdana" panose="020B0604030504040204" pitchFamily="34" charset="0"/>
              </a:rPr>
              <a:t>2589 – 2328 = 261 Kč) </a:t>
            </a:r>
            <a:r>
              <a:rPr lang="cs-CZ" sz="1800" dirty="0">
                <a:latin typeface="Verdana" panose="020B0604030504040204" pitchFamily="34" charset="0"/>
                <a:ea typeface="Verdana" panose="020B0604030504040204" pitchFamily="34" charset="0"/>
              </a:rPr>
              <a:t>se počítá </a:t>
            </a:r>
            <a:r>
              <a:rPr lang="cs-CZ" sz="1800" b="1" dirty="0">
                <a:latin typeface="Verdana" panose="020B0604030504040204" pitchFamily="34" charset="0"/>
                <a:ea typeface="Verdana" panose="020B0604030504040204" pitchFamily="34" charset="0"/>
              </a:rPr>
              <a:t>30 %</a:t>
            </a:r>
            <a:r>
              <a:rPr lang="cs-CZ" sz="1800" dirty="0">
                <a:latin typeface="Verdana" panose="020B0604030504040204" pitchFamily="34" charset="0"/>
                <a:ea typeface="Verdana" panose="020B0604030504040204" pitchFamily="34" charset="0"/>
              </a:rPr>
              <a:t>, tedy </a:t>
            </a:r>
            <a:r>
              <a:rPr lang="cs-CZ" sz="1800" b="1" dirty="0">
                <a:solidFill>
                  <a:srgbClr val="C00000"/>
                </a:solidFill>
                <a:latin typeface="Verdana" panose="020B0604030504040204" pitchFamily="34" charset="0"/>
                <a:ea typeface="Verdana" panose="020B0604030504040204" pitchFamily="34" charset="0"/>
              </a:rPr>
              <a:t>261 x 30 % </a:t>
            </a:r>
            <a:r>
              <a:rPr lang="cs-CZ" sz="1800" dirty="0">
                <a:solidFill>
                  <a:srgbClr val="C00000"/>
                </a:solidFill>
                <a:latin typeface="Verdana" panose="020B0604030504040204" pitchFamily="34" charset="0"/>
                <a:ea typeface="Verdana" panose="020B0604030504040204" pitchFamily="34" charset="0"/>
              </a:rPr>
              <a:t>=  </a:t>
            </a:r>
            <a:r>
              <a:rPr lang="cs-CZ" sz="1800" b="1" dirty="0">
                <a:solidFill>
                  <a:srgbClr val="C00000"/>
                </a:solidFill>
                <a:latin typeface="Verdana" panose="020B0604030504040204" pitchFamily="34" charset="0"/>
                <a:ea typeface="Verdana" panose="020B0604030504040204" pitchFamily="34" charset="0"/>
              </a:rPr>
              <a:t>78,3 Kč</a:t>
            </a:r>
            <a:r>
              <a:rPr lang="cs-CZ" sz="1800" dirty="0">
                <a:latin typeface="Verdana" panose="020B0604030504040204" pitchFamily="34" charset="0"/>
                <a:ea typeface="Verdana" panose="020B0604030504040204" pitchFamily="34" charset="0"/>
              </a:rPr>
              <a:t>.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k částce nad třetí redukční hranici se nepřihlíží, protože částka třetí redukční hranice (</a:t>
            </a:r>
            <a:r>
              <a:rPr lang="cs-CZ" sz="1800" b="1" dirty="0">
                <a:latin typeface="Verdana" panose="020B0604030504040204" pitchFamily="34" charset="0"/>
                <a:ea typeface="Verdana" panose="020B0604030504040204" pitchFamily="34" charset="0"/>
              </a:rPr>
              <a:t>tj. </a:t>
            </a:r>
            <a:r>
              <a:rPr lang="cs-CZ" sz="1800" b="1" dirty="0">
                <a:solidFill>
                  <a:srgbClr val="C00000"/>
                </a:solidFill>
                <a:latin typeface="Verdana" panose="020B0604030504040204" pitchFamily="34" charset="0"/>
                <a:ea typeface="Verdana" panose="020B0604030504040204" pitchFamily="34" charset="0"/>
              </a:rPr>
              <a:t>4 397 Kč</a:t>
            </a:r>
            <a:r>
              <a:rPr lang="cs-CZ" sz="1800" dirty="0">
                <a:latin typeface="Verdana" panose="020B0604030504040204" pitchFamily="34" charset="0"/>
                <a:ea typeface="Verdana" panose="020B0604030504040204" pitchFamily="34" charset="0"/>
              </a:rPr>
              <a:t>) je maximální možná.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následovně jednotlivé dílčí vypočtené redukční hranice sečteme (</a:t>
            </a:r>
            <a:r>
              <a:rPr lang="cs-CZ" sz="1800" b="1" dirty="0">
                <a:solidFill>
                  <a:srgbClr val="C00000"/>
                </a:solidFill>
                <a:latin typeface="Verdana" panose="020B0604030504040204" pitchFamily="34" charset="0"/>
                <a:ea typeface="Verdana" panose="020B0604030504040204" pitchFamily="34" charset="0"/>
              </a:rPr>
              <a:t>1396,8 Kč </a:t>
            </a:r>
            <a:r>
              <a:rPr lang="cs-CZ" sz="1800" b="1" dirty="0">
                <a:latin typeface="Verdana" panose="020B0604030504040204" pitchFamily="34" charset="0"/>
                <a:ea typeface="Verdana" panose="020B0604030504040204" pitchFamily="34" charset="0"/>
              </a:rPr>
              <a:t>+</a:t>
            </a:r>
            <a:r>
              <a:rPr lang="cs-CZ" sz="1800" b="1" dirty="0">
                <a:solidFill>
                  <a:schemeClr val="bg1"/>
                </a:solidFill>
                <a:latin typeface="Verdana" panose="020B0604030504040204" pitchFamily="34" charset="0"/>
                <a:ea typeface="Verdana" panose="020B0604030504040204" pitchFamily="34" charset="0"/>
              </a:rPr>
              <a:t> </a:t>
            </a:r>
            <a:r>
              <a:rPr lang="cs-CZ" sz="1800" b="1" dirty="0">
                <a:solidFill>
                  <a:srgbClr val="C00000"/>
                </a:solidFill>
                <a:latin typeface="Verdana" panose="020B0604030504040204" pitchFamily="34" charset="0"/>
                <a:ea typeface="Verdana" panose="020B0604030504040204" pitchFamily="34" charset="0"/>
              </a:rPr>
              <a:t>465,6 Kč</a:t>
            </a:r>
            <a:r>
              <a:rPr lang="cs-CZ" sz="1800" b="1" dirty="0">
                <a:solidFill>
                  <a:schemeClr val="bg1"/>
                </a:solidFill>
                <a:latin typeface="Verdana" panose="020B0604030504040204" pitchFamily="34" charset="0"/>
                <a:ea typeface="Verdana" panose="020B0604030504040204" pitchFamily="34" charset="0"/>
              </a:rPr>
              <a:t> </a:t>
            </a:r>
            <a:r>
              <a:rPr lang="cs-CZ" sz="1800" b="1" dirty="0">
                <a:latin typeface="Verdana" panose="020B0604030504040204" pitchFamily="34" charset="0"/>
                <a:ea typeface="Verdana" panose="020B0604030504040204" pitchFamily="34" charset="0"/>
              </a:rPr>
              <a:t>+</a:t>
            </a:r>
            <a:r>
              <a:rPr lang="cs-CZ" sz="1800" b="1" dirty="0">
                <a:solidFill>
                  <a:schemeClr val="bg1"/>
                </a:solidFill>
                <a:latin typeface="Verdana" panose="020B0604030504040204" pitchFamily="34" charset="0"/>
                <a:ea typeface="Verdana" panose="020B0604030504040204" pitchFamily="34" charset="0"/>
              </a:rPr>
              <a:t> </a:t>
            </a:r>
            <a:r>
              <a:rPr lang="cs-CZ" sz="1800" b="1" dirty="0">
                <a:solidFill>
                  <a:srgbClr val="C00000"/>
                </a:solidFill>
                <a:latin typeface="Verdana" panose="020B0604030504040204" pitchFamily="34" charset="0"/>
                <a:ea typeface="Verdana" panose="020B0604030504040204" pitchFamily="34" charset="0"/>
              </a:rPr>
              <a:t>78,3 Kč</a:t>
            </a:r>
            <a:r>
              <a:rPr lang="cs-CZ" sz="1800" b="1" dirty="0">
                <a:solidFill>
                  <a:schemeClr val="bg1"/>
                </a:solidFill>
                <a:latin typeface="Verdana" panose="020B0604030504040204" pitchFamily="34" charset="0"/>
                <a:ea typeface="Verdana" panose="020B0604030504040204" pitchFamily="34" charset="0"/>
              </a:rPr>
              <a:t> </a:t>
            </a:r>
            <a:r>
              <a:rPr lang="cs-CZ" sz="1800" b="1" dirty="0">
                <a:latin typeface="Verdana" panose="020B0604030504040204" pitchFamily="34" charset="0"/>
                <a:ea typeface="Verdana" panose="020B0604030504040204" pitchFamily="34" charset="0"/>
              </a:rPr>
              <a:t>=</a:t>
            </a:r>
            <a:r>
              <a:rPr lang="cs-CZ" sz="1800" b="1" dirty="0">
                <a:solidFill>
                  <a:schemeClr val="bg1"/>
                </a:solidFill>
                <a:latin typeface="Verdana" panose="020B0604030504040204" pitchFamily="34" charset="0"/>
                <a:ea typeface="Verdana" panose="020B0604030504040204" pitchFamily="34" charset="0"/>
              </a:rPr>
              <a:t> </a:t>
            </a:r>
            <a:r>
              <a:rPr lang="cs-CZ" sz="1800" b="1" dirty="0">
                <a:solidFill>
                  <a:srgbClr val="C00000"/>
                </a:solidFill>
                <a:latin typeface="Verdana" panose="020B0604030504040204" pitchFamily="34" charset="0"/>
                <a:ea typeface="Verdana" panose="020B0604030504040204" pitchFamily="34" charset="0"/>
              </a:rPr>
              <a:t>1940,7 Kč</a:t>
            </a:r>
            <a:r>
              <a:rPr lang="cs-CZ" sz="1800" dirty="0">
                <a:latin typeface="Verdana" panose="020B0604030504040204" pitchFamily="34" charset="0"/>
                <a:ea typeface="Verdana" panose="020B0604030504040204" pitchFamily="34" charset="0"/>
              </a:rPr>
              <a:t>), získanou částku vynásobíme 60 % </a:t>
            </a:r>
            <a:r>
              <a:rPr lang="cs-CZ" sz="1800" b="1" dirty="0">
                <a:latin typeface="Verdana" panose="020B0604030504040204" pitchFamily="34" charset="0"/>
                <a:ea typeface="Verdana" panose="020B0604030504040204" pitchFamily="34" charset="0"/>
              </a:rPr>
              <a:t>(tj. </a:t>
            </a:r>
            <a:r>
              <a:rPr lang="cs-CZ" sz="1800" b="1" dirty="0">
                <a:solidFill>
                  <a:srgbClr val="C00000"/>
                </a:solidFill>
                <a:latin typeface="Verdana" panose="020B0604030504040204" pitchFamily="34" charset="0"/>
                <a:ea typeface="Verdana" panose="020B0604030504040204" pitchFamily="34" charset="0"/>
              </a:rPr>
              <a:t>1940,7 Kč x 60 % = 1164,42 Kč</a:t>
            </a:r>
            <a:r>
              <a:rPr lang="cs-CZ" sz="1800" dirty="0">
                <a:latin typeface="Verdana" panose="020B0604030504040204" pitchFamily="34" charset="0"/>
                <a:ea typeface="Verdana" panose="020B0604030504040204" pitchFamily="34" charset="0"/>
              </a:rPr>
              <a:t>); získáme tak výši ošetřovného na jeden kalendářní den. </a:t>
            </a:r>
          </a:p>
          <a:p>
            <a:pPr marL="1077913" indent="-358775"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v případě, že potřeba ošetřování bude trvat např. 9 dnů, bude výše ošetřovného činit celkem </a:t>
            </a:r>
            <a:r>
              <a:rPr lang="cs-CZ" sz="1800" b="1" dirty="0">
                <a:solidFill>
                  <a:srgbClr val="C00000"/>
                </a:solidFill>
                <a:latin typeface="Verdana" panose="020B0604030504040204" pitchFamily="34" charset="0"/>
                <a:ea typeface="Verdana" panose="020B0604030504040204" pitchFamily="34" charset="0"/>
              </a:rPr>
              <a:t>10479,78 Kč </a:t>
            </a:r>
            <a:r>
              <a:rPr lang="cs-CZ" sz="1800" dirty="0">
                <a:latin typeface="Verdana" panose="020B0604030504040204" pitchFamily="34" charset="0"/>
                <a:ea typeface="Verdana" panose="020B0604030504040204" pitchFamily="34" charset="0"/>
              </a:rPr>
              <a:t>(tj. </a:t>
            </a:r>
            <a:r>
              <a:rPr lang="cs-CZ" sz="1800" b="1" dirty="0">
                <a:solidFill>
                  <a:srgbClr val="C00000"/>
                </a:solidFill>
                <a:latin typeface="Verdana" panose="020B0604030504040204" pitchFamily="34" charset="0"/>
                <a:ea typeface="Verdana" panose="020B0604030504040204" pitchFamily="34" charset="0"/>
              </a:rPr>
              <a:t>1164,42 Kč x 9 dnů</a:t>
            </a:r>
            <a:r>
              <a:rPr lang="cs-CZ" sz="1800" dirty="0">
                <a:latin typeface="Verdana" panose="020B0604030504040204" pitchFamily="34" charset="0"/>
                <a:ea typeface="Verdana" panose="020B0604030504040204" pitchFamily="34" charset="0"/>
              </a:rPr>
              <a:t>)</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88191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039A9287-19E5-9C1B-83E8-3B020BB872D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FB13A84-1B35-5708-54C6-E20581FCA642}"/>
              </a:ext>
            </a:extLst>
          </p:cNvPr>
          <p:cNvSpPr>
            <a:spLocks noGrp="1"/>
          </p:cNvSpPr>
          <p:nvPr>
            <p:ph type="ctrTitle"/>
          </p:nvPr>
        </p:nvSpPr>
        <p:spPr>
          <a:xfrm>
            <a:off x="785707" y="257387"/>
            <a:ext cx="10607039" cy="89092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Nemocenské pojištění – základní informace</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062835BE-2DF8-9610-96D2-650956E2D83D}"/>
              </a:ext>
            </a:extLst>
          </p:cNvPr>
          <p:cNvSpPr>
            <a:spLocks noGrp="1"/>
          </p:cNvSpPr>
          <p:nvPr>
            <p:ph type="subTitle" idx="1"/>
          </p:nvPr>
        </p:nvSpPr>
        <p:spPr>
          <a:xfrm>
            <a:off x="785707" y="1148316"/>
            <a:ext cx="10701865" cy="560741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nemocenské pojištění je upraveno </a:t>
            </a:r>
            <a:r>
              <a:rPr lang="cs-CZ" sz="6400" u="sng" dirty="0">
                <a:latin typeface="Verdana" panose="020B0604030504040204" pitchFamily="34" charset="0"/>
                <a:ea typeface="Verdana" panose="020B0604030504040204" pitchFamily="34" charset="0"/>
              </a:rPr>
              <a:t>zákonem č. 187/2006 Sb. </a:t>
            </a:r>
            <a:r>
              <a:rPr lang="cs-CZ" sz="6400" dirty="0">
                <a:latin typeface="Verdana" panose="020B0604030504040204" pitchFamily="34" charset="0"/>
                <a:ea typeface="Verdana" panose="020B0604030504040204" pitchFamily="34" charset="0"/>
              </a:rPr>
              <a:t>o nemocenském pojištění ► nově dvě změny:</a:t>
            </a:r>
          </a:p>
          <a:p>
            <a:pPr marL="714375" indent="-354013"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přenesení provádění nemocenského pojištění z organizací na OSSZ</a:t>
            </a:r>
          </a:p>
          <a:p>
            <a:pPr marL="714375" indent="-354013"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poskytování nemocenského až od 15. dne trvání pracovní neschopnosti od 1. do 14. dne poskytuje zaměstnavatel náhradu mzdy) ► zvýšení zainteresovanosti zaměstnavatelů na výši pracovní neschopnosti svých zaměstnanců</a:t>
            </a:r>
          </a:p>
          <a:p>
            <a:pPr algn="just">
              <a:lnSpc>
                <a:spcPct val="12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podmínky pojistného jsou upraveny </a:t>
            </a:r>
            <a:r>
              <a:rPr lang="cs-CZ" sz="6400" u="sng" dirty="0">
                <a:latin typeface="Verdana" panose="020B0604030504040204" pitchFamily="34" charset="0"/>
                <a:ea typeface="Verdana" panose="020B0604030504040204" pitchFamily="34" charset="0"/>
              </a:rPr>
              <a:t>zákonem č. 589/1992 Sb. </a:t>
            </a:r>
            <a:r>
              <a:rPr lang="cs-CZ" sz="6400" dirty="0">
                <a:latin typeface="Verdana" panose="020B0604030504040204" pitchFamily="34" charset="0"/>
                <a:ea typeface="Verdana" panose="020B0604030504040204" pitchFamily="34" charset="0"/>
              </a:rPr>
              <a:t>o pojistném na SZ a příspěvku na státní politiku zaměstnanosti</a:t>
            </a:r>
          </a:p>
          <a:p>
            <a:pPr algn="just">
              <a:lnSpc>
                <a:spcPct val="12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určen pro výdělečně činné osoby, které v případech tzv. krátkodobých sociálních událostí zabezpečuje peněžitými dávkami sociálního zabezpečení (nahrazují výdělek – dochází ke ztrátě nebo snížení výdělku)</a:t>
            </a:r>
          </a:p>
          <a:p>
            <a:pPr algn="just">
              <a:lnSpc>
                <a:spcPct val="12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obligatorní (přímo ze zákona) pro osoby v zaměstnaneckém poměru x dobrovolné pro OSVČ</a:t>
            </a:r>
          </a:p>
          <a:p>
            <a:pPr algn="just">
              <a:lnSpc>
                <a:spcPct val="12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pojištění vzniká dnem nástupu do zaměstnání a zaniká dnem skončení tohoto zaměstnání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události a dávky</a:t>
            </a:r>
          </a:p>
          <a:p>
            <a:pPr marL="358775" indent="-358775"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dočasná pracovní neschopnost z důvodu nemoci nebo úrazu či karantény - </a:t>
            </a:r>
            <a:r>
              <a:rPr lang="cs-CZ" sz="6400" b="1" dirty="0">
                <a:solidFill>
                  <a:srgbClr val="C00000"/>
                </a:solidFill>
                <a:latin typeface="Verdana" panose="020B0604030504040204" pitchFamily="34" charset="0"/>
                <a:ea typeface="Verdana" panose="020B0604030504040204" pitchFamily="34" charset="0"/>
              </a:rPr>
              <a:t>nemocenské</a:t>
            </a:r>
          </a:p>
          <a:p>
            <a:pPr marL="358775" indent="-358775"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ošetřování člena rodiny, péče o dítě - </a:t>
            </a:r>
            <a:r>
              <a:rPr lang="cs-CZ" sz="6400" b="1" dirty="0">
                <a:solidFill>
                  <a:srgbClr val="C00000"/>
                </a:solidFill>
                <a:latin typeface="Verdana" panose="020B0604030504040204" pitchFamily="34" charset="0"/>
                <a:ea typeface="Verdana" panose="020B0604030504040204" pitchFamily="34" charset="0"/>
              </a:rPr>
              <a:t>ošetřovné</a:t>
            </a:r>
            <a:r>
              <a:rPr lang="cs-CZ" sz="6400" dirty="0">
                <a:latin typeface="Verdana" panose="020B0604030504040204" pitchFamily="34" charset="0"/>
                <a:ea typeface="Verdana" panose="020B0604030504040204" pitchFamily="34" charset="0"/>
              </a:rPr>
              <a:t> + </a:t>
            </a:r>
            <a:r>
              <a:rPr lang="cs-CZ" sz="6400" b="1" dirty="0">
                <a:solidFill>
                  <a:srgbClr val="C00000"/>
                </a:solidFill>
                <a:latin typeface="Verdana" panose="020B0604030504040204" pitchFamily="34" charset="0"/>
                <a:ea typeface="Verdana" panose="020B0604030504040204" pitchFamily="34" charset="0"/>
              </a:rPr>
              <a:t>dlouhodobé ošetřovné</a:t>
            </a:r>
          </a:p>
          <a:p>
            <a:pPr marL="358775" indent="-358775"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těhotenství a mateřství – </a:t>
            </a:r>
            <a:r>
              <a:rPr lang="cs-CZ" sz="6400" b="1" dirty="0">
                <a:solidFill>
                  <a:srgbClr val="C00000"/>
                </a:solidFill>
                <a:latin typeface="Verdana" panose="020B0604030504040204" pitchFamily="34" charset="0"/>
                <a:ea typeface="Verdana" panose="020B0604030504040204" pitchFamily="34" charset="0"/>
              </a:rPr>
              <a:t>peněžitá pomoc v mateřství </a:t>
            </a:r>
            <a:r>
              <a:rPr lang="cs-CZ" sz="6400" dirty="0">
                <a:latin typeface="Verdana" panose="020B0604030504040204" pitchFamily="34" charset="0"/>
                <a:ea typeface="Verdana" panose="020B0604030504040204" pitchFamily="34" charset="0"/>
              </a:rPr>
              <a:t>a </a:t>
            </a:r>
            <a:r>
              <a:rPr lang="cs-CZ" sz="6400" b="1" dirty="0">
                <a:solidFill>
                  <a:srgbClr val="C00000"/>
                </a:solidFill>
                <a:latin typeface="Verdana" panose="020B0604030504040204" pitchFamily="34" charset="0"/>
                <a:ea typeface="Verdana" panose="020B0604030504040204" pitchFamily="34" charset="0"/>
              </a:rPr>
              <a:t>vyrovnávací příspěvek v těhotenství a v mateřství</a:t>
            </a:r>
            <a:r>
              <a:rPr lang="cs-CZ" sz="6400" dirty="0">
                <a:latin typeface="Verdana" panose="020B0604030504040204" pitchFamily="34" charset="0"/>
                <a:ea typeface="Verdana" panose="020B0604030504040204" pitchFamily="34" charset="0"/>
              </a:rPr>
              <a:t>, </a:t>
            </a:r>
            <a:r>
              <a:rPr lang="cs-CZ" sz="6400" b="1" dirty="0">
                <a:solidFill>
                  <a:srgbClr val="C00000"/>
                </a:solidFill>
                <a:latin typeface="Verdana" panose="020B0604030504040204" pitchFamily="34" charset="0"/>
                <a:ea typeface="Verdana" panose="020B0604030504040204" pitchFamily="34" charset="0"/>
              </a:rPr>
              <a:t>otcovská poporodní péče</a:t>
            </a:r>
          </a:p>
          <a:p>
            <a:endParaRPr lang="cs-CZ" dirty="0"/>
          </a:p>
        </p:txBody>
      </p:sp>
    </p:spTree>
    <p:extLst>
      <p:ext uri="{BB962C8B-B14F-4D97-AF65-F5344CB8AC3E}">
        <p14:creationId xmlns:p14="http://schemas.microsoft.com/office/powerpoint/2010/main" val="2622622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Dlouhodobé 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využívají lidé, kteří jsou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pojištěni po stanovenou dobu a potřebují se </a:t>
            </a:r>
            <a:r>
              <a:rPr lang="cs-CZ" sz="6400" u="sng" dirty="0">
                <a:latin typeface="Verdana" panose="020B0604030504040204" pitchFamily="34" charset="0"/>
                <a:ea typeface="Verdana" panose="020B0604030504040204" pitchFamily="34" charset="0"/>
              </a:rPr>
              <a:t>postarat o nemocného člena domácnosti či příbuzného </a:t>
            </a:r>
            <a:r>
              <a:rPr lang="cs-CZ" sz="6400" dirty="0">
                <a:latin typeface="Verdana" panose="020B0604030504040204" pitchFamily="34" charset="0"/>
                <a:ea typeface="Verdana" panose="020B0604030504040204" pitchFamily="34" charset="0"/>
              </a:rPr>
              <a:t>► bude podle potvrzení ošetřujícího lékaře </a:t>
            </a:r>
            <a:r>
              <a:rPr lang="cs-CZ" sz="6400" u="sng" dirty="0">
                <a:latin typeface="Verdana" panose="020B0604030504040204" pitchFamily="34" charset="0"/>
                <a:ea typeface="Verdana" panose="020B0604030504040204" pitchFamily="34" charset="0"/>
              </a:rPr>
              <a:t>potřebovat ještě minimálně 30 dní celodenní péči</a:t>
            </a:r>
            <a:r>
              <a:rPr lang="cs-CZ" sz="6400" dirty="0">
                <a:latin typeface="Verdana" panose="020B0604030504040204" pitchFamily="34" charset="0"/>
                <a:ea typeface="Verdana" panose="020B0604030504040204" pitchFamily="34" charset="0"/>
              </a:rPr>
              <a:t>; dlouhodobé ošetřovné je </a:t>
            </a:r>
            <a:r>
              <a:rPr lang="cs-CZ" sz="6400" u="sng" dirty="0">
                <a:latin typeface="Verdana" panose="020B0604030504040204" pitchFamily="34" charset="0"/>
                <a:ea typeface="Verdana" panose="020B0604030504040204" pitchFamily="34" charset="0"/>
              </a:rPr>
              <a:t>vypláceno maximálně po dobu 90 kalendářních dnů </a:t>
            </a:r>
            <a:r>
              <a:rPr lang="cs-CZ" sz="6400" dirty="0">
                <a:latin typeface="Verdana" panose="020B0604030504040204" pitchFamily="34" charset="0"/>
                <a:ea typeface="Verdana" panose="020B0604030504040204" pitchFamily="34" charset="0"/>
              </a:rPr>
              <a:t>ode dne propuštění z nemocnice a dávka činí </a:t>
            </a:r>
            <a:r>
              <a:rPr lang="cs-CZ" sz="6400" u="sng" dirty="0">
                <a:latin typeface="Verdana" panose="020B0604030504040204" pitchFamily="34" charset="0"/>
                <a:ea typeface="Verdana" panose="020B0604030504040204" pitchFamily="34" charset="0"/>
              </a:rPr>
              <a:t>60 % redukovaného denního vyměřovacího základu</a:t>
            </a:r>
            <a:r>
              <a:rPr lang="cs-CZ" sz="6400" dirty="0">
                <a:latin typeface="Verdana" panose="020B0604030504040204" pitchFamily="34" charset="0"/>
                <a:ea typeface="Verdana" panose="020B0604030504040204" pitchFamily="34" charset="0"/>
              </a:rPr>
              <a:t>; v průběhu uvedených 90 dnů se ošetřující osoby mohou v ošetřování střídat </a:t>
            </a:r>
          </a:p>
          <a:p>
            <a:pPr algn="just">
              <a:lnSpc>
                <a:spcPct val="120000"/>
              </a:lnSpc>
              <a:spcBef>
                <a:spcPts val="0"/>
              </a:spcBef>
              <a:spcAft>
                <a:spcPts val="600"/>
              </a:spcAf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dlouhodobou péčí se rozumí</a:t>
            </a:r>
            <a:r>
              <a:rPr lang="cs-CZ" sz="6400" dirty="0">
                <a:latin typeface="Verdana" panose="020B0604030504040204" pitchFamily="34" charset="0"/>
                <a:ea typeface="Verdana" panose="020B0604030504040204" pitchFamily="34" charset="0"/>
              </a:rPr>
              <a:t> poskytování celodenní péče ošetřovanému spočívající v každodenním ošetřování, provádění opatření spojených se zajištěním léčebného režimu stanoveného poskytovatelem zdravotních služeb nebo pomoci při péči o vlastní osobu (tzn. péče spojená s podáváním jídla a pití, oblékáním, svlékáním, tělesnou hygienou a pomocí při výkonu fyziologické potřeby)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na rozdíl od běžného krátkodobého ošetřovného je tato dávka </a:t>
            </a:r>
            <a:r>
              <a:rPr lang="cs-CZ" sz="6400" u="sng" dirty="0">
                <a:latin typeface="Verdana" panose="020B0604030504040204" pitchFamily="34" charset="0"/>
                <a:ea typeface="Verdana" panose="020B0604030504040204" pitchFamily="34" charset="0"/>
              </a:rPr>
              <a:t>určena i pro OSVČ</a:t>
            </a:r>
            <a:r>
              <a:rPr lang="cs-CZ" sz="6400" dirty="0">
                <a:latin typeface="Verdana" panose="020B0604030504040204" pitchFamily="34" charset="0"/>
                <a:ea typeface="Verdana" panose="020B0604030504040204" pitchFamily="34" charset="0"/>
              </a:rPr>
              <a:t>; protože je to ale dávka nemocenského pojištění, podmínkou pro vznik nároku na její výplatu je dostatečně dlouhá účast na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zaměstnancům vznikne nárok na dlouhodobé ošetřovné, pokud jsou účastni nemocenského pojištění alespoň </a:t>
            </a:r>
            <a:r>
              <a:rPr lang="cs-CZ" sz="6400" u="sng" dirty="0">
                <a:latin typeface="Verdana" panose="020B0604030504040204" pitchFamily="34" charset="0"/>
                <a:ea typeface="Verdana" panose="020B0604030504040204" pitchFamily="34" charset="0"/>
              </a:rPr>
              <a:t>90 kalendářních dnů v posledních 4 měsících</a:t>
            </a:r>
            <a:r>
              <a:rPr lang="cs-CZ" sz="6400" dirty="0">
                <a:latin typeface="Verdana" panose="020B0604030504040204" pitchFamily="34" charset="0"/>
                <a:ea typeface="Verdana" panose="020B0604030504040204" pitchFamily="34" charset="0"/>
              </a:rPr>
              <a:t>; u OSVČ je to účast na pojištění </a:t>
            </a:r>
            <a:r>
              <a:rPr lang="cs-CZ" sz="6400" u="sng" dirty="0">
                <a:latin typeface="Verdana" panose="020B0604030504040204" pitchFamily="34" charset="0"/>
                <a:ea typeface="Verdana" panose="020B0604030504040204" pitchFamily="34" charset="0"/>
              </a:rPr>
              <a:t>po dobu 3 měsíců</a:t>
            </a:r>
            <a:r>
              <a:rPr lang="cs-CZ" sz="6400" dirty="0">
                <a:latin typeface="Verdana" panose="020B0604030504040204" pitchFamily="34" charset="0"/>
                <a:ea typeface="Verdana" panose="020B0604030504040204" pitchFamily="34" charset="0"/>
              </a:rPr>
              <a:t>.</a:t>
            </a:r>
          </a:p>
          <a:p>
            <a:pPr algn="just">
              <a:lnSpc>
                <a:spcPct val="11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Kdo za svou péči získá ošetřovné?</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nebo registrovaný partner ošetřované osoby, příbuzný v linii přímé (dítě, rodič, prarodič) nebo její sourozenec, tchýně, tchán, snacha, zeť, neteř, synovec, teta nebo strýc,</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registrovaný partner nebo druh příbuzného v linii přímé nebo jeho sourozence, jeho tchýně, tchána, snachy, zetě, neteře, synovce, tety nebo strýce,</a:t>
            </a:r>
          </a:p>
          <a:p>
            <a:endParaRPr lang="cs-CZ" dirty="0"/>
          </a:p>
        </p:txBody>
      </p:sp>
    </p:spTree>
    <p:extLst>
      <p:ext uri="{BB962C8B-B14F-4D97-AF65-F5344CB8AC3E}">
        <p14:creationId xmlns:p14="http://schemas.microsoft.com/office/powerpoint/2010/main" val="1950016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13594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Vyrovnávací příspěvek v těhotenství a mateřství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15677"/>
            <a:ext cx="10701865" cy="494638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výplatu dávky: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těhotná zaměstnankyně, která je převedena na jinou práci, protože práce, kterou předtím konala, je zakázána těhotným ženám nebo podle rozhodnutí  ošetřujícího lékaře ohrožuje její těhotenství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je v období do konce devátého měsíce po porodu převedena na jinou práci, protože práce, kterou předtím konala, je zakázána matkám do konce devátého měsíce po porodu nebo podle rozhodnutí ošetřujícího lékaře ohrožuje její zdraví nebo mateřství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kojí a je převedena na jinou práci, protože práce, kterou předtím konala,  je zakázána kojícím ženám nebo podle rozhodnutí ošetřujícího lékaře ohrožuje její zdraví nebo schopnost kojení</a:t>
            </a:r>
          </a:p>
          <a:p>
            <a:pPr marL="358775"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 ► ► ► a z tohoto důvodu dosahuje bez svého zavinění nižšího příjmu než před převedením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je rovný rozdílu redukovaného denního vyměřovacího základu, který zaměstnankyně měla na původní pracovní pozici a průměrného započitatelného příjmu po převedení, který spadá na jeden kalendářní den (do 1552 Kč – 100%, do 2328 Kč – 60%, do 4656 Kč – 30%, pak nic)</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poskytuje se za kalendářní dny, v nichž trvalo převedení na jinou práci</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těhotné zaměstnankyni nejdéle do 6 týdne před porodem</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z důvodu mateřství do konce 9 měsíce po porodu</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kojícím matkám po dobu kojení </a:t>
            </a:r>
          </a:p>
          <a:p>
            <a:endParaRPr lang="cs-CZ" dirty="0"/>
          </a:p>
        </p:txBody>
      </p:sp>
    </p:spTree>
    <p:extLst>
      <p:ext uri="{BB962C8B-B14F-4D97-AF65-F5344CB8AC3E}">
        <p14:creationId xmlns:p14="http://schemas.microsoft.com/office/powerpoint/2010/main" val="1714415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Vyměřovací základ v rozhodném období (1 rok) je 945 000 Kč</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Vypočítejte výši ošetřovného, pokud doba ošetřování trvala plných 9 dní.</a:t>
            </a:r>
          </a:p>
        </p:txBody>
      </p:sp>
    </p:spTree>
    <p:extLst>
      <p:ext uri="{BB962C8B-B14F-4D97-AF65-F5344CB8AC3E}">
        <p14:creationId xmlns:p14="http://schemas.microsoft.com/office/powerpoint/2010/main" val="2877678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8570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Okruh pojištěných osob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91716"/>
            <a:ext cx="10701865" cy="527304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za podmínek: </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výkon práce na území ČR v zaměstnání vykonávaném v pracovněprávním či pracovním vztahu, který může účast na nemocenském pojištění založit</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zvláštní podmínky účasti zaměstnanců na NP jsou stanoveny při výkonu </a:t>
            </a:r>
            <a:r>
              <a:rPr lang="cs-CZ" sz="6400" u="sng" dirty="0">
                <a:solidFill>
                  <a:srgbClr val="000000"/>
                </a:solidFill>
                <a:latin typeface="Verdana" panose="020B0604030504040204" pitchFamily="34" charset="0"/>
                <a:ea typeface="Verdana" panose="020B0604030504040204" pitchFamily="34" charset="0"/>
              </a:rPr>
              <a:t>zaměstnání malého rozsahu </a:t>
            </a:r>
            <a:r>
              <a:rPr lang="cs-CZ" sz="6400" b="1" u="sng" dirty="0">
                <a:solidFill>
                  <a:srgbClr val="000000"/>
                </a:solidFill>
                <a:latin typeface="Verdana" panose="020B0604030504040204" pitchFamily="34" charset="0"/>
                <a:ea typeface="Verdana" panose="020B0604030504040204" pitchFamily="34" charset="0"/>
              </a:rPr>
              <a:t>(DPČ) – dohoda o pracovní činnosti </a:t>
            </a:r>
            <a:r>
              <a:rPr lang="cs-CZ" sz="6400" dirty="0">
                <a:latin typeface="Verdana" panose="020B0604030504040204" pitchFamily="34" charset="0"/>
                <a:ea typeface="Verdana" panose="020B0604030504040204" pitchFamily="34" charset="0"/>
              </a:rPr>
              <a:t>► zaměstnanec je pojištěn jen v těch kalendářních měsících, v nichž dosáhl aspoň příjmu v příslušné rozhodné výši; zaměstnáním malého rozsahu se rozumí zaměstnání, v němž jsou splněny podmínky výkonu zaměstnání na území ČR, avšak není splněna podmínka sjednání příjmu ze zaměstnání ve stanovené výši. Jde o situace, kdy sjednaná měsíční částka započitatelného příjmu je nižší než rozhodný příjem, anebo měsíční příjem nebyl sjednán vůbec</a:t>
            </a:r>
          </a:p>
          <a:p>
            <a:pPr algn="just">
              <a:lnSpc>
                <a:spcPct val="10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u zaměstnance činného na základě </a:t>
            </a:r>
            <a:r>
              <a:rPr lang="cs-CZ" sz="6400" b="1" u="sng" dirty="0">
                <a:solidFill>
                  <a:srgbClr val="000000"/>
                </a:solidFill>
                <a:latin typeface="Verdana" panose="020B0604030504040204" pitchFamily="34" charset="0"/>
                <a:ea typeface="Verdana" panose="020B0604030504040204" pitchFamily="34" charset="0"/>
              </a:rPr>
              <a:t>dohody o provedení práce (DPP) </a:t>
            </a:r>
            <a:r>
              <a:rPr lang="cs-CZ" sz="6400" dirty="0">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vzniká povinná účast na nemocenském pojištění, pokud splňuje podmínky, a to:</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výkon práce na území ČR</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 kalendářním měsíci, v němž dohoda o provedení práce trvá, dosáhl započitatelného příjmu v částce vyšší než 11 500 Kč.</a:t>
            </a:r>
          </a:p>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OSVČ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osoba, která vykonává SVČ a osoba spolupracující při výkonu SVČ </a:t>
            </a:r>
            <a:r>
              <a:rPr lang="cs-CZ" sz="6400" dirty="0">
                <a:latin typeface="Verdana" panose="020B0604030504040204" pitchFamily="34" charset="0"/>
                <a:ea typeface="Verdana" panose="020B0604030504040204" pitchFamily="34" charset="0"/>
              </a:rPr>
              <a:t>► je</a:t>
            </a:r>
            <a:r>
              <a:rPr lang="cs-CZ" sz="6400" dirty="0">
                <a:solidFill>
                  <a:srgbClr val="000000"/>
                </a:solidFill>
                <a:latin typeface="Verdana" panose="020B0604030504040204" pitchFamily="34" charset="0"/>
                <a:ea typeface="Verdana" panose="020B0604030504040204" pitchFamily="34" charset="0"/>
              </a:rPr>
              <a:t>jich účast je dobrovolná</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účast OSVČ na nemocenském pojištění vzniká na základě přihlášky k nemocenskému pojištění a zaplacením pojistného na nemocenské pojištění</a:t>
            </a:r>
            <a:endParaRPr 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smluvní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povinně účastni nemocenského pojištění jsou též smluvní zaměstnanci; smluvním zaměstnancem se rozumí zaměstnanec zaměstnavatele, jehož sídlo je v „nesmluvní cizině“, tedy ve státu mimo území Evropské unie nebo některého ze států, s nímž má Česká republika uzavřenu mezinárodní smlouvu o sociálním zabezpečení, pokud je pracovně činný v České republice u zaměstnavatele se sídlem na území České republiky (tzv. smluvní zaměstnavatel)</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zahraniční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zahraničním zaměstnancem se rozumí zaměstnanec činný na území ČR ve prospěch zahraničního zaměstnavatele, tj. zaměstnavatele, který má sídlo na území státu, s nímž ČR neuzavřela mezinárodní smlouvu o sociálním zabezpečení nebo který neaplikuje koordinační nařízení EU; takový může být v ČR pojištěn pouze na základě projevu jeho vůle, tzn. dobrovolně; musí být však zároveň dobrovolně účasten i důchodového pojištění  </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vynětí z účasti na nemocenském pojištění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zaměstnavatele, který požívá diplomatických výsad a imunit, pokud jsou účastni pojištění v jiném státě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mezinárodní organizaci, pokud jsou účastni pojištění prostřednictvím této mezinárodní organizace a písemně prohlásí orgánu nemocenského pojištění, že chtějí být z tohoto důvodu vyňati z pojištění v České republice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osoby, které nejsou občany České republiky nebo občany Evropské unie a jsou zaměstnány v České republice bez platného oprávnění k pobytu na území České republiky podle jiného právního předpisu (zákon č. 326/1999 Sb., o pobytu cizinců na území České republiky)</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studenti, žáci a důchodci, kteří nevykonávají výdělečnou činnost – nejde o osoby, které v době nemoci přicházejí o 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také osoby na DPP, pokud jejich měsíční příjem je nižší nebo roven 11 500 Kč a DPČ s příjmem pod 4500 Kč měsíčně  </a:t>
            </a:r>
          </a:p>
          <a:p>
            <a:endParaRPr lang="cs-CZ" dirty="0"/>
          </a:p>
        </p:txBody>
      </p:sp>
    </p:spTree>
    <p:extLst>
      <p:ext uri="{BB962C8B-B14F-4D97-AF65-F5344CB8AC3E}">
        <p14:creationId xmlns:p14="http://schemas.microsoft.com/office/powerpoint/2010/main" val="310045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10030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Základní atributy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29071"/>
            <a:ext cx="10701865" cy="52023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průměrný denní příjem za rozhodné období (12 měsíců)</a:t>
            </a:r>
          </a:p>
          <a:p>
            <a:pPr algn="just">
              <a:lnSpc>
                <a:spcPct val="100000"/>
              </a:lnSpc>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stanoví se z něj dávky příslušnou % sazbou </a:t>
            </a:r>
            <a:r>
              <a:rPr lang="cs-CZ" sz="6400" dirty="0">
                <a:solidFill>
                  <a:schemeClr val="bg1"/>
                </a:solidFill>
                <a:latin typeface="Verdana" panose="020B0604030504040204" pitchFamily="34" charset="0"/>
                <a:ea typeface="Verdana" panose="020B0604030504040204" pitchFamily="34" charset="0"/>
              </a:rPr>
              <a:t>►</a:t>
            </a:r>
            <a:r>
              <a:rPr lang="cs-CZ" sz="6400" dirty="0">
                <a:solidFill>
                  <a:srgbClr val="000000"/>
                </a:solidFill>
                <a:latin typeface="Verdana" panose="020B0604030504040204" pitchFamily="34" charset="0"/>
                <a:ea typeface="Verdana" panose="020B0604030504040204" pitchFamily="34" charset="0"/>
              </a:rPr>
              <a:t> stanoví se tak, že vyměřovací základ zjištěný z rozhodného období (zpravidla 12 měsíců) vydělí počtem kalendářních dnů připadajících na rozhodné období; pokud jsou vyloučené dny, snižuje se o ně počet kalendářních dnů</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zaměstnavatel: ze součtu hrubých příjmů + zaměstnanec: z hrubého měsíčního příjmu </a:t>
            </a:r>
            <a:endParaRPr lang="cs-CZ" sz="6400" dirty="0">
              <a:latin typeface="Verdana" panose="020B0604030504040204" pitchFamily="34" charset="0"/>
              <a:ea typeface="Verdana" panose="020B0604030504040204" pitchFamily="34" charset="0"/>
            </a:endParaRPr>
          </a:p>
          <a:p>
            <a:pPr marL="714375" indent="-354013" algn="just">
              <a:lnSpc>
                <a:spcPct val="12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OSVČ: součin minimálního měsíčního vyměřovacího základu platného v roce 2025 pro výkon hlavní činnosti, tj. 16 295 Kč a počtu kalendářních měsíců výkonu hlavní samostatné výdělečné činnosti.</a:t>
            </a:r>
          </a:p>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dny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omluvené nepřítomnosti zaměstnance v práci nebo ve službě, za které zaměstnanci nenáleží náhrada příjmu nebo za které mu nebyl poskytnut služební příjem nebo služební plat, s výjimkou kalendářních dnů dočasné pracovní neschopnosti, za které zaměstnanci nevznikl nárok na nemocenské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dočasné pracovní neschopnosti nebo karantény, v nichž náleží zaměstnanci náhrada mzdy, platu nebo odměny v období prvních 14 kalendářních dní dočasné pracovní neschopnosti (karantény) nebo snížený plat (snížená měsíční odměna)</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za které bylo zaměstnanci vypláceno nemocenské, peněžitá pomoc v mateřství nebo ošetřovné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připadající na kalendářní měsíce, za které osoba samostatně výdělečně činná neplatí pojistné na pojištění a v nichž osoba samostatně výdělečně činná nebyla účastna pojištění</a:t>
            </a:r>
          </a:p>
          <a:p>
            <a:endParaRPr lang="cs-CZ" dirty="0"/>
          </a:p>
        </p:txBody>
      </p:sp>
    </p:spTree>
    <p:extLst>
      <p:ext uri="{BB962C8B-B14F-4D97-AF65-F5344CB8AC3E}">
        <p14:creationId xmlns:p14="http://schemas.microsoft.com/office/powerpoint/2010/main" val="2120089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943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denního vyměřovacího základu – </a:t>
            </a:r>
            <a:r>
              <a:rPr lang="cs-CZ" sz="1700" dirty="0">
                <a:latin typeface="Verdana" panose="020B0604030504040204" pitchFamily="34" charset="0"/>
                <a:ea typeface="Verdana" panose="020B0604030504040204" pitchFamily="34" charset="0"/>
              </a:rPr>
              <a:t>denní vyměřovací základ se redukuje prostřednictvím tří redukčních hranic platných od 1. ledna kalendářního roku vyhlašuje MPSV formou Sdělení ve Sbírce zákonů ► v roce 2024 činí:</a:t>
            </a:r>
          </a:p>
          <a:p>
            <a:pPr marL="719138" indent="-35401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1. redukční hranice </a:t>
            </a:r>
            <a:r>
              <a:rPr lang="cs-CZ" sz="1800" b="1" dirty="0">
                <a:solidFill>
                  <a:srgbClr val="C00000"/>
                </a:solidFill>
                <a:latin typeface="Verdana" panose="020B0604030504040204" pitchFamily="34" charset="0"/>
                <a:ea typeface="Verdana" panose="020B0604030504040204" pitchFamily="34" charset="0"/>
              </a:rPr>
              <a:t>1522 Kč,</a:t>
            </a:r>
          </a:p>
          <a:p>
            <a:pPr marL="719138" indent="-354013" algn="just">
              <a:lnSpc>
                <a:spcPct val="100000"/>
              </a:lnSpc>
              <a:spcBef>
                <a:spcPts val="0"/>
              </a:spcBef>
              <a:spcAft>
                <a:spcPts val="600"/>
              </a:spcAft>
            </a:pPr>
            <a:r>
              <a:rPr lang="cs-CZ" sz="1800" dirty="0">
                <a:latin typeface="Verdana" panose="020B0604030504040204" pitchFamily="34" charset="0"/>
                <a:ea typeface="Verdana" panose="020B0604030504040204" pitchFamily="34" charset="0"/>
              </a:rPr>
              <a:t>2. redukční hranice </a:t>
            </a:r>
            <a:r>
              <a:rPr lang="cs-CZ" sz="1800" b="1" dirty="0">
                <a:solidFill>
                  <a:srgbClr val="C00000"/>
                </a:solidFill>
                <a:latin typeface="Verdana" panose="020B0604030504040204" pitchFamily="34" charset="0"/>
                <a:ea typeface="Verdana" panose="020B0604030504040204" pitchFamily="34" charset="0"/>
              </a:rPr>
              <a:t>2328Kč,</a:t>
            </a:r>
          </a:p>
          <a:p>
            <a:pPr marL="719138" indent="-354013" algn="just">
              <a:lnSpc>
                <a:spcPct val="100000"/>
              </a:lnSpc>
              <a:spcBef>
                <a:spcPts val="0"/>
              </a:spcBef>
              <a:spcAft>
                <a:spcPts val="600"/>
              </a:spcAft>
            </a:pPr>
            <a:r>
              <a:rPr lang="cs-CZ" sz="1800" dirty="0">
                <a:solidFill>
                  <a:srgbClr val="000000"/>
                </a:solidFill>
                <a:latin typeface="Verdana" panose="020B0604030504040204" pitchFamily="34" charset="0"/>
                <a:ea typeface="Verdana" panose="020B0604030504040204" pitchFamily="34" charset="0"/>
              </a:rPr>
              <a:t>3. redukční hranice </a:t>
            </a:r>
            <a:r>
              <a:rPr lang="cs-CZ" sz="1800" b="1" dirty="0">
                <a:solidFill>
                  <a:srgbClr val="C00000"/>
                </a:solidFill>
                <a:latin typeface="Verdana" panose="020B0604030504040204" pitchFamily="34" charset="0"/>
                <a:ea typeface="Verdana" panose="020B0604030504040204" pitchFamily="34" charset="0"/>
              </a:rPr>
              <a:t>4656 Kč.</a:t>
            </a:r>
          </a:p>
          <a:p>
            <a:pPr marL="0" algn="just">
              <a:lnSpc>
                <a:spcPct val="10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redukce se provede tak, že se započte:</a:t>
            </a:r>
            <a:endParaRPr lang="cs-CZ" sz="1700" b="1" dirty="0">
              <a:latin typeface="Verdana" panose="020B0604030504040204" pitchFamily="34" charset="0"/>
              <a:ea typeface="Verdana" panose="020B0604030504040204" pitchFamily="34" charset="0"/>
            </a:endParaRPr>
          </a:p>
          <a:p>
            <a:pPr marL="358775" indent="0" algn="just">
              <a:lnSpc>
                <a:spcPct val="100000"/>
              </a:lnSpc>
              <a:spcBef>
                <a:spcPts val="0"/>
              </a:spcBef>
              <a:spcAft>
                <a:spcPts val="600"/>
              </a:spcAft>
              <a:buSzPct val="45000"/>
              <a:buNone/>
            </a:pPr>
            <a:r>
              <a:rPr lang="cs-CZ" sz="1800" dirty="0"/>
              <a:t>► </a:t>
            </a:r>
            <a:r>
              <a:rPr lang="cs-CZ" sz="1700" dirty="0">
                <a:solidFill>
                  <a:srgbClr val="000000"/>
                </a:solidFill>
                <a:latin typeface="Verdana" panose="020B0604030504040204" pitchFamily="34" charset="0"/>
                <a:ea typeface="Verdana" panose="020B0604030504040204" pitchFamily="34" charset="0"/>
              </a:rPr>
              <a:t>denní vyměřovací základ se pro další výpočet redukuje – k tomu slouží výše uvedené redukční hranice; do částky 1522 Kč se započítá 90%, do částky 2328 Kč se započítává 60% a do částky 4656 se započítává 30%; výsledkem této redukce je tzv. „redukovaný vyměřovací základ“; takže:</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do první redukční hranice</a:t>
            </a: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nemocenského, ošetřovného a dlouhodobého ošetřovného - 90 % DVZ</a:t>
            </a:r>
            <a:endParaRPr lang="cs-CZ" sz="1700" dirty="0">
              <a:latin typeface="Verdana" panose="020B0604030504040204" pitchFamily="34" charset="0"/>
              <a:ea typeface="Verdana" panose="020B0604030504040204" pitchFamily="34" charset="0"/>
            </a:endParaRP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peněžité pomoci v mateřství, vyrovnávacího příspěvku v těhotenství a mateřství a otcovské </a:t>
            </a:r>
            <a:r>
              <a:rPr lang="cs-CZ" sz="1700" dirty="0">
                <a:latin typeface="Verdana" panose="020B0604030504040204" pitchFamily="34" charset="0"/>
                <a:ea typeface="Verdana" panose="020B0604030504040204" pitchFamily="34" charset="0"/>
              </a:rPr>
              <a:t>poporodní péče - 100 % denního vyměřovacího základu</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denního vyměřovacího základu mezi první a druhou redukční hranicí se započte 60 %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mezi druhou a třetí redukční hranicí se započte 30 %,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k částce nad třetí redukční hranicí se  nepřihlíží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700" dirty="0">
                <a:latin typeface="Verdana" panose="020B0604030504040204" pitchFamily="34" charset="0"/>
                <a:ea typeface="Verdana" panose="020B0604030504040204" pitchFamily="34" charset="0"/>
              </a:rPr>
              <a:t>► doba, po kterou je vyplácená dávka</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ochranná lhůta </a:t>
            </a:r>
            <a:r>
              <a:rPr lang="cs-CZ" sz="1700" dirty="0">
                <a:latin typeface="Verdana" panose="020B0604030504040204" pitchFamily="34" charset="0"/>
                <a:ea typeface="Verdana" panose="020B0604030504040204" pitchFamily="34" charset="0"/>
              </a:rPr>
              <a:t>► aby lidé nezůstali bez prostředků v době nemoci mezi dvěma zaměstnáními</a:t>
            </a:r>
            <a:endPar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doba, po které může bývalému zaměstnanci vzniknout nárok na dávku </a:t>
            </a: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při nemocenské (7 dní) a peněžité pomoci v mateřství (180 dní); nenáleží z ní ošetřovné a vyrovnávací příspěvek v těhotenství a mateřství</a:t>
            </a:r>
          </a:p>
          <a:p>
            <a:endParaRPr lang="cs-CZ" dirty="0"/>
          </a:p>
        </p:txBody>
      </p:sp>
    </p:spTree>
    <p:extLst>
      <p:ext uri="{BB962C8B-B14F-4D97-AF65-F5344CB8AC3E}">
        <p14:creationId xmlns:p14="http://schemas.microsoft.com/office/powerpoint/2010/main" val="190307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63325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47500" lnSpcReduction="20000"/>
          </a:bodyPr>
          <a:lstStyle/>
          <a:p>
            <a:pPr algn="just">
              <a:lnSpc>
                <a:spcPct val="100000"/>
              </a:lnSpc>
              <a:spcBef>
                <a:spcPts val="0"/>
              </a:spcBef>
              <a:spcAft>
                <a:spcPts val="600"/>
              </a:spcAft>
              <a:buFont typeface="Wingdings" panose="05000000000000000000" pitchFamily="2" charset="2"/>
              <a:buChar char="v"/>
            </a:pPr>
            <a:r>
              <a:rPr lang="cs-CZ" sz="3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sazby pojistného z vyměřovacího základu činí: </a:t>
            </a:r>
          </a:p>
          <a:p>
            <a:pPr algn="just">
              <a:lnSpc>
                <a:spcPct val="100000"/>
              </a:lnSpc>
              <a:spcBef>
                <a:spcPts val="0"/>
              </a:spcBef>
              <a:spcAft>
                <a:spcPts val="600"/>
              </a:spcAft>
              <a:buFont typeface="Wingdings" panose="05000000000000000000" pitchFamily="2" charset="2"/>
              <a:buChar char="v"/>
            </a:pPr>
            <a:r>
              <a:rPr lang="cs-CZ" sz="3400" b="1" u="sng" dirty="0">
                <a:solidFill>
                  <a:srgbClr val="000000"/>
                </a:solidFill>
                <a:latin typeface="Verdana" panose="020B0604030504040204" pitchFamily="34" charset="0"/>
                <a:ea typeface="Verdana" panose="020B0604030504040204" pitchFamily="34" charset="0"/>
              </a:rPr>
              <a:t>u zaměstnavatelů</a:t>
            </a:r>
            <a:endParaRPr lang="cs-CZ" sz="34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3400" dirty="0">
                <a:solidFill>
                  <a:srgbClr val="000000"/>
                </a:solidFill>
                <a:latin typeface="Verdana" panose="020B0604030504040204" pitchFamily="34" charset="0"/>
                <a:ea typeface="Verdana" panose="020B0604030504040204" pitchFamily="34" charset="0"/>
              </a:rPr>
              <a:t>24,8 %, z toho: 2,1 % na nemocenské pojištění, 21,5 % na důchodové pojištění, 1,2 % na státní politiku zaměstnanosti</a:t>
            </a:r>
            <a:endParaRPr lang="cs-CZ" sz="3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3400" b="1" u="sng" dirty="0">
                <a:solidFill>
                  <a:srgbClr val="000000"/>
                </a:solidFill>
                <a:latin typeface="Verdana" panose="020B0604030504040204" pitchFamily="34" charset="0"/>
                <a:ea typeface="Verdana" panose="020B0604030504040204" pitchFamily="34" charset="0"/>
              </a:rPr>
              <a:t>u zaměstnanců</a:t>
            </a:r>
            <a:endParaRPr lang="cs-CZ" sz="34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3400" dirty="0">
                <a:solidFill>
                  <a:srgbClr val="000000"/>
                </a:solidFill>
                <a:latin typeface="Verdana" panose="020B0604030504040204" pitchFamily="34" charset="0"/>
                <a:ea typeface="Verdana" panose="020B0604030504040204" pitchFamily="34" charset="0"/>
              </a:rPr>
              <a:t>6,5 % na důchodové pojištění + nově 0,6% na nemocenské pojištění</a:t>
            </a:r>
            <a:endParaRPr lang="cs-CZ" sz="3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3400" b="1" u="sng" dirty="0">
                <a:solidFill>
                  <a:srgbClr val="000000"/>
                </a:solidFill>
                <a:latin typeface="Verdana" panose="020B0604030504040204" pitchFamily="34" charset="0"/>
                <a:ea typeface="Verdana" panose="020B0604030504040204" pitchFamily="34" charset="0"/>
              </a:rPr>
              <a:t>u OSVČ</a:t>
            </a:r>
          </a:p>
          <a:p>
            <a:pPr marL="714375" indent="-354013" algn="just">
              <a:lnSpc>
                <a:spcPct val="100000"/>
              </a:lnSpc>
              <a:spcBef>
                <a:spcPts val="0"/>
              </a:spcBef>
              <a:spcAft>
                <a:spcPts val="600"/>
              </a:spcAft>
            </a:pPr>
            <a:r>
              <a:rPr lang="cs-CZ" sz="3400" dirty="0">
                <a:solidFill>
                  <a:srgbClr val="000000"/>
                </a:solidFill>
                <a:latin typeface="Verdana" panose="020B0604030504040204" pitchFamily="34" charset="0"/>
                <a:ea typeface="Verdana" panose="020B0604030504040204" pitchFamily="34" charset="0"/>
              </a:rPr>
              <a:t>29,2 %, z toho: 28 % na důchodové pojištění, 1,2 % na státní politiku zaměstnanosti, (nemocenské je dobrovolné) </a:t>
            </a:r>
          </a:p>
          <a:p>
            <a:pPr algn="just">
              <a:lnSpc>
                <a:spcPct val="100000"/>
              </a:lnSpc>
              <a:spcBef>
                <a:spcPts val="0"/>
              </a:spcBef>
              <a:spcAft>
                <a:spcPts val="600"/>
              </a:spcAft>
              <a:buFont typeface="Wingdings" panose="05000000000000000000" pitchFamily="2" charset="2"/>
              <a:buChar char="v"/>
            </a:pPr>
            <a:r>
              <a:rPr lang="cs-CZ" sz="3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dávek</a:t>
            </a:r>
          </a:p>
          <a:p>
            <a:pPr algn="just">
              <a:lnSpc>
                <a:spcPct val="100000"/>
              </a:lnSpc>
              <a:spcBef>
                <a:spcPts val="0"/>
              </a:spcBef>
              <a:spcAft>
                <a:spcPts val="600"/>
              </a:spcAft>
              <a:buFont typeface="Wingdings" panose="05000000000000000000" pitchFamily="2" charset="2"/>
              <a:buChar char="v"/>
            </a:pPr>
            <a:r>
              <a:rPr lang="cs-CZ" sz="3400" u="sng" dirty="0">
                <a:latin typeface="Verdana" panose="020B0604030504040204" pitchFamily="34" charset="0"/>
                <a:ea typeface="Verdana" panose="020B0604030504040204" pitchFamily="34" charset="0"/>
              </a:rPr>
              <a:t>nemocenské</a:t>
            </a:r>
            <a:r>
              <a:rPr lang="cs-CZ" sz="3400" dirty="0">
                <a:latin typeface="Verdana" panose="020B0604030504040204" pitchFamily="34" charset="0"/>
                <a:ea typeface="Verdana" panose="020B0604030504040204" pitchFamily="34" charset="0"/>
              </a:rPr>
              <a:t> ► 60 % DVZ od 15.kalendářního dne; od 31 dne ► 66%; od 61 dne ► 72%</a:t>
            </a:r>
          </a:p>
          <a:p>
            <a:pPr algn="just">
              <a:lnSpc>
                <a:spcPct val="100000"/>
              </a:lnSpc>
              <a:spcBef>
                <a:spcPts val="0"/>
              </a:spcBef>
              <a:spcAft>
                <a:spcPts val="600"/>
              </a:spcAft>
              <a:buFont typeface="Wingdings" panose="05000000000000000000" pitchFamily="2" charset="2"/>
              <a:buChar char="v"/>
            </a:pPr>
            <a:r>
              <a:rPr lang="cs-CZ" sz="3400" u="sng" dirty="0">
                <a:latin typeface="Verdana" panose="020B0604030504040204" pitchFamily="34" charset="0"/>
                <a:ea typeface="Verdana" panose="020B0604030504040204" pitchFamily="34" charset="0"/>
              </a:rPr>
              <a:t>peněžitá pomoc v mateřství + otcovská poporodní péče (nově) </a:t>
            </a:r>
            <a:r>
              <a:rPr lang="cs-CZ" sz="3400" dirty="0">
                <a:latin typeface="Verdana" panose="020B0604030504040204" pitchFamily="34" charset="0"/>
                <a:ea typeface="Verdana" panose="020B0604030504040204" pitchFamily="34" charset="0"/>
              </a:rPr>
              <a:t>► 70% DVZ</a:t>
            </a:r>
          </a:p>
          <a:p>
            <a:pPr algn="just">
              <a:lnSpc>
                <a:spcPct val="100000"/>
              </a:lnSpc>
              <a:spcBef>
                <a:spcPts val="0"/>
              </a:spcBef>
              <a:spcAft>
                <a:spcPts val="600"/>
              </a:spcAft>
              <a:buFont typeface="Wingdings" panose="05000000000000000000" pitchFamily="2" charset="2"/>
              <a:buChar char="v"/>
            </a:pPr>
            <a:r>
              <a:rPr lang="cs-CZ" sz="3400" u="sng" dirty="0">
                <a:latin typeface="Verdana" panose="020B0604030504040204" pitchFamily="34" charset="0"/>
                <a:ea typeface="Verdana" panose="020B0604030504040204" pitchFamily="34" charset="0"/>
              </a:rPr>
              <a:t>Ošetřovné a dlouhodobé ošetřovné </a:t>
            </a:r>
            <a:r>
              <a:rPr lang="cs-CZ" sz="3400" dirty="0">
                <a:latin typeface="Verdana" panose="020B0604030504040204" pitchFamily="34" charset="0"/>
                <a:ea typeface="Verdana" panose="020B0604030504040204" pitchFamily="34" charset="0"/>
              </a:rPr>
              <a:t>► 60 % DVZ</a:t>
            </a:r>
          </a:p>
          <a:p>
            <a:pPr algn="just">
              <a:lnSpc>
                <a:spcPct val="100000"/>
              </a:lnSpc>
              <a:spcBef>
                <a:spcPts val="0"/>
              </a:spcBef>
              <a:spcAft>
                <a:spcPts val="600"/>
              </a:spcAft>
              <a:buFont typeface="Wingdings" panose="05000000000000000000" pitchFamily="2" charset="2"/>
              <a:buChar char="v"/>
            </a:pPr>
            <a:r>
              <a:rPr lang="cs-CZ" sz="3400" u="sng" dirty="0">
                <a:solidFill>
                  <a:srgbClr val="000000"/>
                </a:solidFill>
                <a:latin typeface="Verdana" panose="020B0604030504040204" pitchFamily="34" charset="0"/>
                <a:ea typeface="Verdana" panose="020B0604030504040204" pitchFamily="34" charset="0"/>
              </a:rPr>
              <a:t>vyrovnávací příspěvek v těhotenství a mateřství </a:t>
            </a:r>
            <a:r>
              <a:rPr lang="cs-CZ" sz="3400" dirty="0">
                <a:solidFill>
                  <a:schemeClr val="bg1"/>
                </a:solidFill>
                <a:latin typeface="Verdana" panose="020B0604030504040204" pitchFamily="34" charset="0"/>
                <a:ea typeface="Verdana" panose="020B0604030504040204" pitchFamily="34" charset="0"/>
              </a:rPr>
              <a:t>►</a:t>
            </a:r>
            <a:r>
              <a:rPr lang="cs-CZ" sz="3400" dirty="0">
                <a:solidFill>
                  <a:srgbClr val="000000"/>
                </a:solidFill>
                <a:latin typeface="Verdana" panose="020B0604030504040204" pitchFamily="34" charset="0"/>
                <a:ea typeface="Verdana" panose="020B0604030504040204" pitchFamily="34" charset="0"/>
              </a:rPr>
              <a:t> rozdíl mezi redukovaným DVZ zjištěným ke dni převedení na jinou práci a průměrem jejich započitatelných příjmů připadajícím na jeden kalendářní den v jednotlivých kalendářní měsících po tomto převedení</a:t>
            </a:r>
            <a:endParaRPr lang="cs-CZ" sz="3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3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uplatnění nároku na dávku nemocenského pojištění</a:t>
            </a:r>
          </a:p>
          <a:p>
            <a:pPr algn="just">
              <a:lnSpc>
                <a:spcPct val="100000"/>
              </a:lnSpc>
              <a:spcBef>
                <a:spcPts val="0"/>
              </a:spcBef>
              <a:spcAft>
                <a:spcPts val="600"/>
              </a:spcAft>
              <a:buFont typeface="Wingdings" panose="05000000000000000000" pitchFamily="2" charset="2"/>
              <a:buChar char="v"/>
            </a:pPr>
            <a:r>
              <a:rPr lang="cs-CZ" sz="3400" dirty="0">
                <a:latin typeface="Verdana" panose="020B0604030504040204" pitchFamily="34" charset="0"/>
                <a:ea typeface="Verdana" panose="020B0604030504040204" pitchFamily="34" charset="0"/>
              </a:rPr>
              <a:t>v případě, kdy pojištěnec onemocní, ošetřující lékař rozhodne o dočasné pracovní neschopnosti, vydává pojištěnci pouze průkaz dočasné práce neschopného pojištěnce – II. díl </a:t>
            </a:r>
            <a:r>
              <a:rPr lang="cs-CZ" sz="3400" b="1" dirty="0">
                <a:latin typeface="Verdana" panose="020B0604030504040204" pitchFamily="34" charset="0"/>
                <a:ea typeface="Verdana" panose="020B0604030504040204" pitchFamily="34" charset="0"/>
              </a:rPr>
              <a:t>Rozhodnutí o dočasné pracovní neschopnosti </a:t>
            </a:r>
            <a:r>
              <a:rPr lang="cs-CZ" sz="3400" dirty="0">
                <a:latin typeface="Verdana" panose="020B0604030504040204" pitchFamily="34" charset="0"/>
                <a:ea typeface="Verdana" panose="020B0604030504040204" pitchFamily="34" charset="0"/>
              </a:rPr>
              <a:t>- pojištěnec nemusí svému zaměstnavateli předávat, posílat či jinak doručovat tzv. papírové neschopenky ani žádné jiné formuláře - vše probíhá již automaticky elektronickou cestou pomocí systému E-neschopenky</a:t>
            </a:r>
          </a:p>
          <a:p>
            <a:pPr algn="just">
              <a:lnSpc>
                <a:spcPct val="100000"/>
              </a:lnSpc>
              <a:spcBef>
                <a:spcPts val="0"/>
              </a:spcBef>
              <a:spcAft>
                <a:spcPts val="600"/>
              </a:spcAft>
              <a:buFont typeface="Wingdings" panose="05000000000000000000" pitchFamily="2" charset="2"/>
              <a:buChar char="v"/>
            </a:pPr>
            <a:r>
              <a:rPr lang="cs-CZ" sz="3400" dirty="0">
                <a:solidFill>
                  <a:srgbClr val="000000"/>
                </a:solidFill>
                <a:latin typeface="Verdana" panose="020B0604030504040204" pitchFamily="34" charset="0"/>
                <a:ea typeface="Verdana" panose="020B0604030504040204" pitchFamily="34" charset="0"/>
              </a:rPr>
              <a:t>v případě, že dočasná pracovní neschopnost je delší než 14 dnů, předá dále zaměstnanec svému zaměstnavateli díl </a:t>
            </a:r>
            <a:r>
              <a:rPr lang="cs-CZ" sz="3400" b="1" dirty="0">
                <a:solidFill>
                  <a:srgbClr val="000000"/>
                </a:solidFill>
                <a:latin typeface="Verdana" panose="020B0604030504040204" pitchFamily="34" charset="0"/>
                <a:ea typeface="Verdana" panose="020B0604030504040204" pitchFamily="34" charset="0"/>
              </a:rPr>
              <a:t>Žádost o nemocenské</a:t>
            </a:r>
            <a:r>
              <a:rPr lang="cs-CZ" sz="3400" dirty="0">
                <a:solidFill>
                  <a:srgbClr val="000000"/>
                </a:solidFill>
                <a:latin typeface="Verdana" panose="020B0604030504040204" pitchFamily="34" charset="0"/>
                <a:ea typeface="Verdana" panose="020B0604030504040204" pitchFamily="34" charset="0"/>
              </a:rPr>
              <a:t> (další z dílů tzv. neschopenky)-zaměstnavatel tento díl předá příslušné OSSZ, čímž je podána žádost o nemocenské od 15. dne trvání dočasné pracovní neschopnosti </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ndParaRPr>
          </a:p>
          <a:p>
            <a:endParaRPr lang="cs-CZ" dirty="0"/>
          </a:p>
        </p:txBody>
      </p:sp>
    </p:spTree>
    <p:extLst>
      <p:ext uri="{BB962C8B-B14F-4D97-AF65-F5344CB8AC3E}">
        <p14:creationId xmlns:p14="http://schemas.microsoft.com/office/powerpoint/2010/main" val="261104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nároku na výplatu dávek</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současně nárok na výplatu více dávek</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peněžité pomoci v mateřství před ostatními dávkami</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nemocenské před ošetřovným</a:t>
            </a:r>
          </a:p>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nárok na výplatu nemocenského z důvodu dočasné pracovní neschopnosti v době, kdy pojištěnci trvá nárok na výplatu nemocenského z důvodu karantény, vyplácí se nemocenské z důvodu dočasné pracovní neschopnosti až po ukončení podpůrčí doby u nemocenského z důvodu karantény; to platí i naopak</a:t>
            </a:r>
          </a:p>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při souběhu pracovních poměrů</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souběhu nároků na tutéž dávku z více zaměstnání zakládajících účast na nemocenském pojištění se poskytne ze všech zaměstnání pouze jedna dávka, která se vypočte z příjmů dosažených ve všech těchto zaměstnáních.</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Dávka nemocenského pojištění je vypočítávána z příjmů ze všech zaměstnání, z nichž náleží, ale poskytována je jen jedna. Bude-li zaměstnanec vykonávat dvě zaměstnání a pro obě zaměstnání bude uznán práce neschopným, tak obdrží od každého zaměstnavatele zvlášť náhradu mzdy, ale od 15. dne trvání pracovní neschopnosti mu bude vypláceno jen jedno nemocenské. Náhradu mzdy za dobu pracovní neschopnosti budou poskytovat všichni zaměstnavatelé, ale nemocenské pojištění bude výlučně provádět nositel pojištění (ČSSZ), a nikoli organizace</a:t>
            </a:r>
          </a:p>
          <a:p>
            <a:endParaRPr lang="cs-CZ" dirty="0"/>
          </a:p>
        </p:txBody>
      </p:sp>
    </p:spTree>
    <p:extLst>
      <p:ext uri="{BB962C8B-B14F-4D97-AF65-F5344CB8AC3E}">
        <p14:creationId xmlns:p14="http://schemas.microsoft.com/office/powerpoint/2010/main" val="88092963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TotalTime>
  <Words>7170</Words>
  <Application>Microsoft Office PowerPoint</Application>
  <PresentationFormat>Širokoúhlá obrazovka</PresentationFormat>
  <Paragraphs>336</Paragraphs>
  <Slides>32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Calibri</vt:lpstr>
      <vt:lpstr>Calibri Light</vt:lpstr>
      <vt:lpstr>DejaVu Sans</vt:lpstr>
      <vt:lpstr>Verdana</vt:lpstr>
      <vt:lpstr>Wingdings</vt:lpstr>
      <vt:lpstr>Motiv Office</vt:lpstr>
      <vt:lpstr>  5. Sociální pojištění – nemocenské pojištění  </vt:lpstr>
      <vt:lpstr>       Vývoj nemocenského pojištění</vt:lpstr>
      <vt:lpstr>       Nemocenské pojištění – základní informace</vt:lpstr>
      <vt:lpstr>       Okruh pojištěných osob</vt:lpstr>
      <vt:lpstr>Prezentace aplikace PowerPoint</vt:lpstr>
      <vt:lpstr>       Základní atributy nemocenského pojištění</vt:lpstr>
      <vt:lpstr>Prezentace aplikace PowerPoint</vt:lpstr>
      <vt:lpstr>Prezentace aplikace PowerPoint</vt:lpstr>
      <vt:lpstr>Prezentace aplikace PowerPoint</vt:lpstr>
      <vt:lpstr>Prezentace aplikace PowerPoint</vt:lpstr>
      <vt:lpstr>       Dávky nemocenského pojištění</vt:lpstr>
      <vt:lpstr>       Nemocenská</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Další atributy nemocenské</vt:lpstr>
      <vt:lpstr>Prezentace aplikace PowerPoint</vt:lpstr>
      <vt:lpstr>       Peněžitá pomoc v mateřství (PPM)</vt:lpstr>
      <vt:lpstr>Prezentace aplikace PowerPoint</vt:lpstr>
      <vt:lpstr>Prezentace aplikace PowerPoint</vt:lpstr>
      <vt:lpstr>Prezentace aplikace PowerPoint</vt:lpstr>
      <vt:lpstr>Prezentace aplikace PowerPoint</vt:lpstr>
      <vt:lpstr>Prezentace aplikace PowerPoint</vt:lpstr>
      <vt:lpstr>       Otcovská poporodní péče</vt:lpstr>
      <vt:lpstr>       Ošetřovné</vt:lpstr>
      <vt:lpstr>Prezentace aplikace PowerPoint</vt:lpstr>
      <vt:lpstr>       Dlouhodobé ošetřovné</vt:lpstr>
      <vt:lpstr>       Vyrovnávací příspěvek v těhotenství a mateřství</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70</cp:revision>
  <cp:lastPrinted>2021-02-26T09:12:01Z</cp:lastPrinted>
  <dcterms:created xsi:type="dcterms:W3CDTF">2021-02-09T14:44:12Z</dcterms:created>
  <dcterms:modified xsi:type="dcterms:W3CDTF">2025-03-02T12:18:14Z</dcterms:modified>
</cp:coreProperties>
</file>