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65" r:id="rId5"/>
    <p:sldId id="310" r:id="rId6"/>
    <p:sldId id="279" r:id="rId7"/>
    <p:sldId id="297" r:id="rId8"/>
    <p:sldId id="298" r:id="rId9"/>
    <p:sldId id="288" r:id="rId10"/>
    <p:sldId id="289" r:id="rId11"/>
    <p:sldId id="286" r:id="rId12"/>
    <p:sldId id="299" r:id="rId13"/>
    <p:sldId id="264" r:id="rId14"/>
    <p:sldId id="287" r:id="rId15"/>
    <p:sldId id="304" r:id="rId16"/>
    <p:sldId id="285" r:id="rId17"/>
    <p:sldId id="300" r:id="rId18"/>
    <p:sldId id="301" r:id="rId19"/>
    <p:sldId id="302" r:id="rId20"/>
    <p:sldId id="303" r:id="rId21"/>
    <p:sldId id="259" r:id="rId22"/>
    <p:sldId id="283" r:id="rId23"/>
    <p:sldId id="284" r:id="rId24"/>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D47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55" d="100"/>
          <a:sy n="155" d="100"/>
        </p:scale>
        <p:origin x="312"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03.04.2025</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03.04.2025</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03.04.2025</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2744A34D-71DD-4694-84FE-CD39AD1ACF26}" type="datetimeFigureOut">
              <a:rPr lang="cs-CZ" smtClean="0"/>
              <a:t>03.04.2025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BD2787C-23F8-489B-93C6-EE9A9EEF75D4}" type="slidenum">
              <a:rPr lang="cs-CZ" smtClean="0"/>
              <a:t>‹#›</a:t>
            </a:fld>
            <a:endParaRPr lang="cs-CZ"/>
          </a:p>
        </p:txBody>
      </p:sp>
    </p:spTree>
    <p:extLst>
      <p:ext uri="{BB962C8B-B14F-4D97-AF65-F5344CB8AC3E}">
        <p14:creationId xmlns:p14="http://schemas.microsoft.com/office/powerpoint/2010/main" val="7508412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2744A34D-71DD-4694-84FE-CD39AD1ACF26}" type="datetimeFigureOut">
              <a:rPr lang="cs-CZ" smtClean="0"/>
              <a:t>03.04.2025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BD2787C-23F8-489B-93C6-EE9A9EEF75D4}" type="slidenum">
              <a:rPr lang="cs-CZ" smtClean="0"/>
              <a:t>‹#›</a:t>
            </a:fld>
            <a:endParaRPr lang="cs-CZ"/>
          </a:p>
        </p:txBody>
      </p:sp>
    </p:spTree>
    <p:extLst>
      <p:ext uri="{BB962C8B-B14F-4D97-AF65-F5344CB8AC3E}">
        <p14:creationId xmlns:p14="http://schemas.microsoft.com/office/powerpoint/2010/main" val="18647513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cs-CZ"/>
              <a:t>Kliknutím lze upravit styl.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2744A34D-71DD-4694-84FE-CD39AD1ACF26}" type="datetimeFigureOut">
              <a:rPr lang="cs-CZ" smtClean="0"/>
              <a:t>03.04.2025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BD2787C-23F8-489B-93C6-EE9A9EEF75D4}" type="slidenum">
              <a:rPr lang="cs-CZ" smtClean="0"/>
              <a:t>‹#›</a:t>
            </a:fld>
            <a:endParaRPr lang="cs-CZ"/>
          </a:p>
        </p:txBody>
      </p:sp>
    </p:spTree>
    <p:extLst>
      <p:ext uri="{BB962C8B-B14F-4D97-AF65-F5344CB8AC3E}">
        <p14:creationId xmlns:p14="http://schemas.microsoft.com/office/powerpoint/2010/main" val="16711295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2744A34D-71DD-4694-84FE-CD39AD1ACF26}" type="datetimeFigureOut">
              <a:rPr lang="cs-CZ" smtClean="0"/>
              <a:t>03.04.2025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BD2787C-23F8-489B-93C6-EE9A9EEF75D4}" type="slidenum">
              <a:rPr lang="cs-CZ" smtClean="0"/>
              <a:t>‹#›</a:t>
            </a:fld>
            <a:endParaRPr lang="cs-CZ"/>
          </a:p>
        </p:txBody>
      </p:sp>
    </p:spTree>
    <p:extLst>
      <p:ext uri="{BB962C8B-B14F-4D97-AF65-F5344CB8AC3E}">
        <p14:creationId xmlns:p14="http://schemas.microsoft.com/office/powerpoint/2010/main" val="11561430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cs-CZ"/>
              <a:t>Kliknutím lze upravit styl.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2744A34D-71DD-4694-84FE-CD39AD1ACF26}" type="datetimeFigureOut">
              <a:rPr lang="cs-CZ" smtClean="0"/>
              <a:t>03.04.2025</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BD2787C-23F8-489B-93C6-EE9A9EEF75D4}" type="slidenum">
              <a:rPr lang="cs-CZ" smtClean="0"/>
              <a:t>‹#›</a:t>
            </a:fld>
            <a:endParaRPr lang="cs-CZ"/>
          </a:p>
        </p:txBody>
      </p:sp>
    </p:spTree>
    <p:extLst>
      <p:ext uri="{BB962C8B-B14F-4D97-AF65-F5344CB8AC3E}">
        <p14:creationId xmlns:p14="http://schemas.microsoft.com/office/powerpoint/2010/main" val="38920341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2744A34D-71DD-4694-84FE-CD39AD1ACF26}" type="datetimeFigureOut">
              <a:rPr lang="cs-CZ" smtClean="0"/>
              <a:t>03.04.2025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BD2787C-23F8-489B-93C6-EE9A9EEF75D4}" type="slidenum">
              <a:rPr lang="cs-CZ" smtClean="0"/>
              <a:t>‹#›</a:t>
            </a:fld>
            <a:endParaRPr lang="cs-CZ"/>
          </a:p>
        </p:txBody>
      </p:sp>
    </p:spTree>
    <p:extLst>
      <p:ext uri="{BB962C8B-B14F-4D97-AF65-F5344CB8AC3E}">
        <p14:creationId xmlns:p14="http://schemas.microsoft.com/office/powerpoint/2010/main" val="19189924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44A34D-71DD-4694-84FE-CD39AD1ACF26}" type="datetimeFigureOut">
              <a:rPr lang="cs-CZ" smtClean="0"/>
              <a:t>03.04.2025</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BD2787C-23F8-489B-93C6-EE9A9EEF75D4}" type="slidenum">
              <a:rPr lang="cs-CZ" smtClean="0"/>
              <a:t>‹#›</a:t>
            </a:fld>
            <a:endParaRPr lang="cs-CZ"/>
          </a:p>
        </p:txBody>
      </p:sp>
    </p:spTree>
    <p:extLst>
      <p:ext uri="{BB962C8B-B14F-4D97-AF65-F5344CB8AC3E}">
        <p14:creationId xmlns:p14="http://schemas.microsoft.com/office/powerpoint/2010/main" val="28356722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2744A34D-71DD-4694-84FE-CD39AD1ACF26}" type="datetimeFigureOut">
              <a:rPr lang="cs-CZ" smtClean="0"/>
              <a:t>03.04.2025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BD2787C-23F8-489B-93C6-EE9A9EEF75D4}" type="slidenum">
              <a:rPr lang="cs-CZ" smtClean="0"/>
              <a:t>‹#›</a:t>
            </a:fld>
            <a:endParaRPr lang="cs-CZ"/>
          </a:p>
        </p:txBody>
      </p:sp>
    </p:spTree>
    <p:extLst>
      <p:ext uri="{BB962C8B-B14F-4D97-AF65-F5344CB8AC3E}">
        <p14:creationId xmlns:p14="http://schemas.microsoft.com/office/powerpoint/2010/main" val="1956872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03.04.2025</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2744A34D-71DD-4694-84FE-CD39AD1ACF26}" type="datetimeFigureOut">
              <a:rPr lang="cs-CZ" smtClean="0"/>
              <a:t>03.04.2025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BD2787C-23F8-489B-93C6-EE9A9EEF75D4}" type="slidenum">
              <a:rPr lang="cs-CZ" smtClean="0"/>
              <a:t>‹#›</a:t>
            </a:fld>
            <a:endParaRPr lang="cs-CZ"/>
          </a:p>
        </p:txBody>
      </p:sp>
    </p:spTree>
    <p:extLst>
      <p:ext uri="{BB962C8B-B14F-4D97-AF65-F5344CB8AC3E}">
        <p14:creationId xmlns:p14="http://schemas.microsoft.com/office/powerpoint/2010/main" val="6182748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2744A34D-71DD-4694-84FE-CD39AD1ACF26}" type="datetimeFigureOut">
              <a:rPr lang="cs-CZ" smtClean="0"/>
              <a:t>03.04.2025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BD2787C-23F8-489B-93C6-EE9A9EEF75D4}" type="slidenum">
              <a:rPr lang="cs-CZ" smtClean="0"/>
              <a:t>‹#›</a:t>
            </a:fld>
            <a:endParaRPr lang="cs-CZ"/>
          </a:p>
        </p:txBody>
      </p:sp>
    </p:spTree>
    <p:extLst>
      <p:ext uri="{BB962C8B-B14F-4D97-AF65-F5344CB8AC3E}">
        <p14:creationId xmlns:p14="http://schemas.microsoft.com/office/powerpoint/2010/main" val="41417452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2744A34D-71DD-4694-84FE-CD39AD1ACF26}" type="datetimeFigureOut">
              <a:rPr lang="cs-CZ" smtClean="0"/>
              <a:t>03.04.2025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BD2787C-23F8-489B-93C6-EE9A9EEF75D4}" type="slidenum">
              <a:rPr lang="cs-CZ" smtClean="0"/>
              <a:t>‹#›</a:t>
            </a:fld>
            <a:endParaRPr lang="cs-CZ"/>
          </a:p>
        </p:txBody>
      </p:sp>
    </p:spTree>
    <p:extLst>
      <p:ext uri="{BB962C8B-B14F-4D97-AF65-F5344CB8AC3E}">
        <p14:creationId xmlns:p14="http://schemas.microsoft.com/office/powerpoint/2010/main" val="2671771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03.04.2025</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03.04.2025</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03.04.2025</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03.04.2025</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03.04.2025</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03.04.2025</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03.04.2025</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03.04.2025</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000">
              <a:schemeClr val="accent6">
                <a:lumMod val="0"/>
                <a:lumOff val="100000"/>
              </a:schemeClr>
            </a:gs>
            <a:gs pos="50000">
              <a:schemeClr val="accent6">
                <a:lumMod val="40000"/>
                <a:lumOff val="60000"/>
              </a:schemeClr>
            </a:gs>
            <a:gs pos="70000">
              <a:schemeClr val="accent6">
                <a:lumMod val="60000"/>
                <a:lumOff val="40000"/>
              </a:schemeClr>
            </a:gs>
            <a:gs pos="100000">
              <a:schemeClr val="accent6">
                <a:lumMod val="5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44A34D-71DD-4694-84FE-CD39AD1ACF26}" type="datetimeFigureOut">
              <a:rPr lang="cs-CZ" smtClean="0"/>
              <a:t>03.04.2025</a:t>
            </a:fld>
            <a:endParaRPr lang="cs-C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2787C-23F8-489B-93C6-EE9A9EEF75D4}" type="slidenum">
              <a:rPr lang="cs-CZ" smtClean="0"/>
              <a:t>‹#›</a:t>
            </a:fld>
            <a:endParaRPr lang="cs-CZ"/>
          </a:p>
        </p:txBody>
      </p:sp>
    </p:spTree>
    <p:extLst>
      <p:ext uri="{BB962C8B-B14F-4D97-AF65-F5344CB8AC3E}">
        <p14:creationId xmlns:p14="http://schemas.microsoft.com/office/powerpoint/2010/main" val="45463927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4"/>
            <a:ext cx="9144000" cy="2903517"/>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8. S</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ociální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a:t>
            </a: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hmotné zabezpečení uchazečů o zaměstnání</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10701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Hmotné zabezpečení uchazečů o zaměstnání</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hmotné zabezpečení v nezaměstnanosti je upraveno zákonem </a:t>
            </a:r>
            <a:r>
              <a:rPr lang="cs-CZ" sz="6400" b="1" dirty="0">
                <a:latin typeface="Verdana" panose="020B0604030504040204" pitchFamily="34" charset="0"/>
                <a:ea typeface="Verdana" panose="020B0604030504040204" pitchFamily="34" charset="0"/>
              </a:rPr>
              <a:t>č. 435/2004 Sb., o zaměstnanosti </a:t>
            </a:r>
            <a:r>
              <a:rPr lang="cs-CZ" sz="6400" dirty="0">
                <a:latin typeface="Verdana" panose="020B0604030504040204" pitchFamily="34" charset="0"/>
                <a:ea typeface="Verdana" panose="020B0604030504040204" pitchFamily="34" charset="0"/>
              </a:rPr>
              <a:t>a zákonem č. </a:t>
            </a:r>
            <a:r>
              <a:rPr lang="cs-CZ" sz="6400" b="1" dirty="0">
                <a:latin typeface="Verdana" panose="020B0604030504040204" pitchFamily="34" charset="0"/>
                <a:ea typeface="Verdana" panose="020B0604030504040204" pitchFamily="34" charset="0"/>
              </a:rPr>
              <a:t>73/2011 Sb., o Úřadu práce České republiky </a:t>
            </a:r>
            <a:r>
              <a:rPr lang="cs-CZ" altLang="cs-CZ" sz="6400" dirty="0">
                <a:latin typeface="Verdana" panose="020B0604030504040204" pitchFamily="34" charset="0"/>
                <a:ea typeface="Verdana" panose="020B0604030504040204" pitchFamily="34" charset="0"/>
              </a:rPr>
              <a:t>► zákon o zaměstnanosti formuluje právo na práci, právo na zprostředkování zaměstnání a právo na poskytnutí dalších služeb pro občany, kteří chtějí a můžou pracovat a o práci se ucházejí</a:t>
            </a:r>
            <a:endParaRPr lang="cs-CZ" sz="64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hmotné zabezpečení uchazečů o zaměstnání patří  do pasivní formy politiky zaměstnanosti v ČR, stejně jako proces zprostředkovávání zaměstnanosti a podpora při rekvalifikaci </a:t>
            </a:r>
          </a:p>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základní institucí realizující státní politiku zaměstnanosti a tudíž i výkon její pasivní složky (hmotné zabezpečení v nezaměstnanosti) je Úřad práce České republiky </a:t>
            </a:r>
          </a:p>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struktura Úřadu práce (ÚP) </a:t>
            </a:r>
            <a:r>
              <a:rPr lang="cs-CZ" altLang="cs-CZ" sz="6400" dirty="0">
                <a:latin typeface="Verdana" panose="020B0604030504040204" pitchFamily="34" charset="0"/>
                <a:ea typeface="Verdana" panose="020B0604030504040204" pitchFamily="34" charset="0"/>
              </a:rPr>
              <a:t>► m</a:t>
            </a:r>
            <a:r>
              <a:rPr lang="cs-CZ" sz="6400" dirty="0">
                <a:latin typeface="Verdana" panose="020B0604030504040204" pitchFamily="34" charset="0"/>
                <a:ea typeface="Verdana" panose="020B0604030504040204" pitchFamily="34" charset="0"/>
              </a:rPr>
              <a:t>etodicky spadá pod MPSV; Generální ředitelství v Praze  + Krajské pobočky s kontaktními pracovišti</a:t>
            </a:r>
          </a:p>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role Generálního ředitelství v Praze</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ministerstvu podklady pro zpracování koncepcí a programů státní politiky zaměstnanosti</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spolupracuje se správními úřady, samosprávnými celky, orgány sociálního zabezpečení, orgány pomoci v hmotné nouzi, orgány státní zdravotní správy, zaměstnavateli apod. </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přijímá opatření na podporu a dosažení rovného zacházení bez ohledu na pohlaví, národnost etnický původ, sexuální orientaci, zdravotní stav apod.</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uděluje a odnímá povolení ke zprostředkování zaměstnání agenturám práce a vede jejich evidenci</a:t>
            </a:r>
          </a:p>
          <a:p>
            <a:pPr algn="just">
              <a:lnSpc>
                <a:spcPct val="100000"/>
              </a:lnSpc>
              <a:spcBef>
                <a:spcPts val="0"/>
              </a:spcBef>
              <a:spcAft>
                <a:spcPts val="600"/>
              </a:spcAft>
              <a:buFont typeface="Wingdings" panose="05000000000000000000" pitchFamily="2" charset="2"/>
              <a:buChar char="v"/>
              <a:defRPr/>
            </a:pPr>
            <a:endParaRPr lang="cs-CZ" sz="17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821148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poskytování hmotných podpor na vytváření nových pracovních míst a hmotnou podporu rekvalifikace    </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kontrolní činnost státu - např. </a:t>
            </a:r>
            <a:r>
              <a:rPr lang="cs-CZ" sz="6400" u="sng" dirty="0">
                <a:latin typeface="Verdana" panose="020B0604030504040204" pitchFamily="34" charset="0"/>
                <a:ea typeface="Verdana" panose="020B0604030504040204" pitchFamily="34" charset="0"/>
              </a:rPr>
              <a:t>dodržování bezpečnosti práce </a:t>
            </a:r>
            <a:r>
              <a:rPr lang="cs-CZ" sz="6400" dirty="0">
                <a:latin typeface="Verdana" panose="020B0604030504040204" pitchFamily="34" charset="0"/>
                <a:ea typeface="Verdana" panose="020B0604030504040204" pitchFamily="34" charset="0"/>
              </a:rPr>
              <a:t>nebo </a:t>
            </a:r>
            <a:r>
              <a:rPr lang="cs-CZ" sz="6400" u="sng" dirty="0">
                <a:latin typeface="Verdana" panose="020B0604030504040204" pitchFamily="34" charset="0"/>
                <a:ea typeface="Verdana" panose="020B0604030504040204" pitchFamily="34" charset="0"/>
              </a:rPr>
              <a:t>boj s nelegálním zaměstnáváním </a:t>
            </a:r>
            <a:r>
              <a:rPr lang="cs-CZ" altLang="cs-CZ" sz="6400" dirty="0">
                <a:latin typeface="Verdana" panose="020B0604030504040204" pitchFamily="34" charset="0"/>
                <a:ea typeface="Verdana" panose="020B0604030504040204" pitchFamily="34" charset="0"/>
              </a:rPr>
              <a:t>►  </a:t>
            </a:r>
            <a:r>
              <a:rPr lang="cs-CZ" sz="6400" dirty="0">
                <a:latin typeface="Verdana" panose="020B0604030504040204" pitchFamily="34" charset="0"/>
                <a:ea typeface="Verdana" panose="020B0604030504040204" pitchFamily="34" charset="0"/>
              </a:rPr>
              <a:t>kontrolní činnost v oblasti zaměstnanosti se nově slučuje pod </a:t>
            </a:r>
            <a:r>
              <a:rPr lang="cs-CZ" sz="6400" u="sng" dirty="0">
                <a:latin typeface="Verdana" panose="020B0604030504040204" pitchFamily="34" charset="0"/>
                <a:ea typeface="Verdana" panose="020B0604030504040204" pitchFamily="34" charset="0"/>
              </a:rPr>
              <a:t>Státní úřad inspekce práce </a:t>
            </a:r>
            <a:r>
              <a:rPr lang="cs-CZ" sz="6400" dirty="0">
                <a:latin typeface="Verdana" panose="020B0604030504040204" pitchFamily="34" charset="0"/>
                <a:ea typeface="Verdana" panose="020B0604030504040204" pitchFamily="34" charset="0"/>
              </a:rPr>
              <a:t>(zpřísňuje se postih za výkon nelegální práce, maximální částka pokuty se zvyšuje z 10 000 Kč na 100 000 Kč - pořádkovou pokutu až do výše 10 000 Kč je možné uložit člověku, jenž se zdržuje na pracovišti kontrolované osoby a vykonává pro ni práci, za to, že odmítne osvědčit svou totožnost a prokázat legálnost pracovněprávního vztahu; zvyšuje se i maximální částka pokuty za umožnění výkonu nelegální práce z 5 milionů Kč na 10 milionů Kč)</a:t>
            </a:r>
          </a:p>
          <a:p>
            <a:pPr lvl="0" algn="just">
              <a:lnSpc>
                <a:spcPct val="100000"/>
              </a:lnSpc>
              <a:spcBef>
                <a:spcPts val="0"/>
              </a:spcBef>
              <a:spcAft>
                <a:spcPts val="600"/>
              </a:spcAft>
              <a:buFont typeface="Wingdings" panose="05000000000000000000" pitchFamily="2" charset="2"/>
              <a:buChar char="v"/>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Krajské pobočky s kontaktními pracovišti</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jejich role velmi obdobná jako role GŘ ÚP, pouze na regionální (lokální) úrovni</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zpracování koncepcí vývoje zaměstnanosti ve svém obvodu, statistiky, rozbory a výhledy; vyhodnocování situace na regionálním trhu práce</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přijímá opatření na ovlivnění poptávky po práci a její nabídky</a:t>
            </a:r>
          </a:p>
          <a:p>
            <a:pPr marL="536575"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zprostředkování zaměstnání uchazečům - vyplácí podporu v nezaměstnanosti a podporu při rekvalifikaci</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zabezpečuje uplatňování nástrojů aktivní a pasivní politiky zaměstnanosti </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příspěvky pro zaměstnavatele na podporu zaměstnávání osob se zdravotním postižením</a:t>
            </a:r>
          </a:p>
          <a:p>
            <a:pPr marL="536575"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vede evidenci volných pracovních míst a evidenci uchazečů o zaměstnání a tyto se snaží propojovat; dále evidenci osob se zdravotním postižením a evidenci cizinců</a:t>
            </a:r>
          </a:p>
          <a:p>
            <a:pPr marL="536575"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vykonává kontrolní činnost</a:t>
            </a:r>
          </a:p>
          <a:p>
            <a:pPr marL="536575"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zabezpečuje činnost evropských služeb zaměstnanosti  </a:t>
            </a:r>
          </a:p>
          <a:p>
            <a:pPr algn="just">
              <a:lnSpc>
                <a:spcPct val="100000"/>
              </a:lnSpc>
              <a:spcBef>
                <a:spcPts val="0"/>
              </a:spcBef>
              <a:spcAft>
                <a:spcPts val="600"/>
              </a:spcAft>
              <a:buFont typeface="Wingdings" panose="05000000000000000000" pitchFamily="2" charset="2"/>
              <a:buChar char="v"/>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funkce ÚP</a:t>
            </a:r>
          </a:p>
          <a:p>
            <a:pPr lvl="0" algn="just">
              <a:lnSpc>
                <a:spcPct val="100000"/>
              </a:lnSpc>
              <a:spcBef>
                <a:spcPts val="0"/>
              </a:spcBef>
              <a:spcAft>
                <a:spcPts val="600"/>
              </a:spcAft>
              <a:buFont typeface="Wingdings" panose="05000000000000000000" pitchFamily="2" charset="2"/>
              <a:buChar char="v"/>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cs-CZ" sz="6400" u="sng" dirty="0">
                <a:latin typeface="Verdana" panose="020B0604030504040204" pitchFamily="34" charset="0"/>
                <a:ea typeface="Verdana" panose="020B0604030504040204" pitchFamily="34" charset="0"/>
              </a:rPr>
              <a:t>informační</a:t>
            </a:r>
            <a:r>
              <a:rPr lang="cs-CZ" sz="6400" dirty="0">
                <a:latin typeface="Verdana" panose="020B0604030504040204" pitchFamily="34" charset="0"/>
                <a:ea typeface="Verdana" panose="020B0604030504040204" pitchFamily="34" charset="0"/>
              </a:rPr>
              <a:t> x p</a:t>
            </a:r>
            <a:r>
              <a:rPr lang="cs-CZ" sz="6400" u="sng" dirty="0">
                <a:latin typeface="Verdana" panose="020B0604030504040204" pitchFamily="34" charset="0"/>
                <a:ea typeface="Verdana" panose="020B0604030504040204" pitchFamily="34" charset="0"/>
              </a:rPr>
              <a:t>oradenská</a:t>
            </a:r>
            <a:r>
              <a:rPr lang="cs-CZ" sz="6400" dirty="0">
                <a:latin typeface="Verdana" panose="020B0604030504040204" pitchFamily="34" charset="0"/>
                <a:ea typeface="Verdana" panose="020B0604030504040204" pitchFamily="34" charset="0"/>
              </a:rPr>
              <a:t> x z</a:t>
            </a:r>
            <a:r>
              <a:rPr lang="cs-CZ" sz="6400" u="sng" dirty="0">
                <a:latin typeface="Verdana" panose="020B0604030504040204" pitchFamily="34" charset="0"/>
                <a:ea typeface="Verdana" panose="020B0604030504040204" pitchFamily="34" charset="0"/>
              </a:rPr>
              <a:t>prostředkovatelská</a:t>
            </a:r>
            <a:r>
              <a:rPr lang="cs-CZ" sz="6400" dirty="0">
                <a:latin typeface="Verdana" panose="020B0604030504040204" pitchFamily="34" charset="0"/>
                <a:ea typeface="Verdana" panose="020B0604030504040204" pitchFamily="34" charset="0"/>
              </a:rPr>
              <a:t> x </a:t>
            </a:r>
            <a:r>
              <a:rPr lang="cs-CZ" sz="6400" u="sng" dirty="0">
                <a:latin typeface="Verdana" panose="020B0604030504040204" pitchFamily="34" charset="0"/>
                <a:ea typeface="Verdana" panose="020B0604030504040204" pitchFamily="34" charset="0"/>
              </a:rPr>
              <a:t>podnikatelská </a:t>
            </a:r>
            <a:r>
              <a:rPr lang="cs-CZ" sz="6400" dirty="0">
                <a:latin typeface="Verdana" panose="020B0604030504040204" pitchFamily="34" charset="0"/>
                <a:ea typeface="Verdana" panose="020B0604030504040204" pitchFamily="34" charset="0"/>
              </a:rPr>
              <a:t> </a:t>
            </a:r>
          </a:p>
          <a:p>
            <a:endParaRPr lang="cs-CZ" dirty="0">
              <a:solidFill>
                <a:srgbClr val="C00000"/>
              </a:solidFill>
            </a:endParaRPr>
          </a:p>
        </p:txBody>
      </p:sp>
    </p:spTree>
    <p:extLst>
      <p:ext uri="{BB962C8B-B14F-4D97-AF65-F5344CB8AC3E}">
        <p14:creationId xmlns:p14="http://schemas.microsoft.com/office/powerpoint/2010/main" val="610381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3"/>
            <a:ext cx="10607039" cy="93961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Podpora v nezaměstnanosti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88773"/>
            <a:ext cx="10680387" cy="538200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20000"/>
          </a:bodyPr>
          <a:lstStyle/>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Historie podpory v nezaměstnanosti</a:t>
            </a:r>
          </a:p>
          <a:p>
            <a:pPr marL="342900" indent="-342900" algn="just">
              <a:buFont typeface="Wingdings" panose="05000000000000000000" pitchFamily="2" charset="2"/>
              <a:buChar char="Ø"/>
            </a:pPr>
            <a:r>
              <a:rPr lang="cs-CZ" dirty="0"/>
              <a:t>po 1. světové válce definice nezaměstnanosti a první Zákon č. 63/1918 Sb., o podpoře nezaměstnaných </a:t>
            </a:r>
            <a:r>
              <a:rPr lang="cs-CZ" dirty="0">
                <a:latin typeface="Century Gothic" panose="020B0502020202020204" pitchFamily="34" charset="0"/>
              </a:rPr>
              <a:t>► </a:t>
            </a:r>
            <a:r>
              <a:rPr lang="cs-CZ" dirty="0"/>
              <a:t>přímá státní podpora v nezaměstnanosti a nepřímá podpora od zaměstnavatele, pokud nechtěl ztratit své zaměstnance</a:t>
            </a:r>
          </a:p>
          <a:p>
            <a:pPr marL="342900" indent="-342900" algn="just">
              <a:buFont typeface="Wingdings" panose="05000000000000000000" pitchFamily="2" charset="2"/>
              <a:buChar char="Ø"/>
            </a:pPr>
            <a:r>
              <a:rPr lang="cs-CZ" dirty="0"/>
              <a:t>v roce 1921 přijat zákon č. 267/1921 Sb., o státním příspěvku k podpoře nezaměstnaných tzv. gentský systém, kdy státní podporu dostali pouze odborově organizovaní zaměstnanci </a:t>
            </a:r>
            <a:r>
              <a:rPr lang="cs-CZ" dirty="0">
                <a:latin typeface="Century Gothic" panose="020B0502020202020204" pitchFamily="34" charset="0"/>
              </a:rPr>
              <a:t>► </a:t>
            </a:r>
            <a:r>
              <a:rPr lang="cs-CZ" dirty="0"/>
              <a:t>délka podpory hrazena státem pouze tři měsíce</a:t>
            </a:r>
          </a:p>
          <a:p>
            <a:pPr marL="342900" indent="-342900" algn="just">
              <a:buFont typeface="Wingdings" panose="05000000000000000000" pitchFamily="2" charset="2"/>
              <a:buChar char="Ø"/>
            </a:pPr>
            <a:r>
              <a:rPr lang="cs-CZ" dirty="0"/>
              <a:t>v období hospodářské krize (1929-1933) rapidně stoupl počet nezaměstnaných </a:t>
            </a:r>
            <a:r>
              <a:rPr lang="cs-CZ" dirty="0">
                <a:latin typeface="Century Gothic" panose="020B0502020202020204" pitchFamily="34" charset="0"/>
              </a:rPr>
              <a:t>►</a:t>
            </a:r>
            <a:r>
              <a:rPr lang="cs-CZ" dirty="0"/>
              <a:t>, program aktivní péče o nezaměstnané</a:t>
            </a:r>
          </a:p>
          <a:p>
            <a:pPr marL="342900" indent="-342900" algn="just">
              <a:buFont typeface="Wingdings" panose="05000000000000000000" pitchFamily="2" charset="2"/>
              <a:buChar char="Ø"/>
            </a:pPr>
            <a:r>
              <a:rPr lang="cs-CZ" dirty="0"/>
              <a:t>Gentský systém zrušen a nahrazen systémem státní sociální podpory nařízením č. 101/1940 Sb., o podporách v nezaměstnanosti </a:t>
            </a:r>
            <a:r>
              <a:rPr lang="cs-CZ" dirty="0">
                <a:latin typeface="Century Gothic" panose="020B0502020202020204" pitchFamily="34" charset="0"/>
              </a:rPr>
              <a:t>►</a:t>
            </a:r>
            <a:r>
              <a:rPr lang="cs-CZ" dirty="0"/>
              <a:t> na podporu nárok jedinci, kteří byli nedobrovolně vyloučeni z práce</a:t>
            </a:r>
          </a:p>
          <a:p>
            <a:pPr marL="342900" indent="-342900" algn="just">
              <a:buFont typeface="Wingdings" panose="05000000000000000000" pitchFamily="2" charset="2"/>
              <a:buChar char="Ø"/>
            </a:pPr>
            <a:r>
              <a:rPr lang="cs-CZ" dirty="0"/>
              <a:t>za komunismu dosahováno plné zaměstnanosti </a:t>
            </a:r>
            <a:r>
              <a:rPr lang="cs-CZ" dirty="0">
                <a:latin typeface="Century Gothic" panose="020B0502020202020204" pitchFamily="34" charset="0"/>
              </a:rPr>
              <a:t>►</a:t>
            </a:r>
            <a:r>
              <a:rPr lang="cs-CZ" dirty="0"/>
              <a:t> zákony, na základě kterých národní výbory měly povinnost poskytnout občanům právo na práci </a:t>
            </a:r>
            <a:r>
              <a:rPr lang="cs-CZ" dirty="0">
                <a:latin typeface="Century Gothic" panose="020B0502020202020204" pitchFamily="34" charset="0"/>
              </a:rPr>
              <a:t>► </a:t>
            </a:r>
            <a:r>
              <a:rPr lang="cs-CZ" dirty="0"/>
              <a:t>každý musel pracovat a pokud si nezaměstnaný po výsleších Veřejné bezpečnosti nenašel práci, bylo to chápáno jako dopuštění se trestného činu</a:t>
            </a:r>
          </a:p>
          <a:p>
            <a:pPr marL="342900" indent="-342900" algn="just">
              <a:buFont typeface="Wingdings" panose="05000000000000000000" pitchFamily="2" charset="2"/>
              <a:buChar char="Ø"/>
            </a:pPr>
            <a:r>
              <a:rPr lang="cs-CZ" dirty="0"/>
              <a:t>hmotné zabezpečení jen po dobu, než si našli nové zaměstnání</a:t>
            </a:r>
            <a:r>
              <a:rPr lang="cs-CZ" dirty="0">
                <a:latin typeface="Century Gothic" panose="020B0502020202020204" pitchFamily="34" charset="0"/>
              </a:rPr>
              <a:t> ►</a:t>
            </a:r>
            <a:r>
              <a:rPr lang="cs-CZ" dirty="0"/>
              <a:t> vztahovalo se to zejména na zaměstnance uvolněné z organizačních důvodů či uvolněné kvůli zdravotnímu stavu</a:t>
            </a:r>
          </a:p>
          <a:p>
            <a:pPr marL="342900" indent="-342900" algn="just">
              <a:buFont typeface="Wingdings" panose="05000000000000000000" pitchFamily="2" charset="2"/>
              <a:buChar char="Ø"/>
            </a:pPr>
            <a:r>
              <a:rPr lang="cs-CZ" dirty="0"/>
              <a:t>po sametové revoluci přijat nový zákon o zaměstnanosti č. 1/1991, který změnil právo na práci na právo pracovat pro ty občany, kteří mohou a chtějí </a:t>
            </a:r>
            <a:endPar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97784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20000"/>
              </a:lnSpc>
              <a:spcBef>
                <a:spcPts val="0"/>
              </a:spcBef>
              <a:spcAft>
                <a:spcPts val="600"/>
              </a:spcAft>
              <a:buFont typeface="Wingdings" panose="05000000000000000000" pitchFamily="2" charset="2"/>
              <a:buChar char="Ø"/>
            </a:pPr>
            <a:r>
              <a:rPr lang="cs-CZ" sz="18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podporu v nezaměstnanosti</a:t>
            </a:r>
          </a:p>
          <a:p>
            <a:pPr algn="just">
              <a:lnSpc>
                <a:spcPct val="120000"/>
              </a:lnSpc>
              <a:spcBef>
                <a:spcPts val="0"/>
              </a:spcBef>
              <a:buFont typeface="Wingdings" panose="05000000000000000000" pitchFamily="2" charset="2"/>
              <a:buChar char="§"/>
            </a:pPr>
            <a:r>
              <a:rPr lang="cs-CZ" sz="1800" dirty="0">
                <a:latin typeface="Verdana" panose="020B0604030504040204" pitchFamily="34" charset="0"/>
                <a:ea typeface="Verdana" panose="020B0604030504040204" pitchFamily="34" charset="0"/>
              </a:rPr>
              <a:t>uchazeč získal v rozhodném období posledních dvou let zaměstnáním nebo jinou výdělečnou činností </a:t>
            </a:r>
            <a:r>
              <a:rPr lang="cs-CZ" sz="1800" u="sng" dirty="0">
                <a:latin typeface="Verdana" panose="020B0604030504040204" pitchFamily="34" charset="0"/>
                <a:ea typeface="Verdana" panose="020B0604030504040204" pitchFamily="34" charset="0"/>
              </a:rPr>
              <a:t>dobu důchodového pojištění v délce alespoň 12 měsíců</a:t>
            </a:r>
            <a:r>
              <a:rPr lang="cs-CZ" sz="1800" dirty="0">
                <a:latin typeface="Verdana" panose="020B0604030504040204" pitchFamily="34" charset="0"/>
                <a:ea typeface="Verdana" panose="020B0604030504040204" pitchFamily="34" charset="0"/>
              </a:rPr>
              <a:t> - tuto podmínku lze splnit i započtením náhradní doby zaměstnání,</a:t>
            </a:r>
          </a:p>
          <a:p>
            <a:pPr algn="just">
              <a:lnSpc>
                <a:spcPct val="120000"/>
              </a:lnSpc>
              <a:spcBef>
                <a:spcPts val="0"/>
              </a:spcBef>
              <a:buFont typeface="Wingdings" panose="05000000000000000000" pitchFamily="2" charset="2"/>
              <a:buChar char="§"/>
            </a:pPr>
            <a:r>
              <a:rPr lang="es-ES" sz="1800" u="sng" dirty="0">
                <a:latin typeface="Verdana" panose="020B0604030504040204" pitchFamily="34" charset="0"/>
                <a:ea typeface="Verdana" panose="020B0604030504040204" pitchFamily="34" charset="0"/>
              </a:rPr>
              <a:t>požádal úřad práce</a:t>
            </a:r>
            <a:r>
              <a:rPr lang="es-ES" sz="1800" dirty="0">
                <a:latin typeface="Verdana" panose="020B0604030504040204" pitchFamily="34" charset="0"/>
                <a:ea typeface="Verdana" panose="020B0604030504040204" pitchFamily="34" charset="0"/>
              </a:rPr>
              <a:t>, u kterého je veden v evidenci</a:t>
            </a:r>
            <a:r>
              <a:rPr lang="cs-CZ" sz="1800" dirty="0">
                <a:latin typeface="Verdana" panose="020B0604030504040204" pitchFamily="34" charset="0"/>
                <a:ea typeface="Verdana" panose="020B0604030504040204" pitchFamily="34" charset="0"/>
              </a:rPr>
              <a:t> </a:t>
            </a:r>
            <a:r>
              <a:rPr lang="pl-PL" sz="1800" dirty="0">
                <a:latin typeface="Verdana" panose="020B0604030504040204" pitchFamily="34" charset="0"/>
                <a:ea typeface="Verdana" panose="020B0604030504040204" pitchFamily="34" charset="0"/>
              </a:rPr>
              <a:t>uchazečů o zaměstnání o poskytnutí podpory </a:t>
            </a:r>
            <a:r>
              <a:rPr lang="cs-CZ" sz="1800" dirty="0">
                <a:latin typeface="Verdana" panose="020B0604030504040204" pitchFamily="34" charset="0"/>
                <a:ea typeface="Verdana" panose="020B0604030504040204" pitchFamily="34" charset="0"/>
              </a:rPr>
              <a:t>v nezaměstnanosti a </a:t>
            </a:r>
            <a:r>
              <a:rPr lang="cs-CZ" sz="1800" u="sng" dirty="0">
                <a:latin typeface="Verdana" panose="020B0604030504040204" pitchFamily="34" charset="0"/>
                <a:ea typeface="Verdana" panose="020B0604030504040204" pitchFamily="34" charset="0"/>
              </a:rPr>
              <a:t>má trvalý pobyt na území ČR</a:t>
            </a:r>
            <a:endParaRPr lang="cs-CZ" sz="18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
            </a:pPr>
            <a:r>
              <a:rPr lang="cs-CZ" sz="1800" u="sng" dirty="0">
                <a:latin typeface="Verdana" panose="020B0604030504040204" pitchFamily="34" charset="0"/>
                <a:ea typeface="Verdana" panose="020B0604030504040204" pitchFamily="34" charset="0"/>
              </a:rPr>
              <a:t>není poživatelem starobního důchodu</a:t>
            </a:r>
            <a:r>
              <a:rPr lang="cs-CZ" sz="1800" dirty="0">
                <a:latin typeface="Verdana" panose="020B0604030504040204" pitchFamily="34" charset="0"/>
                <a:ea typeface="Verdana" panose="020B0604030504040204" pitchFamily="34" charset="0"/>
              </a:rPr>
              <a:t> a </a:t>
            </a:r>
            <a:r>
              <a:rPr lang="cs-CZ" sz="1800" u="sng" dirty="0">
                <a:latin typeface="Verdana" panose="020B0604030504040204" pitchFamily="34" charset="0"/>
                <a:ea typeface="Verdana" panose="020B0604030504040204" pitchFamily="34" charset="0"/>
              </a:rPr>
              <a:t>nepobírá odstupné od posledního zaměstnavatele</a:t>
            </a:r>
          </a:p>
          <a:p>
            <a:pPr algn="just">
              <a:lnSpc>
                <a:spcPct val="120000"/>
              </a:lnSpc>
              <a:spcBef>
                <a:spcPts val="0"/>
              </a:spcBef>
              <a:spcAft>
                <a:spcPts val="600"/>
              </a:spcAft>
              <a:buFont typeface="Wingdings" panose="05000000000000000000" pitchFamily="2" charset="2"/>
              <a:buChar char="§"/>
            </a:pPr>
            <a:r>
              <a:rPr lang="pl-PL" sz="1800" b="1" dirty="0">
                <a:latin typeface="Verdana" panose="020B0604030504040204" pitchFamily="34" charset="0"/>
                <a:ea typeface="Verdana" panose="020B0604030504040204" pitchFamily="34" charset="0"/>
              </a:rPr>
              <a:t>nárok na podporu v nezaměstnanosti </a:t>
            </a:r>
            <a:r>
              <a:rPr lang="cs-CZ" sz="1800" b="1" dirty="0">
                <a:latin typeface="Verdana" panose="020B0604030504040204" pitchFamily="34" charset="0"/>
                <a:ea typeface="Verdana" panose="020B0604030504040204" pitchFamily="34" charset="0"/>
              </a:rPr>
              <a:t>nemá uchazeč o zaměstnání:</a:t>
            </a:r>
          </a:p>
          <a:p>
            <a:pPr algn="just">
              <a:lnSpc>
                <a:spcPct val="120000"/>
              </a:lnSpc>
              <a:spcBef>
                <a:spcPts val="0"/>
              </a:spcBef>
              <a:buFont typeface="Wingdings" panose="05000000000000000000" pitchFamily="2" charset="2"/>
              <a:buChar char="§"/>
            </a:pPr>
            <a:r>
              <a:rPr lang="cs-CZ" sz="1800" dirty="0">
                <a:latin typeface="Verdana" panose="020B0604030504040204" pitchFamily="34" charset="0"/>
                <a:ea typeface="Verdana" panose="020B0604030504040204" pitchFamily="34" charset="0"/>
              </a:rPr>
              <a:t>se kterým byl </a:t>
            </a:r>
            <a:r>
              <a:rPr lang="cs-CZ" sz="1800" u="sng" dirty="0">
                <a:latin typeface="Verdana" panose="020B0604030504040204" pitchFamily="34" charset="0"/>
                <a:ea typeface="Verdana" panose="020B0604030504040204" pitchFamily="34" charset="0"/>
              </a:rPr>
              <a:t>v posledních 6 měsících </a:t>
            </a:r>
            <a:r>
              <a:rPr lang="cs-CZ" sz="1800" dirty="0">
                <a:latin typeface="Verdana" panose="020B0604030504040204" pitchFamily="34" charset="0"/>
                <a:ea typeface="Verdana" panose="020B0604030504040204" pitchFamily="34" charset="0"/>
              </a:rPr>
              <a:t>před zařazením do evidence uchazečů o zaměstnání zaměstnavatelem </a:t>
            </a:r>
            <a:r>
              <a:rPr lang="cs-CZ" sz="1800" u="sng" dirty="0">
                <a:latin typeface="Verdana" panose="020B0604030504040204" pitchFamily="34" charset="0"/>
                <a:ea typeface="Verdana" panose="020B0604030504040204" pitchFamily="34" charset="0"/>
              </a:rPr>
              <a:t>skončen pracovněprávní vztah z důvodu porušení povinnosti </a:t>
            </a:r>
            <a:r>
              <a:rPr lang="cs-CZ" sz="1800" dirty="0">
                <a:latin typeface="Verdana" panose="020B0604030504040204" pitchFamily="34" charset="0"/>
                <a:ea typeface="Verdana" panose="020B0604030504040204" pitchFamily="34" charset="0"/>
              </a:rPr>
              <a:t>vyplývající z právních předpisů vztahujících se k jím vykonávané práci zvlášť hrubým způsobem; to platí i v případě skončení jiného pracovního poměru z obdobného důvodu,</a:t>
            </a:r>
          </a:p>
          <a:p>
            <a:pPr algn="just">
              <a:lnSpc>
                <a:spcPct val="120000"/>
              </a:lnSpc>
              <a:spcBef>
                <a:spcPts val="0"/>
              </a:spcBef>
              <a:buFont typeface="Wingdings" panose="05000000000000000000" pitchFamily="2" charset="2"/>
              <a:buChar char="§"/>
            </a:pPr>
            <a:r>
              <a:rPr lang="cs-CZ" sz="1800" dirty="0">
                <a:latin typeface="Verdana" panose="020B0604030504040204" pitchFamily="34" charset="0"/>
                <a:ea typeface="Verdana" panose="020B0604030504040204" pitchFamily="34" charset="0"/>
              </a:rPr>
              <a:t>se kterým byl v době posledních 6 měsíců před zařazením do evidence uchazečů o zaměstnání zaměstnavatelem </a:t>
            </a:r>
            <a:r>
              <a:rPr lang="cs-CZ" sz="1800" u="sng" dirty="0">
                <a:latin typeface="Verdana" panose="020B0604030504040204" pitchFamily="34" charset="0"/>
                <a:ea typeface="Verdana" panose="020B0604030504040204" pitchFamily="34" charset="0"/>
              </a:rPr>
              <a:t>skončen pracovněprávní vztah z důvodu porušení jiné povinnosti zaměstnance zvlášť hrubým způsobem</a:t>
            </a:r>
            <a:r>
              <a:rPr lang="cs-CZ" sz="1800" dirty="0">
                <a:latin typeface="Verdana" panose="020B0604030504040204" pitchFamily="34" charset="0"/>
                <a:ea typeface="Verdana" panose="020B0604030504040204" pitchFamily="34" charset="0"/>
              </a:rPr>
              <a:t> (porušení dodržování stanoveného režimu dočasně práce neschopného pojištěnce),</a:t>
            </a:r>
          </a:p>
          <a:p>
            <a:pPr algn="just">
              <a:lnSpc>
                <a:spcPct val="120000"/>
              </a:lnSpc>
              <a:spcBef>
                <a:spcPts val="0"/>
              </a:spcBef>
              <a:buFont typeface="Wingdings" panose="05000000000000000000" pitchFamily="2" charset="2"/>
              <a:buChar char="§"/>
            </a:pPr>
            <a:r>
              <a:rPr lang="cs-CZ" sz="1800" dirty="0">
                <a:latin typeface="Verdana" panose="020B0604030504040204" pitchFamily="34" charset="0"/>
                <a:ea typeface="Verdana" panose="020B0604030504040204" pitchFamily="34" charset="0"/>
              </a:rPr>
              <a:t>kterému </a:t>
            </a:r>
            <a:r>
              <a:rPr lang="cs-CZ" sz="1800" u="sng" dirty="0">
                <a:latin typeface="Verdana" panose="020B0604030504040204" pitchFamily="34" charset="0"/>
                <a:ea typeface="Verdana" panose="020B0604030504040204" pitchFamily="34" charset="0"/>
              </a:rPr>
              <a:t>vznikl nárok na výsluhový příspěvek </a:t>
            </a:r>
            <a:r>
              <a:rPr lang="cs-CZ" sz="1800" dirty="0">
                <a:latin typeface="Verdana" panose="020B0604030504040204" pitchFamily="34" charset="0"/>
                <a:ea typeface="Verdana" panose="020B0604030504040204" pitchFamily="34" charset="0"/>
              </a:rPr>
              <a:t>a tento příspěvek je vyšší než podpora </a:t>
            </a:r>
            <a:r>
              <a:rPr lang="pl-PL" sz="1800" dirty="0">
                <a:latin typeface="Verdana" panose="020B0604030504040204" pitchFamily="34" charset="0"/>
                <a:ea typeface="Verdana" panose="020B0604030504040204" pitchFamily="34" charset="0"/>
              </a:rPr>
              <a:t>v nezaměstnanosti; pokud je tento příspěvek </a:t>
            </a:r>
            <a:r>
              <a:rPr lang="cs-CZ" sz="1800" dirty="0">
                <a:latin typeface="Verdana" panose="020B0604030504040204" pitchFamily="34" charset="0"/>
                <a:ea typeface="Verdana" panose="020B0604030504040204" pitchFamily="34" charset="0"/>
              </a:rPr>
              <a:t>nižší, náleží mu podpora v nezaměstnanosti ve výši odpovídající rozdílu mezi podporou v nezaměstnanosti a příspěvkem,</a:t>
            </a:r>
          </a:p>
          <a:p>
            <a:pPr algn="just">
              <a:lnSpc>
                <a:spcPct val="120000"/>
              </a:lnSpc>
              <a:spcBef>
                <a:spcPts val="0"/>
              </a:spcBef>
              <a:spcAft>
                <a:spcPts val="600"/>
              </a:spcAft>
              <a:buFont typeface="Wingdings" panose="05000000000000000000" pitchFamily="2" charset="2"/>
              <a:buChar char="§"/>
            </a:pPr>
            <a:r>
              <a:rPr lang="cs-CZ" sz="1800" dirty="0">
                <a:latin typeface="Verdana" panose="020B0604030504040204" pitchFamily="34" charset="0"/>
                <a:ea typeface="Verdana" panose="020B0604030504040204" pitchFamily="34" charset="0"/>
              </a:rPr>
              <a:t>který ke dni, k němuž má být podpora v nezaměstnanosti přiznána, </a:t>
            </a:r>
            <a:r>
              <a:rPr lang="cs-CZ" sz="1800" u="sng" dirty="0">
                <a:latin typeface="Verdana" panose="020B0604030504040204" pitchFamily="34" charset="0"/>
                <a:ea typeface="Verdana" panose="020B0604030504040204" pitchFamily="34" charset="0"/>
              </a:rPr>
              <a:t>vykonává nekolidující zaměstnání</a:t>
            </a:r>
            <a:r>
              <a:rPr lang="cs-CZ" sz="1800" dirty="0">
                <a:latin typeface="Verdana" panose="020B0604030504040204" pitchFamily="34" charset="0"/>
                <a:ea typeface="Verdana" panose="020B0604030504040204" pitchFamily="34" charset="0"/>
              </a:rPr>
              <a:t>.</a:t>
            </a:r>
          </a:p>
          <a:p>
            <a:endParaRPr lang="cs-CZ" dirty="0">
              <a:solidFill>
                <a:srgbClr val="C00000"/>
              </a:solidFill>
            </a:endParaRPr>
          </a:p>
        </p:txBody>
      </p:sp>
    </p:spTree>
    <p:extLst>
      <p:ext uri="{BB962C8B-B14F-4D97-AF65-F5344CB8AC3E}">
        <p14:creationId xmlns:p14="http://schemas.microsoft.com/office/powerpoint/2010/main" val="3466149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1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rozhodné období pro posuzování nároků na podporu v nezaměstnanosti a podporu při rekvalifikaci </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poslední 2 roky před zařazením do evidence uchazečů o zaměstnání</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náhradní doba zaměstnání</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příprava osoby se zdravotním postižením k práci</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pobírání invalidního důchodu pro invaliditu třetího stupně,</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osobní péče o dítě ve věku do 4 let,</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osobní péče o fyzickou osobu, která se považuje za osobu závislou na pomoci jiné fyzické osoby ve stupni II (středně těžká závislost), ve stupni III (těžká závislost) nebo ve stupni IV (úplná závislost), pokud s uchazečem o zaměstnání trvale žije a společně uhrazují náklady na své potřeby; tyto podmínky se nevyžadují, jde-li o osobu, která se pro účely důchodového pojištění považuje za osobu blízkou,</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výkonu dlouhodobé dobrovolnické služby na základě smlouvy dobrovolníka s vysílající organizací, které byla udělena akreditace Ministerstvem vnitra, nebo výkonu veřejné služby na základě smlouvy o výkonu veřejné služby, pokud rozsah vykonané služby překračuje v průměru alespoň 20 hodin v kalendářním týdnu,</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osobní péče o fyzickou osobu mladší 10 let, která se považuje za osobu závislou na pomoci jiné fyzické osoby ve stupni I (lehká závislost),</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trvání dočasné pracovní neschopnosti nebo nařízené karantény osoby po skončení výdělečné činnosti, která zakládala její účast na nemocenském pojištění podle zvláštního právního předpisu, pokud si tato osoba nepřivodila dočasnou pracovní neschopnost úmyslně a pokud tato dočasná pracovní neschopnost nebo nařízená karanténa vznikla v době této výdělečné činnosti nebo v ochranné lhůtě </a:t>
            </a:r>
          </a:p>
          <a:p>
            <a:endParaRPr lang="cs-CZ" dirty="0">
              <a:solidFill>
                <a:srgbClr val="C00000"/>
              </a:solidFill>
            </a:endParaRPr>
          </a:p>
        </p:txBody>
      </p:sp>
    </p:spTree>
    <p:extLst>
      <p:ext uri="{BB962C8B-B14F-4D97-AF65-F5344CB8AC3E}">
        <p14:creationId xmlns:p14="http://schemas.microsoft.com/office/powerpoint/2010/main" val="1731195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zánik nároku na podporu</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uplynutím podpůrčí doby, přičemž se do podpůrčí doby se nezapočítává doba, po kterou pobírá dávky nemocenského </a:t>
            </a:r>
            <a:r>
              <a:rPr lang="pl-PL" sz="1600" dirty="0">
                <a:latin typeface="Verdana" panose="020B0604030504040204" pitchFamily="34" charset="0"/>
                <a:ea typeface="Verdana" panose="020B0604030504040204" pitchFamily="34" charset="0"/>
              </a:rPr>
              <a:t>pojištění a z tohoto důvodu mu nebyla vyplácena podpora v nezaměstnanosti</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vykonává některou z činností v rámci tzv. nekolidujícího </a:t>
            </a:r>
            <a:r>
              <a:rPr lang="pl-PL" sz="1600" dirty="0">
                <a:latin typeface="Verdana" panose="020B0604030504040204" pitchFamily="34" charset="0"/>
                <a:ea typeface="Verdana" panose="020B0604030504040204" pitchFamily="34" charset="0"/>
              </a:rPr>
              <a:t>zaměstnání a z tohoto důvodu mu nebyla vyplácena podpora </a:t>
            </a:r>
            <a:r>
              <a:rPr lang="cs-CZ" sz="1600" dirty="0">
                <a:latin typeface="Verdana" panose="020B0604030504040204" pitchFamily="34" charset="0"/>
                <a:ea typeface="Verdana" panose="020B0604030504040204" pitchFamily="34" charset="0"/>
              </a:rPr>
              <a:t>v nezaměstnanosti</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doba poskytování podpory při rekvalifikaci</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doba vazby,</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ukončením vedení v evidenci uchazečů o zaměstnání, </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vyřazením z evidence uchazečů o zaměstnání</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dosažením starobního nebo invalidního důchodu</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 době pobírání dávek nemocenského pojištění</a:t>
            </a:r>
          </a:p>
          <a:p>
            <a:pPr algn="just">
              <a:lnSpc>
                <a:spcPct val="12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pro sčítání podpůrčích dob</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uchazeč o zaměstnání, kterému v posledních 2 letech před zařazením do evidence neuplynula celá podpůrčí doba a po uplynutí části podpůrčí doby získal zaměstnáním nebo jinou výdělečnou činností dobu důchodového pojištění v délce alespoň 6 měsíců, má nárok na podporu v nezaměstnanosti po celou podpůrčí dobu; jestliže získal zaměstnáním nebo jinou výdělečnou činností dobu důchodového pojištění v délce kratší než 6 měsíců, má uchazeč o zaměstnání nárok na podporu v nezaměstnanosti po zbývající část podpůrčí doby. </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uchazeč o zaměstnání, kterému v posledních 2 letech před zařazením do evidence uplynula celá podpůrčí doba, má nárok na podporu v nezaměstnanosti, pokud po uplynutí této podpůrčí doby získal zaměstnáním dobu důchodového pojištění v délce alespoň 9 měsíců</a:t>
            </a:r>
          </a:p>
          <a:p>
            <a:endParaRPr lang="cs-CZ" dirty="0">
              <a:solidFill>
                <a:srgbClr val="C00000"/>
              </a:solidFill>
            </a:endParaRPr>
          </a:p>
        </p:txBody>
      </p:sp>
    </p:spTree>
    <p:extLst>
      <p:ext uri="{BB962C8B-B14F-4D97-AF65-F5344CB8AC3E}">
        <p14:creationId xmlns:p14="http://schemas.microsoft.com/office/powerpoint/2010/main" val="30749519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3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 podpůrčí doby se nezapočítává doba</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 kterou uchazeč o zaměstnání pobírá dávky nemocenského pojištění a z tohoto důvodu mu nebyla vyplácena podpora v nezaměstnanosti </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 kterou u uchazeče o zaměstnání trvá právní vztah vzniklý k výkonu některé z činností na základě pracovního nebo služebního poměru (tento ale i tak nesmí přesáhnout polovinu minimální mzdy)</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poskytování podpory při rekvalifikaci </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vazby</a:t>
            </a:r>
          </a:p>
          <a:p>
            <a:pPr algn="just">
              <a:lnSpc>
                <a:spcPct val="13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 podpory v nezaměstnanosti</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do 50 let věku - 5 měsíců,</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nad 50 let do 55 let věku - 8 měsíců,</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nad 55 let věku - 11 měsíců.</a:t>
            </a:r>
          </a:p>
          <a:p>
            <a:pPr algn="just">
              <a:lnSpc>
                <a:spcPct val="13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procentuální výměra podpory</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v prvních 2 měsících podpůrčí doby 65 % průměrného měsíčního čistého výdělku</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další 2 měsíce 50 %</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 zbývající podpůrčí dobu 45 % průměrného měsíčního čistého výdělku, kterého uchazeč o zaměstnání dosáhl ve svém posledním ukončeném zaměstnání</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v případě, že se jedná o OSVČ  pak se jako základ pro výměru podpory bere poslední vyměřovací základ přepočtený na 1 kalendářní měsíc z poslední samostatné výdělečné činnosti</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45 % po celou podpůrčí dobu, pokud uchazeč o zaměstnání před zařazením do evidence uchazečů o zaměstnání bez vážného důvodu ukončil poslední zaměstnání sám nebo dohodou se zaměstnavatelem</a:t>
            </a:r>
          </a:p>
          <a:p>
            <a:endParaRPr lang="cs-CZ" dirty="0">
              <a:solidFill>
                <a:srgbClr val="C00000"/>
              </a:solidFill>
            </a:endParaRPr>
          </a:p>
        </p:txBody>
      </p:sp>
    </p:spTree>
    <p:extLst>
      <p:ext uri="{BB962C8B-B14F-4D97-AF65-F5344CB8AC3E}">
        <p14:creationId xmlns:p14="http://schemas.microsoft.com/office/powerpoint/2010/main" val="4213039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podpory v nezaměstnanosti</a:t>
            </a:r>
          </a:p>
          <a:p>
            <a:pPr algn="l">
              <a:lnSpc>
                <a:spcPct val="10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podpora v nezaměstnanosti se stanoví z průměrného měsíčního čistého výdělku, kterého uchazeč o zaměstnání dosáhl ve svém posledním ukončeném zaměstnání v posledních dvou letech </a:t>
            </a:r>
            <a:r>
              <a:rPr lang="pt-BR" sz="1600" dirty="0">
                <a:latin typeface="Verdana" panose="020B0604030504040204" pitchFamily="34" charset="0"/>
                <a:ea typeface="Verdana" panose="020B0604030504040204" pitchFamily="34" charset="0"/>
              </a:rPr>
              <a:t>před zařazením do evidence uchazečů o zaměstnání nebo</a:t>
            </a:r>
            <a:r>
              <a:rPr lang="cs-CZ" sz="1600" dirty="0">
                <a:latin typeface="Verdana" panose="020B0604030504040204" pitchFamily="34" charset="0"/>
                <a:ea typeface="Verdana" panose="020B0604030504040204" pitchFamily="34" charset="0"/>
              </a:rPr>
              <a:t> z posledního vyměřovacího základu přepočteného na 1 kalendářní měsíc, pokud uchazeč o zaměstnání naposledy vykonával samostatnou výdělečnou činnost.</a:t>
            </a:r>
          </a:p>
          <a:p>
            <a:pPr algn="l">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výše podpory v nezaměstnanosti je shora omezena na 0,58 násobek průměrné mzdy v národním hospodářství za první až třetí čtvrtletí kalendářního roku předcházejícího roku, ve kterém o podporu žádáte. </a:t>
            </a:r>
          </a:p>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podpory v nezaměstnanosti v určitých situacích</a:t>
            </a:r>
          </a:p>
          <a:p>
            <a:pPr algn="l">
              <a:lnSpc>
                <a:spcPct val="10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doba předchozího zaměstnání je splněna započtením náhradní doby zaměstnání a tato doba se posuzuje jako poslední zaměstnání,</a:t>
            </a:r>
          </a:p>
          <a:p>
            <a:pPr algn="l">
              <a:lnSpc>
                <a:spcPct val="10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uchazeč o zaměstnání bez svého zavinění nemůže osvědčit výši průměrného měsíčního čistého výdělku nebo vyměřovacího základu</a:t>
            </a:r>
          </a:p>
          <a:p>
            <a:pPr algn="l">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 uchazeče nelze stanovit průměrný výdělek nebo vyměřovací základ:</a:t>
            </a:r>
          </a:p>
          <a:p>
            <a:pPr marL="447675" algn="l">
              <a:lnSpc>
                <a:spcPct val="100000"/>
              </a:lnSpc>
              <a:spcBef>
                <a:spcPts val="0"/>
              </a:spcBef>
            </a:pPr>
            <a:r>
              <a:rPr lang="cs-CZ" altLang="cs-CZ" sz="1600" dirty="0">
                <a:latin typeface="Verdana" panose="020B0604030504040204" pitchFamily="34" charset="0"/>
                <a:ea typeface="Verdana" panose="020B0604030504040204" pitchFamily="34" charset="0"/>
              </a:rPr>
              <a:t>► </a:t>
            </a:r>
            <a:r>
              <a:rPr lang="cs-CZ" altLang="cs-CZ" sz="1600" u="sng" dirty="0">
                <a:latin typeface="Verdana" panose="020B0604030504040204" pitchFamily="34" charset="0"/>
                <a:ea typeface="Verdana" panose="020B0604030504040204" pitchFamily="34" charset="0"/>
              </a:rPr>
              <a:t>p</a:t>
            </a:r>
            <a:r>
              <a:rPr lang="cs-CZ" sz="1600" u="sng" dirty="0">
                <a:latin typeface="Verdana" panose="020B0604030504040204" pitchFamily="34" charset="0"/>
                <a:ea typeface="Verdana" panose="020B0604030504040204" pitchFamily="34" charset="0"/>
              </a:rPr>
              <a:t>odpora v nezaměstnanosti činí po dobu prvních 2 měsíců 0,15 násobek, další 2 měsíce ve výši 0,12 násobek, po zbývající podpůrčí dobu ve výši 0,11 násobek průměrné mzdy v národním hospodářství za 1. až 3. čtvrtletí kalendářního roku předcházejícího kalendářnímu roku, ve kterém byla </a:t>
            </a:r>
            <a:r>
              <a:rPr lang="pl-PL" sz="1600" u="sng" dirty="0">
                <a:latin typeface="Verdana" panose="020B0604030504040204" pitchFamily="34" charset="0"/>
                <a:ea typeface="Verdana" panose="020B0604030504040204" pitchFamily="34" charset="0"/>
              </a:rPr>
              <a:t>žádost o tuto podporu podána</a:t>
            </a:r>
          </a:p>
          <a:p>
            <a:endParaRPr lang="cs-CZ" dirty="0">
              <a:solidFill>
                <a:srgbClr val="C00000"/>
              </a:solidFill>
            </a:endParaRPr>
          </a:p>
        </p:txBody>
      </p:sp>
    </p:spTree>
    <p:extLst>
      <p:ext uri="{BB962C8B-B14F-4D97-AF65-F5344CB8AC3E}">
        <p14:creationId xmlns:p14="http://schemas.microsoft.com/office/powerpoint/2010/main" val="3126998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0"/>
            <a:ext cx="10701865" cy="668903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20000"/>
          </a:bodyPr>
          <a:lstStyle/>
          <a:p>
            <a:pPr algn="just">
              <a:lnSpc>
                <a:spcPct val="13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podpora v nezaměstnanosti a OSVČ</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pokud je osoba zaměstnaná a současně je i OSVČ jako vedlejší činnost, pak při ztrátě zaměstnání nebude mít nárok na podporu v nezaměstnanosti </a:t>
            </a:r>
            <a:r>
              <a:rPr lang="cs-CZ" altLang="cs-CZ" sz="1900" dirty="0">
                <a:latin typeface="Verdana" panose="020B0604030504040204" pitchFamily="34" charset="0"/>
                <a:ea typeface="Verdana" panose="020B0604030504040204" pitchFamily="34" charset="0"/>
              </a:rPr>
              <a:t>►</a:t>
            </a:r>
            <a:r>
              <a:rPr lang="cs-CZ" sz="1900" dirty="0">
                <a:latin typeface="Verdana" panose="020B0604030504040204" pitchFamily="34" charset="0"/>
                <a:ea typeface="Verdana" panose="020B0604030504040204" pitchFamily="34" charset="0"/>
              </a:rPr>
              <a:t> při ztrátě zaměstnání se automaticky stává OSVČ na hlavní činnost bez ohledu na to, jestli z tohoto podnikání má nějaké příjmy </a:t>
            </a:r>
            <a:r>
              <a:rPr lang="cs-CZ" altLang="cs-CZ" sz="1900" dirty="0">
                <a:latin typeface="Verdana" panose="020B0604030504040204" pitchFamily="34" charset="0"/>
                <a:ea typeface="Verdana" panose="020B0604030504040204" pitchFamily="34" charset="0"/>
              </a:rPr>
              <a:t>► ř</a:t>
            </a:r>
            <a:r>
              <a:rPr lang="cs-CZ" sz="1900" dirty="0">
                <a:latin typeface="Verdana" panose="020B0604030504040204" pitchFamily="34" charset="0"/>
                <a:ea typeface="Verdana" panose="020B0604030504040204" pitchFamily="34" charset="0"/>
              </a:rPr>
              <a:t>ešením takové situace je včas ukončit nebo alespoň pozastavit činnost OSVČ; rozhodující je, aby toto ukončení nebo dočasné přerušení proběhlo datumově dříve než ukončení pracovního poměru</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pokud je OSVČ jako hlavní činnost a končí, je možno o podporu v nezaměstnanosti žádat pouze v případě, že byly odváděny příspěvky na státní politiku zaměstnanosti.</a:t>
            </a:r>
          </a:p>
          <a:p>
            <a:pPr algn="just">
              <a:lnSpc>
                <a:spcPct val="13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nezaměstnanost a sociální a zdravotní pojištění</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pokud je osoba vedena na úřadu práce, tak bez ohledu na to, jestli dostává nebo nedostává podporu v nezaměstnanosti, je za ni státem hrazeno zdravotní pojištění; proto má smysl registrovat se na úřadu práce, i při nesplnění podmínky pro získání podpory v nezaměstnanosti </a:t>
            </a:r>
            <a:r>
              <a:rPr lang="cs-CZ" altLang="cs-CZ" sz="1900" dirty="0">
                <a:latin typeface="Verdana" panose="020B0604030504040204" pitchFamily="34" charset="0"/>
                <a:ea typeface="Verdana" panose="020B0604030504040204" pitchFamily="34" charset="0"/>
              </a:rPr>
              <a:t>► p</a:t>
            </a:r>
            <a:r>
              <a:rPr lang="cs-CZ" sz="1900" dirty="0">
                <a:latin typeface="Verdana" panose="020B0604030504040204" pitchFamily="34" charset="0"/>
                <a:ea typeface="Verdana" panose="020B0604030504040204" pitchFamily="34" charset="0"/>
              </a:rPr>
              <a:t>lacení zdravotního pojištění je ze zákona povinné, tudíž pokud je za jednotlivce neplatí stát (studenti nebo nezaměstnaní) nebo zaměstnavatel, musí si ho jednotlivec platit sám; to platí jak pro OSVČ, tak i pro všechny ostatní – i pro ty, kdo nepodnikají</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sociální pojištění stát za lidi vedené na Úřadu práce neplatí, ale doba, po kterou je uchazeč veden na úřadu práce, se započítává jako účast na důchodovém pojištění (tj. započítává se do doby </a:t>
            </a:r>
            <a:r>
              <a:rPr lang="cs-CZ" sz="1900" dirty="0" err="1">
                <a:latin typeface="Verdana" panose="020B0604030504040204" pitchFamily="34" charset="0"/>
                <a:ea typeface="Verdana" panose="020B0604030504040204" pitchFamily="34" charset="0"/>
              </a:rPr>
              <a:t>proi</a:t>
            </a:r>
            <a:r>
              <a:rPr lang="cs-CZ" sz="1900" dirty="0">
                <a:latin typeface="Verdana" panose="020B0604030504040204" pitchFamily="34" charset="0"/>
                <a:ea typeface="Verdana" panose="020B0604030504040204" pitchFamily="34" charset="0"/>
              </a:rPr>
              <a:t> nárok na důchod); maximálně se tato započítá 3 roky – pod 55 let 1 rok</a:t>
            </a:r>
          </a:p>
          <a:p>
            <a:pPr algn="just">
              <a:lnSpc>
                <a:spcPct val="13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přivýdělek nebo brigáda pro nezaměstnané na Úřadu práce</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v době, nezaměstnanosti a vedení v evidenci Úřadu práce, je omezena možnost práce v zaměstnání, není možno vykonávat žádné zaměstnání (ani brigádu na DPP nebo DPČ) souběžně s podporou</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v době, evidence na Úřadu práce, ale již bez nároku na podporu v nezaměstnanosti je možno pracovat v tzv. „nekolidujícím zaměstnání“</a:t>
            </a:r>
            <a:r>
              <a:rPr lang="cs-CZ" altLang="cs-CZ" sz="1900" dirty="0">
                <a:latin typeface="Verdana" panose="020B0604030504040204" pitchFamily="34" charset="0"/>
                <a:ea typeface="Verdana" panose="020B0604030504040204" pitchFamily="34" charset="0"/>
              </a:rPr>
              <a:t>► </a:t>
            </a:r>
            <a:r>
              <a:rPr lang="cs-CZ" sz="1900" dirty="0">
                <a:latin typeface="Verdana" panose="020B0604030504040204" pitchFamily="34" charset="0"/>
                <a:ea typeface="Verdana" panose="020B0604030504040204" pitchFamily="34" charset="0"/>
              </a:rPr>
              <a:t>příjem nesmí být vyšší než polovina minimální mzdy</a:t>
            </a:r>
          </a:p>
          <a:p>
            <a:pPr algn="just">
              <a:lnSpc>
                <a:spcPct val="120000"/>
              </a:lnSpc>
              <a:spcBef>
                <a:spcPts val="0"/>
              </a:spcBef>
              <a:spcAft>
                <a:spcPts val="600"/>
              </a:spcAft>
              <a:buFont typeface="Wingdings" panose="05000000000000000000" pitchFamily="2" charset="2"/>
              <a:buChar char="§"/>
            </a:pPr>
            <a:endParaRPr lang="cs-CZ" sz="19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3691788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ukončení zaměstnání na vlastní žádost</a:t>
            </a:r>
          </a:p>
          <a:p>
            <a:pPr algn="just">
              <a:lnSpc>
                <a:spcPct val="11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pokud uchazeč ukončil své předešlé zaměstnání sám nebo dohodou je podpůrčí doba po celou dobu 45% průměrného měsíčního čistého výdělku nebo vyměřovacího základu</a:t>
            </a:r>
          </a:p>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kdy má nárok na podporu v nezaměstnanosti student?</a:t>
            </a:r>
          </a:p>
          <a:p>
            <a:pPr algn="just">
              <a:lnSpc>
                <a:spcPct val="10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studenti obecně po skončení studia nárok na podporu v nezaměstnanosti nemívají; během studia za ně stát platí jenom zdravotní pojištění (nejsou tedy účastníky důchodového pojištění)</a:t>
            </a:r>
          </a:p>
          <a:p>
            <a:pPr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student, má po skončení studia, nárok na podporu v nezaměstnanosti pouze v případě, že během studia vykonává nějaké zaměstnání, které mu zakládá účast na důchodovém pojištění, tedy buď klasické zaměstnání nebo práce na DPP s příjmem vyšším než 10500 Kč měsíčně nebo DPČ s příjmem vyšším než 4500 Kč</a:t>
            </a:r>
          </a:p>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nemocenská na Úřadu práce</a:t>
            </a:r>
          </a:p>
          <a:p>
            <a:pPr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 případě onemocnění během doby vedení v evidenci úřadu práce není nárok na „placenou nemocenskou“; v době evidence na UP hradí stát pouze zdravotní pojištění; výjimkou pouze do 7 dní od skončení posledního zaměstnání </a:t>
            </a:r>
            <a:r>
              <a:rPr lang="cs-CZ" altLang="cs-CZ" sz="1600" dirty="0">
                <a:latin typeface="Verdana" panose="020B0604030504040204" pitchFamily="34" charset="0"/>
                <a:ea typeface="Verdana" panose="020B0604030504040204" pitchFamily="34" charset="0"/>
              </a:rPr>
              <a:t>►</a:t>
            </a:r>
            <a:r>
              <a:rPr lang="cs-CZ" sz="1600" dirty="0">
                <a:latin typeface="Verdana" panose="020B0604030504040204" pitchFamily="34" charset="0"/>
                <a:ea typeface="Verdana" panose="020B0604030504040204" pitchFamily="34" charset="0"/>
              </a:rPr>
              <a:t> 7 dní je ochranná lhůta, kdy je ještě nárok na nemocenské dávky i když je osoba již nezaměstnaná</a:t>
            </a:r>
          </a:p>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mateřská na Úřadu práce</a:t>
            </a:r>
          </a:p>
          <a:p>
            <a:pPr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PPM, je vyplácena také na základě nemocenského pojištění; nezaměstnaná žena, která je na úřadu práce, tedy může mít na „mateřskou“ nárok pouze v případě, že by zahájení PPM spadalo ještě do období 180 dní od skončení posledního zaměstnání (přesněji je to „až“ 180 dní, pokud bylo poslední zaměstnání, ve kterém žena otěhotněla, kratší než 180 dní, pak je adekvátně kratší i ochranná lhůta pro mateřskou).</a:t>
            </a:r>
          </a:p>
          <a:p>
            <a:pPr algn="just">
              <a:lnSpc>
                <a:spcPct val="120000"/>
              </a:lnSpc>
              <a:spcBef>
                <a:spcPts val="0"/>
              </a:spcBef>
              <a:spcAft>
                <a:spcPts val="600"/>
              </a:spcAft>
              <a:buFont typeface="Wingdings" panose="05000000000000000000" pitchFamily="2" charset="2"/>
              <a:buChar char="§"/>
            </a:pPr>
            <a:endParaRPr lang="cs-CZ" sz="16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583074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10701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Nezaměstnanost jako sociální událost</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pPr>
            <a:r>
              <a:rPr lang="cs-CZ" alt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nezaměstnanost</a:t>
            </a:r>
          </a:p>
          <a:p>
            <a:pPr algn="just">
              <a:lnSpc>
                <a:spcPct val="100000"/>
              </a:lnSpc>
              <a:spcBef>
                <a:spcPts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je složitým jevem, k jehož řešení je třeba celá řada informací a dat typu koho se nezaměstnanost týká, kde a v jaké míře se vyskytuje, jak dlouho trvá, jaké jsou předpoklady pro její řešení apod.</a:t>
            </a:r>
          </a:p>
          <a:p>
            <a:pPr algn="just">
              <a:lnSpc>
                <a:spcPct val="100000"/>
              </a:lnSpc>
              <a:spcBef>
                <a:spcPts val="0"/>
              </a:spcBef>
              <a:spcAft>
                <a:spcPts val="600"/>
              </a:spcAft>
              <a:buFont typeface="Wingdings" panose="05000000000000000000" pitchFamily="2" charset="2"/>
              <a:buChar char="v"/>
            </a:pPr>
            <a:r>
              <a:rPr lang="cs-CZ" altLang="cs-CZ" sz="1600" b="1" u="sng" dirty="0">
                <a:latin typeface="Verdana" panose="020B0604030504040204" pitchFamily="34" charset="0"/>
                <a:ea typeface="Verdana" panose="020B0604030504040204" pitchFamily="34" charset="0"/>
              </a:rPr>
              <a:t>je charakteristická podmínkami podle definice Mezinárodního úřadu práce (ILO):</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podmínka nedobrovolného charakteru </a:t>
            </a:r>
            <a:r>
              <a:rPr lang="cs-CZ" altLang="cs-CZ" sz="1600" dirty="0">
                <a:latin typeface="Verdana" panose="020B0604030504040204" pitchFamily="34" charset="0"/>
                <a:ea typeface="Verdana" panose="020B0604030504040204" pitchFamily="34" charset="0"/>
              </a:rPr>
              <a:t>► nezaměstnaní nepřestávají vykonávat pracovní aktivity z vlastní vůle (eliminuje ty, kteří dobrovolně nevykonávají žádnou pracovní aktivitu za mzdu, nechtějí pracovat; jsou zčásti zabezpečeni dávkami sociálního státu)</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podmínka pracovní schopnosti </a:t>
            </a:r>
            <a:r>
              <a:rPr lang="cs-CZ" altLang="cs-CZ" sz="1600" dirty="0">
                <a:latin typeface="Verdana" panose="020B0604030504040204" pitchFamily="34" charset="0"/>
                <a:ea typeface="Verdana" panose="020B0604030504040204" pitchFamily="34" charset="0"/>
              </a:rPr>
              <a:t>► způsobilost být zaměstnán ve vztahu k věku, zdravotnímu stavu a osobní situaci (eliminuje ty, kteří nejsou schopni o zaměstnání soutěžit, jsou zabezpečeni dávkami sociálního státu)</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podmínka připravenosti </a:t>
            </a:r>
            <a:r>
              <a:rPr lang="cs-CZ" altLang="cs-CZ" sz="1600" dirty="0">
                <a:latin typeface="Verdana" panose="020B0604030504040204" pitchFamily="34" charset="0"/>
                <a:ea typeface="Verdana" panose="020B0604030504040204" pitchFamily="34" charset="0"/>
              </a:rPr>
              <a:t>► disponibilitou pro výkon zaměstnání, usilují o práci a pracovat chtějí (eliminuje ty, kteří volí alternativní životní strategii; častou jsou zabezpečeni jinými zdroji příjmů – zisk, renta, stipendia, nájemné od podnájemníků) </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podmínka aktivního hledání zaměstnání </a:t>
            </a:r>
            <a:r>
              <a:rPr lang="cs-CZ" altLang="cs-CZ" sz="1600" dirty="0">
                <a:latin typeface="Verdana" panose="020B0604030504040204" pitchFamily="34" charset="0"/>
                <a:ea typeface="Verdana" panose="020B0604030504040204" pitchFamily="34" charset="0"/>
              </a:rPr>
              <a:t>► přes schopnost, připravenost a aktivní hledání nenalézají přiměřené zaměstnání</a:t>
            </a:r>
          </a:p>
          <a:p>
            <a:pPr algn="just">
              <a:lnSpc>
                <a:spcPct val="100000"/>
              </a:lnSpc>
              <a:spcBef>
                <a:spcPts val="0"/>
              </a:spcBef>
              <a:spcAft>
                <a:spcPts val="600"/>
              </a:spcAft>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nezaměstnaný</a:t>
            </a:r>
          </a:p>
          <a:p>
            <a:pPr algn="just">
              <a:lnSpc>
                <a:spcPct val="100000"/>
              </a:lnSpc>
              <a:spcBef>
                <a:spcPts val="0"/>
              </a:spcBef>
              <a:spcAft>
                <a:spcPts val="600"/>
              </a:spcAft>
              <a:buClrTx/>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b="1" u="sng" dirty="0">
                <a:latin typeface="Verdana" panose="020B0604030504040204" pitchFamily="34" charset="0"/>
                <a:ea typeface="Verdana" panose="020B0604030504040204" pitchFamily="34" charset="0"/>
              </a:rPr>
              <a:t>nezaměstnaný dle definice ILO:</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latin typeface="Verdana" panose="020B0604030504040204" pitchFamily="34" charset="0"/>
                <a:ea typeface="Verdana" panose="020B0604030504040204" pitchFamily="34" charset="0"/>
              </a:rPr>
              <a:t>bez placeného zaměstnání (případně pracující malý rozsah pracovních hodin)</a:t>
            </a:r>
          </a:p>
          <a:p>
            <a:endParaRPr lang="cs-CZ" dirty="0"/>
          </a:p>
        </p:txBody>
      </p:sp>
    </p:spTree>
    <p:extLst>
      <p:ext uri="{BB962C8B-B14F-4D97-AF65-F5344CB8AC3E}">
        <p14:creationId xmlns:p14="http://schemas.microsoft.com/office/powerpoint/2010/main" val="735187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19679"/>
            <a:ext cx="10607039" cy="74185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Podpora při rekvalifikaci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06631"/>
            <a:ext cx="10701865" cy="532479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lnSpc>
                <a:spcPct val="11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podpora při rekvalifikaci, někdy také mylně </a:t>
            </a:r>
            <a:r>
              <a:rPr lang="pl-PL" sz="1700" dirty="0">
                <a:latin typeface="Verdana" panose="020B0604030504040204" pitchFamily="34" charset="0"/>
                <a:ea typeface="Verdana" panose="020B0604030504040204" pitchFamily="34" charset="0"/>
              </a:rPr>
              <a:t>označována jako příspěvek na rekvalifikaci, je </a:t>
            </a:r>
            <a:r>
              <a:rPr lang="cs-CZ" sz="1700" dirty="0">
                <a:latin typeface="Verdana" panose="020B0604030504040204" pitchFamily="34" charset="0"/>
                <a:ea typeface="Verdana" panose="020B0604030504040204" pitchFamily="34" charset="0"/>
              </a:rPr>
              <a:t>dávka poskytovaná nezaměstnaným uchazečům o zaměstnání, kteří se zúčastní rekvalifikace zabezpečované Úřadem práce.</a:t>
            </a:r>
          </a:p>
          <a:p>
            <a:pPr algn="just">
              <a:lnSpc>
                <a:spcPct val="110000"/>
              </a:lnSpc>
              <a:spcBef>
                <a:spcPts val="0"/>
              </a:spcBef>
              <a:spcAft>
                <a:spcPts val="600"/>
              </a:spcAft>
              <a:buFont typeface="Wingdings" panose="05000000000000000000" pitchFamily="2" charset="2"/>
              <a:buChar char="v"/>
            </a:pPr>
            <a:r>
              <a:rPr lang="pl-PL" sz="1700" dirty="0">
                <a:latin typeface="Verdana" panose="020B0604030504040204" pitchFamily="34" charset="0"/>
                <a:ea typeface="Verdana" panose="020B0604030504040204" pitchFamily="34" charset="0"/>
              </a:rPr>
              <a:t>je určena uchazečům o zaměstnání v evidenci </a:t>
            </a:r>
            <a:r>
              <a:rPr lang="cs-CZ" sz="1700" dirty="0">
                <a:latin typeface="Verdana" panose="020B0604030504040204" pitchFamily="34" charset="0"/>
                <a:ea typeface="Verdana" panose="020B0604030504040204" pitchFamily="34" charset="0"/>
              </a:rPr>
              <a:t>Úřadu práce, kteří se zúčastní rekvalifikace a zároveň kteří nepobírají starobní důchod.</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podpory při rekvalifikaci</a:t>
            </a:r>
          </a:p>
          <a:p>
            <a:pPr marL="539750" algn="just">
              <a:lnSpc>
                <a:spcPct val="100000"/>
              </a:lnSpc>
              <a:spcBef>
                <a:spcPts val="0"/>
              </a:spcBef>
              <a:buFont typeface="Wingdings" panose="05000000000000000000" pitchFamily="2" charset="2"/>
              <a:buChar char="§"/>
            </a:pPr>
            <a:r>
              <a:rPr lang="cs-CZ" sz="1700" dirty="0">
                <a:latin typeface="Verdana" panose="020B0604030504040204" pitchFamily="34" charset="0"/>
                <a:ea typeface="Verdana" panose="020B0604030504040204" pitchFamily="34" charset="0"/>
              </a:rPr>
              <a:t>u uchazeče, který pracoval v pracovním poměru, je 60 % průměrného měsíčního čistého výdělku, kterého dosáhl v předchozím zaměstnání.</a:t>
            </a:r>
          </a:p>
          <a:p>
            <a:pPr marL="539750" algn="just">
              <a:lnSpc>
                <a:spcPct val="100000"/>
              </a:lnSpc>
              <a:spcBef>
                <a:spcPts val="0"/>
              </a:spcBef>
              <a:buFont typeface="Wingdings" panose="05000000000000000000" pitchFamily="2" charset="2"/>
              <a:buChar char="§"/>
            </a:pPr>
            <a:r>
              <a:rPr lang="pl-PL" sz="1700" dirty="0">
                <a:latin typeface="Verdana" panose="020B0604030504040204" pitchFamily="34" charset="0"/>
                <a:ea typeface="Verdana" panose="020B0604030504040204" pitchFamily="34" charset="0"/>
              </a:rPr>
              <a:t>u uchazeče, který podnikal, je 65 % </a:t>
            </a:r>
            <a:r>
              <a:rPr lang="cs-CZ" sz="1700" dirty="0">
                <a:latin typeface="Verdana" panose="020B0604030504040204" pitchFamily="34" charset="0"/>
                <a:ea typeface="Verdana" panose="020B0604030504040204" pitchFamily="34" charset="0"/>
              </a:rPr>
              <a:t>posledního vyměřovacího základu, přepočteného na jeden kalendářní měsíc</a:t>
            </a:r>
          </a:p>
          <a:p>
            <a:pPr marL="539750" algn="just">
              <a:lnSpc>
                <a:spcPct val="100000"/>
              </a:lnSpc>
              <a:spcBef>
                <a:spcPts val="0"/>
              </a:spcBef>
              <a:buFont typeface="Wingdings" panose="05000000000000000000" pitchFamily="2" charset="2"/>
              <a:buChar char="§"/>
            </a:pPr>
            <a:r>
              <a:rPr lang="cs-CZ" sz="1700" dirty="0">
                <a:latin typeface="Verdana" panose="020B0604030504040204" pitchFamily="34" charset="0"/>
                <a:ea typeface="Verdana" panose="020B0604030504040204" pitchFamily="34" charset="0"/>
              </a:rPr>
              <a:t>pokud nelze doložit výši průměrného výdělku a uchazeč na tom nenese vinu, počítá se výše podpory v nezaměstnanosti podílem z průměrné mzdy v ČR, tedy jako 0,14 násobek průměrné mzdy za první až třetí čtvrtletí kalendářního roku předcházejícímu kalendářnímu roku, ve kterém uchazeč o zaměstnání nastoupil na rekvalifikaci</a:t>
            </a:r>
          </a:p>
          <a:p>
            <a:pPr marL="539750" algn="just">
              <a:lnSpc>
                <a:spcPct val="11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maximální výše podpory při rekvalifikaci činí 0,65násobek průměrné mzdy </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přivýdělek není možný </a:t>
            </a:r>
          </a:p>
          <a:p>
            <a:pPr marL="539750" algn="just">
              <a:lnSpc>
                <a:spcPct val="11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k podpoře v nezaměstnanosti ani k podpoře při rekvalifikaci se přivydělávat nesmí; p</a:t>
            </a:r>
            <a:r>
              <a:rPr lang="pl-PL" sz="1700" dirty="0">
                <a:latin typeface="Verdana" panose="020B0604030504040204" pitchFamily="34" charset="0"/>
                <a:ea typeface="Verdana" panose="020B0604030504040204" pitchFamily="34" charset="0"/>
              </a:rPr>
              <a:t>okud ale primárně nejde o podporu, nýbrž o to, aby </a:t>
            </a:r>
            <a:r>
              <a:rPr lang="cs-CZ" sz="1700" dirty="0">
                <a:latin typeface="Verdana" panose="020B0604030504040204" pitchFamily="34" charset="0"/>
                <a:ea typeface="Verdana" panose="020B0604030504040204" pitchFamily="34" charset="0"/>
              </a:rPr>
              <a:t>ÚP zprostředkoval nové zaměstnání, lze si přivydělat v rámci takzvaného nekolidujícího zaměstnání; možný výdělek je shora omezený polovičkou minimální mzdy; je-li výdělků víc, hranice platí pro jejich součet </a:t>
            </a:r>
          </a:p>
          <a:p>
            <a:pPr marL="342900" indent="-342900" algn="just">
              <a:lnSpc>
                <a:spcPct val="100000"/>
              </a:lnSpc>
              <a:spcBef>
                <a:spcPct val="0"/>
              </a:spcBef>
              <a:spcAft>
                <a:spcPts val="600"/>
              </a:spcAft>
              <a:buFont typeface="Wingdings" panose="05000000000000000000" pitchFamily="2" charset="2"/>
              <a:buChar char="v"/>
              <a:defRPr/>
            </a:pPr>
            <a:endParaRPr lang="cs-CZ" dirty="0"/>
          </a:p>
        </p:txBody>
      </p:sp>
    </p:spTree>
    <p:extLst>
      <p:ext uri="{BB962C8B-B14F-4D97-AF65-F5344CB8AC3E}">
        <p14:creationId xmlns:p14="http://schemas.microsoft.com/office/powerpoint/2010/main" val="2120089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84411" y="70338"/>
            <a:ext cx="10515600" cy="11987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vert="horz" lIns="91440" tIns="45720" rIns="91440" bIns="45720" rtlCol="0" anchor="b">
            <a:noAutofit/>
          </a:bodyPr>
          <a:lstStyle/>
          <a:p>
            <a:pPr algn="ct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Návrh novely o podpoře v nezaměstnanosti od 1/2026</a:t>
            </a:r>
          </a:p>
        </p:txBody>
      </p:sp>
      <p:sp>
        <p:nvSpPr>
          <p:cNvPr id="3" name="Zástupný symbol pro obsah 2"/>
          <p:cNvSpPr>
            <a:spLocks noGrp="1"/>
          </p:cNvSpPr>
          <p:nvPr>
            <p:ph idx="1"/>
          </p:nvPr>
        </p:nvSpPr>
        <p:spPr>
          <a:xfrm>
            <a:off x="838200" y="1387366"/>
            <a:ext cx="10515600" cy="528697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vert="horz" lIns="91440" tIns="45720" rIns="91440" bIns="45720" rtlCol="0">
            <a:normAutofit fontScale="92500" lnSpcReduction="10000"/>
          </a:bodyPr>
          <a:lstStyle/>
          <a:p>
            <a:pPr marL="0" indent="0" algn="just">
              <a:lnSpc>
                <a:spcPct val="11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do 55 let věku by lidé při ztrátě výdělku pobírali podporu v nezaměstnanosti nanejvýš pět měsíců. Na delší podporu by měli nárok až od 55 let věku, kdy by od 55 do 60 let dostávali podporu po dobu osmi měsíců a od 60 let jedenáct měsíců</a:t>
            </a:r>
          </a:p>
          <a:p>
            <a:pPr marL="0" indent="0" algn="just">
              <a:lnSpc>
                <a:spcPct val="11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stárnutí společnosti a zároveň navyšování věku pro odchod do starobní penze</a:t>
            </a:r>
          </a:p>
          <a:p>
            <a:pPr marL="0" indent="0" algn="just">
              <a:lnSpc>
                <a:spcPct val="11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zvýšení podpory v nezaměstnanosti v prvních měsících evidence u úřadu práce má být ze současných 65 procent nově na 80 procent klientova předchozího průměrného měsíčního čistého výdělku nebo průměrné mzdy, v druhém období zůstane podpora na 50 procentech a po zbývající dobu se upraví na 40 procent, nyní je to 45 procent; od navýšení podpory v prvních měsících bez výdělku si slibuje resort MPSV rozpohybování tuzemského trhu práce</a:t>
            </a:r>
          </a:p>
          <a:p>
            <a:pPr marL="0" indent="0" algn="just">
              <a:lnSpc>
                <a:spcPct val="11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další změnou je sjednocení maximální výše podpory v nezaměstnanosti a při rekvalifikaci od úřadu práce na 80% předchozího příjmu</a:t>
            </a:r>
          </a:p>
          <a:p>
            <a:pPr marL="0" indent="0" algn="just">
              <a:lnSpc>
                <a:spcPct val="11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podle návrhu by se u lidí nad 55 let měla prodloužit doba pobírání nejvyšší i poloviční podpory ze dvou na tři měsíce; poslední fáze s nejnižší částkou od státu by se nezaměstnaným od 55 do 60 let ale zkrátila ze čtyř na dva měsíce a po šedesátce ze sedmi na pět měsíců</a:t>
            </a:r>
          </a:p>
          <a:p>
            <a:pPr marL="0" indent="0" algn="just">
              <a:lnSpc>
                <a:spcPct val="11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pojistku proti opakovaným návratům k nezaměstnanosti ministerstvo stanovuje tak, že prodlouží z šesti na devět měsícům nutnou odpracovanou dobu mezi jednotlivými nezaměstnanostmi</a:t>
            </a:r>
          </a:p>
          <a:p>
            <a:pPr marL="0" indent="0" algn="just">
              <a:lnSpc>
                <a:spcPct val="11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nově mají podporu podle stejných pravidel pobírat i lidé, kteří odejdou ze zaměstnání z vlastní vůle (dosud pouze 45% po celé podpůrčí období) </a:t>
            </a:r>
          </a:p>
          <a:p>
            <a:pPr marL="0" indent="0" algn="just">
              <a:lnSpc>
                <a:spcPct val="110000"/>
              </a:lnSpc>
              <a:spcBef>
                <a:spcPts val="0"/>
              </a:spcBef>
              <a:spcAft>
                <a:spcPts val="600"/>
              </a:spcAft>
              <a:buFont typeface="Wingdings" panose="05000000000000000000" pitchFamily="2" charset="2"/>
              <a:buChar char="v"/>
            </a:pPr>
            <a:endParaRPr lang="cs-CZ" sz="17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3267474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dirty="0">
                <a:latin typeface="Verdana" panose="020B0604030504040204" pitchFamily="34" charset="0"/>
                <a:ea typeface="Verdana" panose="020B0604030504040204" pitchFamily="34" charset="0"/>
              </a:rPr>
              <a:t>Pokuste se na reálném příkladu popsat fenomén citlivosti mezd na změny v nabídce a poptávce po práci.</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dirty="0">
                <a:latin typeface="Verdana" panose="020B0604030504040204" pitchFamily="34" charset="0"/>
                <a:ea typeface="Verdana" panose="020B0604030504040204" pitchFamily="34" charset="0"/>
              </a:rPr>
              <a:t>Vysvětlete na reálném příkladu fenomén segmentace trhu práce.</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dirty="0">
                <a:latin typeface="Verdana" panose="020B0604030504040204" pitchFamily="34" charset="0"/>
                <a:ea typeface="Verdana" panose="020B0604030504040204" pitchFamily="34" charset="0"/>
              </a:rPr>
              <a:t>Jaké jsou důsledky kolektivního vyjednávání mezd?</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dirty="0">
                <a:latin typeface="Verdana" panose="020B0604030504040204" pitchFamily="34" charset="0"/>
                <a:ea typeface="Verdana" panose="020B0604030504040204" pitchFamily="34" charset="0"/>
              </a:rPr>
              <a:t>Pokuste se na imaginárním příkladu popsat do extrému důsledky nezaměstnanosti.</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77678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88236"/>
            <a:ext cx="10701865" cy="62914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53975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s motivací pracovat</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se schopností pracovat</a:t>
            </a:r>
          </a:p>
          <a:p>
            <a:pPr algn="just">
              <a:lnSpc>
                <a:spcPct val="10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b="1" u="sng" dirty="0">
                <a:latin typeface="Verdana" panose="020B0604030504040204" pitchFamily="34" charset="0"/>
                <a:ea typeface="Verdana" panose="020B0604030504040204" pitchFamily="34" charset="0"/>
              </a:rPr>
              <a:t>nezaměstnaný dle definice </a:t>
            </a:r>
            <a:r>
              <a:rPr lang="cs-CZ" altLang="cs-CZ" sz="6400" b="1" u="sng" dirty="0" err="1">
                <a:latin typeface="Verdana" panose="020B0604030504040204" pitchFamily="34" charset="0"/>
                <a:ea typeface="Verdana" panose="020B0604030504040204" pitchFamily="34" charset="0"/>
              </a:rPr>
              <a:t>Eurostatu</a:t>
            </a:r>
            <a:r>
              <a:rPr lang="cs-CZ" altLang="cs-CZ" sz="6400" b="1" u="sng" dirty="0">
                <a:latin typeface="Verdana" panose="020B0604030504040204" pitchFamily="34" charset="0"/>
                <a:ea typeface="Verdana" panose="020B0604030504040204" pitchFamily="34" charset="0"/>
              </a:rPr>
              <a:t>:</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bez placeného zaměstnání</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registrovaný na úřadu práce</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hledající práci</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schopnost a ochota ihned nastoupit do zaměstnání (do 14 dnů)</a:t>
            </a:r>
          </a:p>
          <a:p>
            <a:pPr algn="just">
              <a:lnSpc>
                <a:spcPct val="100000"/>
              </a:lnSpc>
              <a:spcBef>
                <a:spcPts val="0"/>
              </a:spcBef>
              <a:spcAft>
                <a:spcPts val="600"/>
              </a:spcAft>
              <a:buClrTx/>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podmínkou pro udržení statusu nezaměstnaného je pravidelné navštěvování úřadu práce</a:t>
            </a:r>
          </a:p>
          <a:p>
            <a:pPr algn="just">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rizikové skupiny nezaměstnaných podle § 33 zákona o zaměstnanosti</a:t>
            </a:r>
          </a:p>
          <a:p>
            <a:pPr algn="just">
              <a:lnSpc>
                <a:spcPct val="120000"/>
              </a:lnSpc>
              <a:spcBef>
                <a:spcPts val="0"/>
              </a:spcBef>
              <a:spcAft>
                <a:spcPts val="600"/>
              </a:spcAft>
              <a:buClrTx/>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při zprostředkování zaměstnání se věnuje </a:t>
            </a:r>
            <a:r>
              <a:rPr lang="cs-CZ" altLang="cs-CZ" sz="6400" b="1" dirty="0">
                <a:latin typeface="Verdana" panose="020B0604030504040204" pitchFamily="34" charset="0"/>
                <a:ea typeface="Verdana" panose="020B0604030504040204" pitchFamily="34" charset="0"/>
              </a:rPr>
              <a:t>zvýšená péče </a:t>
            </a:r>
            <a:r>
              <a:rPr lang="cs-CZ" altLang="cs-CZ" sz="6400" dirty="0">
                <a:latin typeface="Verdana" panose="020B0604030504040204" pitchFamily="34" charset="0"/>
                <a:ea typeface="Verdana" panose="020B0604030504040204" pitchFamily="34" charset="0"/>
              </a:rPr>
              <a:t>uchazečům o zaměstnání, kteří ji pro svůj zdravotní stav, věk, péči o dítě nebo z jiných vážných důvodů potřebují</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občané se zdravotním postižením</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absolventi škol a mladiství uchazeči o zaměstnání do 25 let věku (v případě VŠ do 30 let)</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osoby společensky nepřizpůsobivé, často měnící zaměstnání, se špatnou morálkou</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fyzické osoby, které jsou vedeny v evidenci uchazečů o zaměstnání déle než 6 měsíců</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nekvalifikované osoby</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osoby pečující o děti ve věku do 15 let; těhotné ženy, kojící ženy do devátého měsíce po porodu</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vyšší věkové kategorie nad 50 let věku</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osoby bydlící v okrajových částech okresu s omezenou dopravní obslužností/regionální oblasti</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fyzické osoby, které potřebují zvláštní pomoc = fyzické osoby, které se přechodně ocitly v mimořádně obtížných poměrech nebo které v nich žijí, fyzické osoby po ukončení výkonu trestu odnětí svobody a fyzické osoby ze </a:t>
            </a:r>
            <a:r>
              <a:rPr lang="cs-CZ" altLang="cs-CZ" sz="6400" dirty="0" err="1">
                <a:latin typeface="Verdana" panose="020B0604030504040204" pitchFamily="34" charset="0"/>
                <a:ea typeface="Verdana" panose="020B0604030504040204" pitchFamily="34" charset="0"/>
              </a:rPr>
              <a:t>sociokulturně</a:t>
            </a:r>
            <a:r>
              <a:rPr lang="cs-CZ" altLang="cs-CZ" sz="6400" dirty="0">
                <a:latin typeface="Verdana" panose="020B0604030504040204" pitchFamily="34" charset="0"/>
                <a:ea typeface="Verdana" panose="020B0604030504040204" pitchFamily="34" charset="0"/>
              </a:rPr>
              <a:t> znevýhodněného prostředí </a:t>
            </a:r>
          </a:p>
          <a:p>
            <a:pPr algn="just">
              <a:lnSpc>
                <a:spcPct val="100000"/>
              </a:lnSpc>
              <a:spcBef>
                <a:spcPts val="0"/>
              </a:spcBef>
              <a:spcAft>
                <a:spcPts val="600"/>
              </a:spcAft>
            </a:pPr>
            <a:endPar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00459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 y="127591"/>
            <a:ext cx="12397562" cy="643733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vert="horz" lIns="91440" tIns="45720" rIns="91440" bIns="45720" rtlCol="0">
            <a:normAutofit fontScale="25000" lnSpcReduction="20000"/>
          </a:bodyPr>
          <a:lstStyle/>
          <a:p>
            <a:pPr marL="539750" indent="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8000" b="1" dirty="0">
                <a:solidFill>
                  <a:srgbClr val="C00000"/>
                </a:solidFill>
                <a:latin typeface="Verdana" panose="020B0604030504040204" pitchFamily="34" charset="0"/>
                <a:ea typeface="Verdana" panose="020B0604030504040204" pitchFamily="34" charset="0"/>
              </a:rPr>
              <a:t>Vývoj nezaměstnanosti prošel několika etapami</a:t>
            </a:r>
          </a:p>
          <a:p>
            <a:pPr marL="539750" indent="0"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1. 1990-1992 je typické spíše opuštění pracovních pozic pracovníky, kteří buď odchází do nových a atraktivnějších míst, zejména v sektoru služeb a za samostatným podnikáním, nebo trh práce definitivně opustili (odchod do důchodu). Celková míra nezaměstnanosti i míra dlouhodobě nezaměstnaných je nízká. Se změnou zaměstnanosti podle sektorů se mění i vnitřní struktura podniků. Zatímco před rokem 1989 převažovaly velké podniky (často s několika tisíci zaměstnanci), v transformačním období začíná vznikat nový segment drobných firem a samostatných živnostníků. Do ČR začínají přicházet pracovníci ze zahraničí.</a:t>
            </a:r>
          </a:p>
          <a:p>
            <a:pPr marL="539750" indent="0"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2. 1993-1997 míra nezaměstnanosti narůstá, spolu s rostoucími nároky na pracovní výkon a flexibilitu pracovníků. Současně v této době jsou firmy bohatě úvěrovány, je tolerována jejich zadluženost i nekázeň vůči státu</a:t>
            </a:r>
          </a:p>
          <a:p>
            <a:pPr marL="539750" indent="0"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3. od 1998 postupně sílí tržní tlaky, rizika nezaměstnanosti se zvyšují a také diferencují a roste jak celková, tak i dlouhodobá míra nezaměstnanosti (vrchol zima 2014). </a:t>
            </a:r>
          </a:p>
          <a:p>
            <a:pPr marL="539750" indent="0"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nárůst nezaměstnanosti probíhal velmi dynamicky ► pro vývoj hospodářství ČR v roce 1998 byl charakteristický pokles hospodářského růstu spojený s nebývalým růstem nezaměstnanosti a pokračujícím poklesem zaměstnanosti, který započal v roce předchozím. V těchto letech se naplno projevily důsledky transformace ekonomiky a míra nezaměstnanosti narostla za dva roky o 4,8 % a rostla dále (kromě mírného poklesu v roce 2001) až do roku 2004, kdy v ČR dosáhla hodnoty 10,2 %. Typické je růst nezaměstnanosti prakticky ve všech regionech ČR a přetrvávání jejích problémů především v regionech hospodářsky “slabých” a strukturálně postižených, mírné rozšíření nabídky pracovních sil v důsledku předchozího demografického vývoje a prodlužování věkové hranice pro odchod do starobního důchodu</a:t>
            </a:r>
          </a:p>
          <a:p>
            <a:pPr marL="539750" indent="0"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6400" dirty="0">
              <a:latin typeface="Verdana" panose="020B0604030504040204" pitchFamily="34" charset="0"/>
              <a:ea typeface="Verdana" panose="020B0604030504040204" pitchFamily="34" charset="0"/>
            </a:endParaRPr>
          </a:p>
          <a:p>
            <a:pPr marL="539750" indent="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6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19089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9000">
              <a:srgbClr val="FF9900"/>
            </a:gs>
            <a:gs pos="85780">
              <a:srgbClr val="FFC000"/>
            </a:gs>
            <a:gs pos="50000">
              <a:srgbClr val="FF9900"/>
            </a:gs>
            <a:gs pos="70000">
              <a:srgbClr val="FCD470">
                <a:lumMod val="97000"/>
              </a:srgbClr>
            </a:gs>
            <a:gs pos="100000">
              <a:srgbClr val="FFC000"/>
            </a:gs>
          </a:gsLst>
          <a:path path="circle">
            <a:fillToRect l="100000" t="100000"/>
          </a:path>
          <a:tileRect/>
        </a:grad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289170"/>
            <a:ext cx="10515600" cy="6346092"/>
          </a:xfrm>
        </p:spPr>
        <p:txBody>
          <a:bodyPr>
            <a:noAutofit/>
          </a:bodyPr>
          <a:lstStyle/>
          <a:p>
            <a:pPr marL="536575" algn="just">
              <a:lnSpc>
                <a:spcPct val="120000"/>
              </a:lnSpc>
              <a:spcBef>
                <a:spcPts val="0"/>
              </a:spcBef>
              <a:spcAft>
                <a:spcPts val="600"/>
              </a:spcAft>
              <a:buFont typeface="Wingdings" panose="05000000000000000000" pitchFamily="2" charset="2"/>
              <a:buChar char="§"/>
            </a:pPr>
            <a:r>
              <a:rPr lang="cs-CZ" sz="1600" b="1" dirty="0">
                <a:solidFill>
                  <a:schemeClr val="bg1"/>
                </a:solidFill>
              </a:rPr>
              <a:t>4. od 2008 </a:t>
            </a:r>
            <a:r>
              <a:rPr lang="cs-CZ" sz="1600" dirty="0">
                <a:solidFill>
                  <a:schemeClr val="bg1"/>
                </a:solidFill>
              </a:rPr>
              <a:t>se začaly na trhu projevovat důsledky finanční a ekonomické krize ► snížená poptávka po zboží, propouštění cizinců, zaměstnanců v předdůchodovém věku, zaměstnanců na dobu určitou, zkracování pracovní doby až hromadné propouštění a růst nezaměstnanosti  </a:t>
            </a:r>
          </a:p>
          <a:p>
            <a:pPr marL="719138" indent="-179388" algn="just">
              <a:lnSpc>
                <a:spcPct val="120000"/>
              </a:lnSpc>
              <a:spcBef>
                <a:spcPts val="0"/>
              </a:spcBef>
              <a:spcAft>
                <a:spcPts val="600"/>
              </a:spcAft>
              <a:buFont typeface="Wingdings" panose="05000000000000000000" pitchFamily="2" charset="2"/>
              <a:buChar char="§"/>
            </a:pPr>
            <a:r>
              <a:rPr lang="cs-CZ" sz="1600" dirty="0">
                <a:solidFill>
                  <a:schemeClr val="bg1"/>
                </a:solidFill>
              </a:rPr>
              <a:t>velkým problémem se stává </a:t>
            </a:r>
            <a:r>
              <a:rPr lang="cs-CZ" sz="1600" u="sng" dirty="0">
                <a:solidFill>
                  <a:schemeClr val="bg1"/>
                </a:solidFill>
              </a:rPr>
              <a:t>nezaměstnanost mladých lidí </a:t>
            </a:r>
            <a:r>
              <a:rPr lang="cs-CZ" sz="1600" dirty="0">
                <a:solidFill>
                  <a:schemeClr val="bg1"/>
                </a:solidFill>
              </a:rPr>
              <a:t>(40 % všech evidovaných jsou lidé mladší 34 let)</a:t>
            </a:r>
          </a:p>
          <a:p>
            <a:pPr marL="719138" indent="-179388" algn="just">
              <a:lnSpc>
                <a:spcPct val="120000"/>
              </a:lnSpc>
              <a:spcBef>
                <a:spcPts val="0"/>
              </a:spcBef>
              <a:spcAft>
                <a:spcPts val="600"/>
              </a:spcAft>
              <a:buFont typeface="Wingdings" panose="05000000000000000000" pitchFamily="2" charset="2"/>
              <a:buChar char="§"/>
            </a:pPr>
            <a:r>
              <a:rPr lang="cs-CZ" sz="1600" dirty="0">
                <a:solidFill>
                  <a:schemeClr val="bg1"/>
                </a:solidFill>
              </a:rPr>
              <a:t>nepříznivým trendem je i vysoká míra </a:t>
            </a:r>
            <a:r>
              <a:rPr lang="cs-CZ" sz="1600" u="sng" dirty="0">
                <a:solidFill>
                  <a:schemeClr val="bg1"/>
                </a:solidFill>
              </a:rPr>
              <a:t>dlouhodobé nezaměstnanosti </a:t>
            </a:r>
            <a:r>
              <a:rPr lang="cs-CZ" sz="1600" dirty="0">
                <a:solidFill>
                  <a:schemeClr val="bg1"/>
                </a:solidFill>
              </a:rPr>
              <a:t>(v evidenci úřadu práce déle než jeden rok  bylo v polovině roku 2009 registrováno 22 % uchazečů o zaměstnání)</a:t>
            </a:r>
          </a:p>
          <a:p>
            <a:pPr marL="536575" algn="just">
              <a:lnSpc>
                <a:spcPct val="100000"/>
              </a:lnSpc>
              <a:spcBef>
                <a:spcPts val="0"/>
              </a:spcBef>
              <a:spcAft>
                <a:spcPts val="600"/>
              </a:spcAft>
              <a:buFont typeface="Wingdings" panose="05000000000000000000" pitchFamily="2" charset="2"/>
              <a:buChar char="§"/>
            </a:pPr>
            <a:r>
              <a:rPr lang="cs-CZ" sz="1600" b="1" dirty="0">
                <a:solidFill>
                  <a:schemeClr val="bg1"/>
                </a:solidFill>
              </a:rPr>
              <a:t>5. rok 2010 </a:t>
            </a:r>
            <a:r>
              <a:rPr lang="cs-CZ" sz="1600" dirty="0">
                <a:solidFill>
                  <a:schemeClr val="bg1"/>
                </a:solidFill>
              </a:rPr>
              <a:t>míra nezaměstnanosti dosahuje téměř 8 % ► firmy jsou ovlivňovány finanční nejistotou a tudíž zdrženlivé k tvorbě nových pracovních míst – zaměstnávají pouze kmenové pracovníky ► </a:t>
            </a:r>
            <a:r>
              <a:rPr lang="cs-CZ" sz="1600" u="sng" dirty="0">
                <a:solidFill>
                  <a:schemeClr val="bg1"/>
                </a:solidFill>
              </a:rPr>
              <a:t>růst nezaměstnanosti absolventů </a:t>
            </a:r>
          </a:p>
          <a:p>
            <a:pPr algn="just">
              <a:lnSpc>
                <a:spcPct val="100000"/>
              </a:lnSpc>
              <a:spcBef>
                <a:spcPts val="0"/>
              </a:spcBef>
              <a:spcAft>
                <a:spcPts val="600"/>
              </a:spcAft>
              <a:buSzPct val="75000"/>
              <a:buFont typeface="Wingdings" panose="05000000000000000000" pitchFamily="2" charset="2"/>
              <a:buChar char="q"/>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z="1600" dirty="0">
                <a:solidFill>
                  <a:schemeClr val="bg1"/>
                </a:solidFill>
              </a:rPr>
              <a:t>Česká politika zaměstnanosti je v současnosti  součástí koordinovaných evropských procesů ► nejvýznamnější evropskou strategií na podporu růstu pracovních míst a jejich kvality je </a:t>
            </a:r>
            <a:r>
              <a:rPr lang="cs-CZ" sz="1600" u="sng" dirty="0">
                <a:solidFill>
                  <a:schemeClr val="bg1"/>
                </a:solidFill>
              </a:rPr>
              <a:t>Lisabonské strategie </a:t>
            </a:r>
            <a:r>
              <a:rPr lang="cs-CZ" sz="1600" dirty="0">
                <a:solidFill>
                  <a:schemeClr val="bg1"/>
                </a:solidFill>
              </a:rPr>
              <a:t>přijatá Evropskou radou v roce 2000, která byla přehodnocována a v roce 2005 vznikla nová </a:t>
            </a:r>
            <a:r>
              <a:rPr lang="cs-CZ" sz="1600" u="sng" dirty="0">
                <a:solidFill>
                  <a:schemeClr val="bg1"/>
                </a:solidFill>
              </a:rPr>
              <a:t>Strategie pro růst a pracovní místa </a:t>
            </a:r>
            <a:r>
              <a:rPr lang="cs-CZ" sz="1600" dirty="0">
                <a:solidFill>
                  <a:schemeClr val="bg1"/>
                </a:solidFill>
              </a:rPr>
              <a:t>(základem této strategie jsou </a:t>
            </a:r>
            <a:r>
              <a:rPr lang="cs-CZ" sz="1600" u="sng" dirty="0">
                <a:solidFill>
                  <a:schemeClr val="bg1"/>
                </a:solidFill>
              </a:rPr>
              <a:t>Národní programy reforem</a:t>
            </a:r>
            <a:r>
              <a:rPr lang="cs-CZ" sz="1600" dirty="0">
                <a:solidFill>
                  <a:schemeClr val="bg1"/>
                </a:solidFill>
              </a:rPr>
              <a:t> – cíle, opatření a priority v oblasti politiky zaměstnanosti)</a:t>
            </a:r>
          </a:p>
          <a:p>
            <a:pPr marL="539750" algn="just">
              <a:lnSpc>
                <a:spcPct val="100000"/>
              </a:lnSpc>
              <a:spcBef>
                <a:spcPts val="0"/>
              </a:spcBef>
              <a:spcAft>
                <a:spcPts val="600"/>
              </a:spcAft>
              <a:buSzPct val="75000"/>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z="1600" u="sng" dirty="0">
                <a:solidFill>
                  <a:schemeClr val="bg1"/>
                </a:solidFill>
                <a:effectLst>
                  <a:outerShdw blurRad="38100" dist="38100" dir="2700000" algn="tl">
                    <a:srgbClr val="000000">
                      <a:alpha val="43137"/>
                    </a:srgbClr>
                  </a:outerShdw>
                </a:effectLst>
              </a:rPr>
              <a:t>Cíle národních programů reforem:</a:t>
            </a:r>
          </a:p>
          <a:p>
            <a:pPr marL="719138" indent="-285750" algn="just">
              <a:lnSpc>
                <a:spcPct val="100000"/>
              </a:lnSpc>
              <a:spcBef>
                <a:spcPts val="0"/>
              </a:spcBef>
              <a:spcAft>
                <a:spcPts val="600"/>
              </a:spcAft>
              <a:buSzPct val="75000"/>
              <a:buFont typeface="Courier New" panose="02070309020205020404" pitchFamily="49" charset="0"/>
              <a:buChar char="o"/>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z="1600" dirty="0">
                <a:solidFill>
                  <a:schemeClr val="bg1"/>
                </a:solidFill>
              </a:rPr>
              <a:t>plná zaměstnanost</a:t>
            </a:r>
          </a:p>
          <a:p>
            <a:pPr marL="719138" indent="-285750" algn="just">
              <a:lnSpc>
                <a:spcPct val="100000"/>
              </a:lnSpc>
              <a:spcBef>
                <a:spcPts val="0"/>
              </a:spcBef>
              <a:spcAft>
                <a:spcPts val="600"/>
              </a:spcAft>
              <a:buSzPct val="75000"/>
              <a:buFont typeface="Courier New" panose="02070309020205020404" pitchFamily="49" charset="0"/>
              <a:buChar char="o"/>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z="1600" dirty="0">
                <a:solidFill>
                  <a:schemeClr val="bg1"/>
                </a:solidFill>
              </a:rPr>
              <a:t>zlepšení kvality pracovních míst a produktivity práce</a:t>
            </a:r>
          </a:p>
          <a:p>
            <a:pPr marL="719138" indent="-285750" algn="just">
              <a:lnSpc>
                <a:spcPct val="100000"/>
              </a:lnSpc>
              <a:spcBef>
                <a:spcPts val="0"/>
              </a:spcBef>
              <a:spcAft>
                <a:spcPts val="600"/>
              </a:spcAft>
              <a:buSzPct val="75000"/>
              <a:buFont typeface="Courier New" panose="02070309020205020404" pitchFamily="49" charset="0"/>
              <a:buChar char="o"/>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z="1600" dirty="0">
                <a:solidFill>
                  <a:schemeClr val="bg1"/>
                </a:solidFill>
              </a:rPr>
              <a:t>posilování sociální a územní soudržnosti ► opatření předcházející vylučování z trhu práce a opatření potírající regionální nerovnosti v zaměstnanosti</a:t>
            </a:r>
          </a:p>
          <a:p>
            <a:pPr marL="719138" indent="-285750" algn="just">
              <a:lnSpc>
                <a:spcPct val="100000"/>
              </a:lnSpc>
              <a:spcBef>
                <a:spcPts val="0"/>
              </a:spcBef>
              <a:spcAft>
                <a:spcPts val="600"/>
              </a:spcAft>
              <a:buSzPct val="75000"/>
              <a:buFont typeface="Courier New" panose="02070309020205020404" pitchFamily="49" charset="0"/>
              <a:buChar char="o"/>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z="1600" dirty="0">
                <a:solidFill>
                  <a:schemeClr val="bg1"/>
                </a:solidFill>
              </a:rPr>
              <a:t>posilování adaptability pracovních sil, podniků a firem </a:t>
            </a:r>
          </a:p>
          <a:p>
            <a:pPr marL="719138" indent="-285750" algn="just">
              <a:lnSpc>
                <a:spcPct val="100000"/>
              </a:lnSpc>
              <a:spcBef>
                <a:spcPts val="0"/>
              </a:spcBef>
              <a:spcAft>
                <a:spcPts val="600"/>
              </a:spcAft>
              <a:buSzPct val="75000"/>
              <a:buFont typeface="Courier New" panose="02070309020205020404" pitchFamily="49" charset="0"/>
              <a:buChar char="o"/>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cs-CZ" sz="1600" dirty="0">
              <a:solidFill>
                <a:schemeClr val="bg1"/>
              </a:solidFill>
            </a:endParaRPr>
          </a:p>
          <a:p>
            <a:endParaRPr lang="cs-CZ" sz="1600" dirty="0"/>
          </a:p>
          <a:p>
            <a:endParaRPr lang="cs-CZ" sz="1600" dirty="0"/>
          </a:p>
          <a:p>
            <a:pPr marL="358775" indent="0" algn="just">
              <a:lnSpc>
                <a:spcPct val="100000"/>
              </a:lnSpc>
              <a:spcBef>
                <a:spcPts val="0"/>
              </a:spcBef>
              <a:spcAft>
                <a:spcPts val="600"/>
              </a:spcAft>
              <a:buNone/>
            </a:pPr>
            <a:endParaRPr lang="cs-CZ" sz="1600" dirty="0">
              <a:solidFill>
                <a:schemeClr val="bg1"/>
              </a:solidFill>
              <a:ea typeface="DejaVu Sans"/>
            </a:endParaRPr>
          </a:p>
        </p:txBody>
      </p:sp>
    </p:spTree>
    <p:extLst>
      <p:ext uri="{BB962C8B-B14F-4D97-AF65-F5344CB8AC3E}">
        <p14:creationId xmlns:p14="http://schemas.microsoft.com/office/powerpoint/2010/main" val="3734907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86316" y="281172"/>
            <a:ext cx="10607039" cy="81213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Příčiny nezaměstnanosti</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311965"/>
            <a:ext cx="10701865" cy="544376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latin typeface="Verdana" panose="020B0604030504040204" pitchFamily="34" charset="0"/>
                <a:ea typeface="Verdana" panose="020B0604030504040204" pitchFamily="34" charset="0"/>
              </a:rPr>
              <a:t>trh práce vykazuje určitá specifika ► </a:t>
            </a:r>
            <a:r>
              <a:rPr lang="cs-CZ" altLang="cs-CZ" sz="1600" u="sng" dirty="0">
                <a:latin typeface="Verdana" panose="020B0604030504040204" pitchFamily="34" charset="0"/>
                <a:ea typeface="Verdana" panose="020B0604030504040204" pitchFamily="34" charset="0"/>
              </a:rPr>
              <a:t>práce je funkcí pracovní síly</a:t>
            </a:r>
            <a:r>
              <a:rPr lang="cs-CZ" altLang="cs-CZ" sz="1600" dirty="0">
                <a:latin typeface="Verdana" panose="020B0604030504040204" pitchFamily="34" charset="0"/>
                <a:ea typeface="Verdana" panose="020B0604030504040204" pitchFamily="34" charset="0"/>
              </a:rPr>
              <a:t>, je předmětem směny na trhu práce; </a:t>
            </a:r>
            <a:r>
              <a:rPr lang="cs-CZ" altLang="cs-CZ" sz="1600" u="sng" dirty="0">
                <a:latin typeface="Verdana" panose="020B0604030504040204" pitchFamily="34" charset="0"/>
                <a:ea typeface="Verdana" panose="020B0604030504040204" pitchFamily="34" charset="0"/>
              </a:rPr>
              <a:t>bezprostředně svázaná s osobností člověka </a:t>
            </a:r>
            <a:r>
              <a:rPr lang="cs-CZ" altLang="cs-CZ" sz="1600" dirty="0">
                <a:latin typeface="Verdana" panose="020B0604030504040204" pitchFamily="34" charset="0"/>
                <a:ea typeface="Verdana" panose="020B0604030504040204" pitchFamily="34" charset="0"/>
              </a:rPr>
              <a:t>(ocenění lidského kapitálu, který je různý u různých jedinců ► preference zaměstnavatelů)</a:t>
            </a:r>
          </a:p>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u="sng" dirty="0">
                <a:latin typeface="Verdana" panose="020B0604030504040204" pitchFamily="34" charset="0"/>
                <a:ea typeface="Verdana" panose="020B0604030504040204" pitchFamily="34" charset="0"/>
              </a:rPr>
              <a:t>přizpůsobování nabídky práce a poptávky po ní podle ceny je do určité míry deformováno </a:t>
            </a:r>
            <a:r>
              <a:rPr lang="cs-CZ" altLang="cs-CZ" sz="1600" dirty="0">
                <a:latin typeface="Verdana" panose="020B0604030504040204" pitchFamily="34" charset="0"/>
                <a:ea typeface="Verdana" panose="020B0604030504040204" pitchFamily="34" charset="0"/>
              </a:rPr>
              <a:t>(investice do stálé kvalifikované pracovní síly rostou, zvyšuje se jejich cena) a i zaměstnanci se snaží udržet si dobrou práci ► bariéra pro vstup na TP pro další pracovníky ► citlivost mezd na změny v nabídce a poptávce po práci je nižší</a:t>
            </a:r>
          </a:p>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u="sng" dirty="0">
                <a:latin typeface="Verdana" panose="020B0604030504040204" pitchFamily="34" charset="0"/>
                <a:ea typeface="Verdana" panose="020B0604030504040204" pitchFamily="34" charset="0"/>
              </a:rPr>
              <a:t>trh práce je do značné míry segmentován </a:t>
            </a:r>
            <a:r>
              <a:rPr lang="cs-CZ" altLang="cs-CZ" sz="1600" dirty="0">
                <a:latin typeface="Verdana" panose="020B0604030504040204" pitchFamily="34" charset="0"/>
                <a:ea typeface="Verdana" panose="020B0604030504040204" pitchFamily="34" charset="0"/>
              </a:rPr>
              <a:t>(existuje množství trhů práce) ► existence rozdílností mezi lidmi (dispozice a předpoklady) a pracovními místy (kvalifikační náročnost); také územní alokace trhů práce (rozdílnost struktury a charakteristik trhů práce v různých regionech)</a:t>
            </a:r>
          </a:p>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u="sng" dirty="0">
                <a:latin typeface="Verdana" panose="020B0604030504040204" pitchFamily="34" charset="0"/>
                <a:ea typeface="Verdana" panose="020B0604030504040204" pitchFamily="34" charset="0"/>
              </a:rPr>
              <a:t>vliv kolektivního vyjednávání na mzdy</a:t>
            </a:r>
            <a:r>
              <a:rPr lang="cs-CZ" altLang="cs-CZ" sz="1600" dirty="0">
                <a:latin typeface="Verdana" panose="020B0604030504040204" pitchFamily="34" charset="0"/>
                <a:ea typeface="Verdana" panose="020B0604030504040204" pitchFamily="34" charset="0"/>
              </a:rPr>
              <a:t> ► odbory usilují o vyšší mzdy, zvýšení ceny práce ► v procesu kolektivního vyjednávání jsou dohodnuty určité parametry mzdového vývoje ► zvýšení mzdy na základě rozhodnutí odborů vyvolává pokles efektivity pro zaměstnavatele </a:t>
            </a:r>
          </a:p>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latin typeface="Verdana" panose="020B0604030504040204" pitchFamily="34" charset="0"/>
                <a:ea typeface="Verdana" panose="020B0604030504040204" pitchFamily="34" charset="0"/>
              </a:rPr>
              <a:t>trh práce je také výrazně </a:t>
            </a:r>
            <a:r>
              <a:rPr lang="cs-CZ" altLang="cs-CZ" sz="1600" u="sng" dirty="0">
                <a:latin typeface="Verdana" panose="020B0604030504040204" pitchFamily="34" charset="0"/>
                <a:ea typeface="Verdana" panose="020B0604030504040204" pitchFamily="34" charset="0"/>
              </a:rPr>
              <a:t>ovlivňován ze strany státu </a:t>
            </a:r>
            <a:r>
              <a:rPr lang="cs-CZ" altLang="cs-CZ" sz="1600" dirty="0">
                <a:latin typeface="Verdana" panose="020B0604030504040204" pitchFamily="34" charset="0"/>
                <a:ea typeface="Verdana" panose="020B0604030504040204" pitchFamily="34" charset="0"/>
              </a:rPr>
              <a:t>a to zejména prostřednictvím pracovního zákonodárství ► úprava pracovní doby, podmínky odchodu do důchodu, délka školní docházky, zákon o minimální mzdě (pokud je minimální mzda umístěna nad tržní cenou, vzniká přebytek nabídky nad poptávkou a někteří nezaměstnaní nezískají pracovní místa) ► to vše ovlivňuje stranu nabídky práce, mzdy se stávají nepružnými směrem dolů</a:t>
            </a:r>
          </a:p>
          <a:p>
            <a:endParaRPr lang="cs-CZ" dirty="0"/>
          </a:p>
        </p:txBody>
      </p:sp>
    </p:spTree>
    <p:extLst>
      <p:ext uri="{BB962C8B-B14F-4D97-AF65-F5344CB8AC3E}">
        <p14:creationId xmlns:p14="http://schemas.microsoft.com/office/powerpoint/2010/main" val="2821118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86316" y="281172"/>
            <a:ext cx="10607039" cy="81213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Důsledky nezaměstnanosti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311965"/>
            <a:ext cx="10701865" cy="544376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ekonomické důsledky </a:t>
            </a:r>
          </a:p>
          <a:p>
            <a:pPr algn="just">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zaměstnání poskytuje jedinci (rodině) příjem, tzv. ekonomický profit </a:t>
            </a:r>
            <a:r>
              <a:rPr lang="cs-CZ" altLang="cs-CZ" sz="1600" dirty="0">
                <a:latin typeface="Verdana" panose="020B0604030504040204" pitchFamily="34" charset="0"/>
                <a:ea typeface="Verdana" panose="020B0604030504040204" pitchFamily="34" charset="0"/>
              </a:rPr>
              <a:t>► od něj se odvozuje celý sociální status; ztráta zaměstnání vede ke snížení životní úrovně a  chudobě</a:t>
            </a:r>
          </a:p>
          <a:p>
            <a:pPr algn="just">
              <a:lnSpc>
                <a:spcPct val="120000"/>
              </a:lnSpc>
              <a:spcBef>
                <a:spcPts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snížené příjmy nezaměstnaných snižují jejich spotřebu ► významný dopad na ekonomiku v případě masové a dlouhodobé nezaměstnanosti</a:t>
            </a:r>
          </a:p>
          <a:p>
            <a:pPr algn="just">
              <a:lnSpc>
                <a:spcPct val="120000"/>
              </a:lnSpc>
              <a:spcBef>
                <a:spcPts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díky nezaměstnanosti se snižují daňové příjmy státu na jedné straně, na druhé rostou výdaje státu spojené se sociálním zabezpečením nezaměstnaných</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v ekonomice nejsou plně využity ekonomické zdroje a jeden z výrobních faktorů (nezaměstnaný)</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ekonomika nevyrábí tolik produkce, kolik je schopná vyrábět </a:t>
            </a:r>
            <a:r>
              <a:rPr lang="cs-CZ" altLang="cs-CZ" sz="1600" dirty="0">
                <a:latin typeface="Verdana" panose="020B0604030504040204" pitchFamily="34" charset="0"/>
                <a:ea typeface="Verdana" panose="020B0604030504040204" pitchFamily="34" charset="0"/>
              </a:rPr>
              <a:t>► mrhání společenské práce</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ztrátami jsou v podstatě náklady stagnace </a:t>
            </a:r>
            <a:r>
              <a:rPr lang="cs-CZ" altLang="cs-CZ" sz="1600" dirty="0">
                <a:latin typeface="Verdana" panose="020B0604030504040204" pitchFamily="34" charset="0"/>
                <a:ea typeface="Verdana" panose="020B0604030504040204" pitchFamily="34" charset="0"/>
              </a:rPr>
              <a:t>► rozdíl mezi faktickým HDP a potenciálním HDP</a:t>
            </a:r>
          </a:p>
          <a:p>
            <a:pPr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důsledky</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spojeny s dopady nezaměstnanosti na sociální situace, chování a postoje nezaměstnaných, jejich rodin a širší sociální okolí </a:t>
            </a:r>
            <a:r>
              <a:rPr lang="cs-CZ" altLang="cs-CZ" sz="1600" dirty="0">
                <a:latin typeface="Verdana" panose="020B0604030504040204" pitchFamily="34" charset="0"/>
                <a:ea typeface="Verdana" panose="020B0604030504040204" pitchFamily="34" charset="0"/>
              </a:rPr>
              <a:t>► zaměstnání je prostředkem společenského vzestupu</a:t>
            </a:r>
            <a:endParaRPr lang="cs-CZ" sz="16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dopady nezaměstnanosti se projevují v různých oblastech osobního i společenského života  </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nezaměstnanost je různého charakteru a  je jedinci i různě pociťována </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sociální důsledky jsou mez sebou úzce propojeny</a:t>
            </a:r>
          </a:p>
          <a:p>
            <a:endParaRPr lang="cs-CZ" dirty="0"/>
          </a:p>
        </p:txBody>
      </p:sp>
    </p:spTree>
    <p:extLst>
      <p:ext uri="{BB962C8B-B14F-4D97-AF65-F5344CB8AC3E}">
        <p14:creationId xmlns:p14="http://schemas.microsoft.com/office/powerpoint/2010/main" val="4137977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2"/>
            <a:ext cx="10701865" cy="617265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dopady na změnu životní úrovně</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snížení reálných příjmů jedince (domácnosti) </a:t>
            </a:r>
            <a:r>
              <a:rPr lang="cs-CZ" altLang="cs-CZ" sz="1700" dirty="0">
                <a:latin typeface="Verdana" panose="020B0604030504040204" pitchFamily="34" charset="0"/>
                <a:ea typeface="Verdana" panose="020B0604030504040204" pitchFamily="34" charset="0"/>
              </a:rPr>
              <a:t>► snížení spotřeby</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život na podpoře a sociálních dávkách </a:t>
            </a:r>
            <a:r>
              <a:rPr lang="cs-CZ" altLang="cs-CZ" sz="1700" dirty="0">
                <a:latin typeface="Verdana" panose="020B0604030504040204" pitchFamily="34" charset="0"/>
                <a:ea typeface="Verdana" panose="020B0604030504040204" pitchFamily="34" charset="0"/>
              </a:rPr>
              <a:t>► celkové snížení životní úrovně ► značné finanční potíže</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cesta k chudobě, redukci sociálních kontaktů a sociálnímu vyloučení </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dopady na rodinu</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pokles příjmů</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narušení denních rodinných zvyklostí</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změna pozice a autority nezaměstnaného </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dekompenzace partnerských vztahů</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odkládání sňatků a porodů</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omezení sociálních kontaktů rodiny a omezení výchovné funkce uvnitř rodiny </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snižuje se počet životních zkušeností jako modelů pro další generaci </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izolace a sociální vyloučení rodiny</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dopady na strukturaci času</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náhlá expanze volného času</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narušení obvyklého denního režimu </a:t>
            </a:r>
            <a:r>
              <a:rPr lang="cs-CZ" altLang="cs-CZ" sz="1700" dirty="0">
                <a:latin typeface="Verdana" panose="020B0604030504040204" pitchFamily="34" charset="0"/>
                <a:ea typeface="Verdana" panose="020B0604030504040204" pitchFamily="34" charset="0"/>
              </a:rPr>
              <a:t>► mění se vnímání času, čas přestává být důležitý ► nejvíce nebezpečné zvláště pro mladistvé, kteří časový režim s pracovními návyky ještě neměli možnost zažít </a:t>
            </a:r>
          </a:p>
          <a:p>
            <a:endParaRPr lang="cs-CZ" dirty="0">
              <a:solidFill>
                <a:srgbClr val="C00000"/>
              </a:solidFill>
            </a:endParaRPr>
          </a:p>
        </p:txBody>
      </p:sp>
    </p:spTree>
    <p:extLst>
      <p:ext uri="{BB962C8B-B14F-4D97-AF65-F5344CB8AC3E}">
        <p14:creationId xmlns:p14="http://schemas.microsoft.com/office/powerpoint/2010/main" val="3591427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536575"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stírání rozdílu mezi všedním dnem a víkendem</a:t>
            </a:r>
          </a:p>
          <a:p>
            <a:pPr marL="536575"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čas často naplňován nudou, pasivitou, někdy i společensky nežádoucími aktivitami</a:t>
            </a:r>
          </a:p>
          <a:p>
            <a:pPr algn="just">
              <a:lnSpc>
                <a:spcPct val="12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dopady na fyzické a psychické zdraví</a:t>
            </a:r>
          </a:p>
          <a:p>
            <a:pPr marL="536575"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vysoce traumatizující pocit </a:t>
            </a:r>
            <a:r>
              <a:rPr lang="cs-CZ" altLang="cs-CZ" sz="6400" dirty="0">
                <a:latin typeface="Verdana" panose="020B0604030504040204" pitchFamily="34" charset="0"/>
                <a:ea typeface="Verdana" panose="020B0604030504040204" pitchFamily="34" charset="0"/>
              </a:rPr>
              <a:t>► ztráta společenského statusu, pocit nepotřebnosti, neužitečnosti, neschopnosti, životního selhání</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velmi bolestná je ztráta vlastní ceny v očích okolí ► často až sociální smrt </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ztráta pracovních vztahů ► pracovní prostředí jako zdroj identity člověka ► změny identity</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ztráta sebedůvěry ► stres negativním způsobem ovlivňující zdraví</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Nezaměstnaní mají menší prostor pro přijímání zásadních rozhodnutí o svém životě a menší šanci rozvoje nových dovedností ► bezmocnost ► duševní problémy</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některé výzkumy naznačují, že se změnou míry nezaměstnanosti se často mění i míra onemocnění imunitního, cévního, mozkového a kardiovaskulárního systému a také míra psychických onemocnění</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lépe se s hendikepem vyrovnávají ti jedinci, kteří jsou nezaměstnaní kratší dobu, ti co mají určité zázemí a úspory a jsou adaptabilnější</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jen malá část dlouhodobě nezaměstnaných je schopna se negativním důsledkům spojeným s nezaměstnaností vyhýbat    </a:t>
            </a:r>
            <a:endParaRPr lang="cs-CZ" sz="64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defRPr/>
            </a:pPr>
            <a:endParaRPr lang="cs-CZ" sz="16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291567850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žovo-červená">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Vlastní 1">
      <a:majorFont>
        <a:latin typeface="Consolas"/>
        <a:ea typeface=""/>
        <a:cs typeface=""/>
      </a:majorFont>
      <a:minorFont>
        <a:latin typeface="Verdana"/>
        <a:ea typeface=""/>
        <a:cs typeface=""/>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otalTime>1364</TotalTime>
  <Words>4611</Words>
  <Application>Microsoft Office PowerPoint</Application>
  <PresentationFormat>Širokoúhlá obrazovka</PresentationFormat>
  <Paragraphs>224</Paragraphs>
  <Slides>22</Slides>
  <Notes>0</Notes>
  <HiddenSlides>0</HiddenSlides>
  <MMClips>0</MMClips>
  <ScaleCrop>false</ScaleCrop>
  <HeadingPairs>
    <vt:vector size="6" baseType="variant">
      <vt:variant>
        <vt:lpstr>Použitá písma</vt:lpstr>
      </vt:variant>
      <vt:variant>
        <vt:i4>9</vt:i4>
      </vt:variant>
      <vt:variant>
        <vt:lpstr>Motiv</vt:lpstr>
      </vt:variant>
      <vt:variant>
        <vt:i4>2</vt:i4>
      </vt:variant>
      <vt:variant>
        <vt:lpstr>Nadpisy snímků</vt:lpstr>
      </vt:variant>
      <vt:variant>
        <vt:i4>22</vt:i4>
      </vt:variant>
    </vt:vector>
  </HeadingPairs>
  <TitlesOfParts>
    <vt:vector size="33" baseType="lpstr">
      <vt:lpstr>Arial</vt:lpstr>
      <vt:lpstr>Calibri</vt:lpstr>
      <vt:lpstr>Calibri Light</vt:lpstr>
      <vt:lpstr>Century Gothic</vt:lpstr>
      <vt:lpstr>Consolas</vt:lpstr>
      <vt:lpstr>Courier New</vt:lpstr>
      <vt:lpstr>DejaVu Sans</vt:lpstr>
      <vt:lpstr>Verdana</vt:lpstr>
      <vt:lpstr>Wingdings</vt:lpstr>
      <vt:lpstr>Motiv Office</vt:lpstr>
      <vt:lpstr>Office Theme</vt:lpstr>
      <vt:lpstr>  8. Sociální pojištění – hmotné zabezpečení uchazečů o zaměstnání </vt:lpstr>
      <vt:lpstr>       Nezaměstnanost jako sociální událost</vt:lpstr>
      <vt:lpstr>Prezentace aplikace PowerPoint</vt:lpstr>
      <vt:lpstr>Prezentace aplikace PowerPoint</vt:lpstr>
      <vt:lpstr>Prezentace aplikace PowerPoint</vt:lpstr>
      <vt:lpstr>       Příčiny nezaměstnanosti</vt:lpstr>
      <vt:lpstr>       Důsledky nezaměstnanosti</vt:lpstr>
      <vt:lpstr>Prezentace aplikace PowerPoint</vt:lpstr>
      <vt:lpstr>Prezentace aplikace PowerPoint</vt:lpstr>
      <vt:lpstr>       Hmotné zabezpečení uchazečů o zaměstnání</vt:lpstr>
      <vt:lpstr>Prezentace aplikace PowerPoint</vt:lpstr>
      <vt:lpstr>       Podpora v nezaměstnanosti</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       Podpora při rekvalifikaci</vt:lpstr>
      <vt:lpstr>Návrh novely o podpoře v nezaměstnanosti od 1/2026</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Robert Trbola</cp:lastModifiedBy>
  <cp:revision>91</cp:revision>
  <cp:lastPrinted>2021-02-26T09:12:01Z</cp:lastPrinted>
  <dcterms:created xsi:type="dcterms:W3CDTF">2021-02-09T14:44:12Z</dcterms:created>
  <dcterms:modified xsi:type="dcterms:W3CDTF">2025-04-03T12:45:10Z</dcterms:modified>
</cp:coreProperties>
</file>