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7" r:id="rId4"/>
    <p:sldId id="288" r:id="rId5"/>
    <p:sldId id="298" r:id="rId6"/>
    <p:sldId id="286" r:id="rId7"/>
    <p:sldId id="289" r:id="rId8"/>
    <p:sldId id="264" r:id="rId9"/>
    <p:sldId id="259" r:id="rId10"/>
    <p:sldId id="299" r:id="rId11"/>
    <p:sldId id="287" r:id="rId12"/>
    <p:sldId id="285" r:id="rId13"/>
    <p:sldId id="304" r:id="rId14"/>
    <p:sldId id="300" r:id="rId15"/>
    <p:sldId id="301" r:id="rId16"/>
    <p:sldId id="302" r:id="rId17"/>
    <p:sldId id="303" r:id="rId18"/>
    <p:sldId id="305" r:id="rId19"/>
    <p:sldId id="284" r:id="rId20"/>
    <p:sldId id="307" r:id="rId21"/>
    <p:sldId id="308" r:id="rId22"/>
    <p:sldId id="306" r:id="rId23"/>
    <p:sldId id="310" r:id="rId24"/>
    <p:sldId id="311" r:id="rId25"/>
    <p:sldId id="309" r:id="rId26"/>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60" d="100"/>
          <a:sy n="60" d="100"/>
        </p:scale>
        <p:origin x="764" y="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3D3E15-28F0-45C4-B52E-2D1A3F686AD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4CF9B30-4677-4667-B16C-3B9B68D802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9558FD79-10E9-4F39-8DCA-E3CE0697F860}"/>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5" name="Zástupný symbol pro zápatí 4">
            <a:extLst>
              <a:ext uri="{FF2B5EF4-FFF2-40B4-BE49-F238E27FC236}">
                <a16:creationId xmlns:a16="http://schemas.microsoft.com/office/drawing/2014/main" id="{78F8D426-D0E7-4995-A88A-550217BFAD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0CD7257-E49A-4A6F-97C3-74CDEA0EC51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1328533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037F84D-022A-4FD4-BC5F-89112F3A1E5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D32F09-3C0B-4E40-AA83-3442B88928B9}"/>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6D140F4-1EC7-4E08-943C-45E4E12DC8B4}"/>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5" name="Zástupný symbol pro zápatí 4">
            <a:extLst>
              <a:ext uri="{FF2B5EF4-FFF2-40B4-BE49-F238E27FC236}">
                <a16:creationId xmlns:a16="http://schemas.microsoft.com/office/drawing/2014/main" id="{B91A198E-2C51-42D0-B59E-570571D56AA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1C74F0F-1E25-44E9-9766-F697A58F6B14}"/>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04418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76089B1-02C6-40CF-B05E-236C47E680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683F432-A670-4319-ABC5-F7CB8D4D192E}"/>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0CE75AB-716D-41AD-A0E1-5221145EC593}"/>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5" name="Zástupný symbol pro zápatí 4">
            <a:extLst>
              <a:ext uri="{FF2B5EF4-FFF2-40B4-BE49-F238E27FC236}">
                <a16:creationId xmlns:a16="http://schemas.microsoft.com/office/drawing/2014/main" id="{25C1D131-270C-4E71-9CEC-C2563C29B7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E566F20-806F-4540-AC69-E299FE9E36A9}"/>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591751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DC8A612-9E6C-4004-86C3-78E3B33E2422}"/>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BA1003-C142-4351-9C8B-F2DDF347C506}"/>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97092D24-D0D1-4FF3-80BA-C2209C771EB4}"/>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5" name="Zástupný symbol pro zápatí 4">
            <a:extLst>
              <a:ext uri="{FF2B5EF4-FFF2-40B4-BE49-F238E27FC236}">
                <a16:creationId xmlns:a16="http://schemas.microsoft.com/office/drawing/2014/main" id="{6CB67C91-29B7-4A5B-A55A-2839F3493F1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B093294-968A-40D0-A0D1-99B449415856}"/>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876816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813778-1FA0-49C8-8160-9E75CE6C5FCA}"/>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66A2888-75BB-4A2F-A353-36F58FD01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503E9D2A-6471-4AC6-A12C-CB2A8F0D1B58}"/>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5" name="Zástupný symbol pro zápatí 4">
            <a:extLst>
              <a:ext uri="{FF2B5EF4-FFF2-40B4-BE49-F238E27FC236}">
                <a16:creationId xmlns:a16="http://schemas.microsoft.com/office/drawing/2014/main" id="{C6C961CE-7715-4604-BE8E-547BBFCDEB9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64A80F1-32B9-4F7B-B1EC-4F7CF9A374F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76885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96D294-55C7-4965-A12A-6C8CDB605FB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9117DA77-E760-49AD-BAAA-79CC5C3E4617}"/>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44781620-2D61-47A2-B4A3-9EFBA3F9F64A}"/>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5976F30A-A3FE-4BA7-AEFD-1C04A5AD39F6}"/>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6" name="Zástupný symbol pro zápatí 5">
            <a:extLst>
              <a:ext uri="{FF2B5EF4-FFF2-40B4-BE49-F238E27FC236}">
                <a16:creationId xmlns:a16="http://schemas.microsoft.com/office/drawing/2014/main" id="{C6F107B2-F0C9-4E37-9A54-4AA4F9595D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06280E-1221-43CF-9769-B73FDA5590EE}"/>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22197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EA6A1BB-A700-486B-9F44-8A331F8C8B68}"/>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BFC439DC-380F-4563-8125-65F9089BD8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3B7D5363-FC6C-4EFC-9100-0C73D2291708}"/>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A1342567-D4E4-42C6-810C-85442B982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078ADC77-5421-4348-A4F5-241316C25B18}"/>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6F2D0215-0320-4907-82BF-5CB7A26C9F2F}"/>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8" name="Zástupný symbol pro zápatí 7">
            <a:extLst>
              <a:ext uri="{FF2B5EF4-FFF2-40B4-BE49-F238E27FC236}">
                <a16:creationId xmlns:a16="http://schemas.microsoft.com/office/drawing/2014/main" id="{A25E7D92-4AFC-4E40-A7B2-F9D2E454BDE0}"/>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CC315384-89D6-4CE1-B3DE-05F729C39EC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117546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EC12CA9-A093-4260-AB0B-9A9AC1AF255C}"/>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CC9BA157-C6E3-4D4E-81C9-6FCDAC10B7ED}"/>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4" name="Zástupný symbol pro zápatí 3">
            <a:extLst>
              <a:ext uri="{FF2B5EF4-FFF2-40B4-BE49-F238E27FC236}">
                <a16:creationId xmlns:a16="http://schemas.microsoft.com/office/drawing/2014/main" id="{85F77743-7D2B-40D1-A34D-A77E52E7CE1F}"/>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537E4122-E5FC-4C8F-9840-DF4D3263B6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2812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B49B1DCE-E639-4E72-968F-89D8C6A8DED8}"/>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3" name="Zástupný symbol pro zápatí 2">
            <a:extLst>
              <a:ext uri="{FF2B5EF4-FFF2-40B4-BE49-F238E27FC236}">
                <a16:creationId xmlns:a16="http://schemas.microsoft.com/office/drawing/2014/main" id="{FC5DF3AF-E9A7-4C42-8320-48B60E0DA80B}"/>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9051120D-9B9B-468F-A3FD-2AB4B36300D3}"/>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5636814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7EE7BEA-0853-4010-86A4-662F5715705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C8C3C6D6-A06E-42F7-8493-19CC72D52D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D6F07C9A-7B3D-4E83-8493-6A325713849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1680C4D4-D6C5-4EA5-9CA6-3FA17FEE6733}"/>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6" name="Zástupný symbol pro zápatí 5">
            <a:extLst>
              <a:ext uri="{FF2B5EF4-FFF2-40B4-BE49-F238E27FC236}">
                <a16:creationId xmlns:a16="http://schemas.microsoft.com/office/drawing/2014/main" id="{2BC5DFF3-5E56-45CE-B05B-060186A15BC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DE913F3-DB8D-418A-BA2A-EDA041F3B40F}"/>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3411781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A25A9C-25FD-4320-A071-D91027001A4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B318CB-9BE2-442A-BABD-E042911E675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F13D3DE1-A552-4C73-9F82-12F5ACED8D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4E964251-CEC1-4C06-9A96-A8CBF2BDEA2A}"/>
              </a:ext>
            </a:extLst>
          </p:cNvPr>
          <p:cNvSpPr>
            <a:spLocks noGrp="1"/>
          </p:cNvSpPr>
          <p:nvPr>
            <p:ph type="dt" sz="half" idx="10"/>
          </p:nvPr>
        </p:nvSpPr>
        <p:spPr/>
        <p:txBody>
          <a:bodyPr/>
          <a:lstStyle/>
          <a:p>
            <a:fld id="{B0F45ADF-8045-4030-A5EC-A13972C3E94B}" type="datetimeFigureOut">
              <a:rPr lang="cs-CZ" smtClean="0"/>
              <a:t>02.03.2025</a:t>
            </a:fld>
            <a:endParaRPr lang="cs-CZ"/>
          </a:p>
        </p:txBody>
      </p:sp>
      <p:sp>
        <p:nvSpPr>
          <p:cNvPr id="6" name="Zástupný symbol pro zápatí 5">
            <a:extLst>
              <a:ext uri="{FF2B5EF4-FFF2-40B4-BE49-F238E27FC236}">
                <a16:creationId xmlns:a16="http://schemas.microsoft.com/office/drawing/2014/main" id="{5F1A9DCD-F934-410C-8BDA-7FA025DA2D0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9CB20C66-9AC2-4B7C-9F1A-4E6F80414841}"/>
              </a:ext>
            </a:extLst>
          </p:cNvPr>
          <p:cNvSpPr>
            <a:spLocks noGrp="1"/>
          </p:cNvSpPr>
          <p:nvPr>
            <p:ph type="sldNum" sz="quarter" idx="12"/>
          </p:nvPr>
        </p:nvSpPr>
        <p:spPr/>
        <p:txBody>
          <a:bodyPr/>
          <a:lstStyle/>
          <a:p>
            <a:fld id="{47727491-25A3-40A9-A24F-E6F191689982}" type="slidenum">
              <a:rPr lang="cs-CZ" smtClean="0"/>
              <a:t>‹#›</a:t>
            </a:fld>
            <a:endParaRPr lang="cs-CZ"/>
          </a:p>
        </p:txBody>
      </p:sp>
    </p:spTree>
    <p:extLst>
      <p:ext uri="{BB962C8B-B14F-4D97-AF65-F5344CB8AC3E}">
        <p14:creationId xmlns:p14="http://schemas.microsoft.com/office/powerpoint/2010/main" val="4241427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41B6DAC2-2A3D-4E61-A325-4B6991EDA2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3B5CF3E5-B233-4727-84BA-DFB36D3D38E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8F401C5-6F42-495F-92DF-C156D42368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F45ADF-8045-4030-A5EC-A13972C3E94B}" type="datetimeFigureOut">
              <a:rPr lang="cs-CZ" smtClean="0"/>
              <a:t>02.03.2025</a:t>
            </a:fld>
            <a:endParaRPr lang="cs-CZ"/>
          </a:p>
        </p:txBody>
      </p:sp>
      <p:sp>
        <p:nvSpPr>
          <p:cNvPr id="5" name="Zástupný symbol pro zápatí 4">
            <a:extLst>
              <a:ext uri="{FF2B5EF4-FFF2-40B4-BE49-F238E27FC236}">
                <a16:creationId xmlns:a16="http://schemas.microsoft.com/office/drawing/2014/main" id="{D2CF1871-1396-44D8-BC51-5F786C12E4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78BD248-8F44-42A6-9FC1-5672844F67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727491-25A3-40A9-A24F-E6F191689982}" type="slidenum">
              <a:rPr lang="cs-CZ" smtClean="0"/>
              <a:t>‹#›</a:t>
            </a:fld>
            <a:endParaRPr lang="cs-CZ"/>
          </a:p>
        </p:txBody>
      </p:sp>
    </p:spTree>
    <p:extLst>
      <p:ext uri="{BB962C8B-B14F-4D97-AF65-F5344CB8AC3E}">
        <p14:creationId xmlns:p14="http://schemas.microsoft.com/office/powerpoint/2010/main" val="12631571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s.wikipedia.org/wiki/St%C3%A1t" TargetMode="External"/><Relationship Id="rId2" Type="http://schemas.openxmlformats.org/officeDocument/2006/relationships/hyperlink" Target="https://cs.wikipedia.org/wiki/Pr%C3%A1vo_soci%C3%A1ln%C3%ADho_zabezpe%C4%8Den%C3%AD" TargetMode="External"/><Relationship Id="rId1" Type="http://schemas.openxmlformats.org/officeDocument/2006/relationships/slideLayout" Target="../slideLayouts/slideLayout1.xml"/><Relationship Id="rId6" Type="http://schemas.openxmlformats.org/officeDocument/2006/relationships/hyperlink" Target="https://cs.wikipedia.org/wiki/Soci%C3%A1ln%C3%AD_ud%C3%A1lost" TargetMode="External"/><Relationship Id="rId5" Type="http://schemas.openxmlformats.org/officeDocument/2006/relationships/hyperlink" Target="https://cs.wikipedia.org/wiki/Ob%C4%8Danstv%C3%AD" TargetMode="External"/><Relationship Id="rId4" Type="http://schemas.openxmlformats.org/officeDocument/2006/relationships/hyperlink" Target="https://cs.wikipedia.org/wiki/Solidarita"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www.mpsv.cz/documents/20142/7095934/TZ_revize_socialnich_davek_05022024.pdf/21144260-5e93-c1f1-160e-f37b4bd2f280?t=1707128113979" TargetMode="External"/><Relationship Id="rId2" Type="http://schemas.openxmlformats.org/officeDocument/2006/relationships/hyperlink" Target="https://www.kurzy.cz/prispevky-davky/davka-statni-socialni-pomoci/" TargetMode="External"/><Relationship Id="rId1" Type="http://schemas.openxmlformats.org/officeDocument/2006/relationships/slideLayout" Target="../slideLayouts/slideLayout1.xml"/><Relationship Id="rId4" Type="http://schemas.openxmlformats.org/officeDocument/2006/relationships/hyperlink" Target="https://www.mpsv.cz/documents/20142/7095934/reVIZE_socialnich_davek_final.pdf/cac01111-3cbb-1224-cb7f-a3db7c7b70bf?t=1707145098730"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1524000" y="2119745"/>
            <a:ext cx="9144000" cy="2154082"/>
          </a:xfrm>
        </p:spPr>
        <p:txBody>
          <a:bodyPr>
            <a:normAutofit fontScale="90000"/>
          </a:bodyPr>
          <a:lstStyle/>
          <a:p>
            <a:br>
              <a:rPr lang="cs-CZ" dirty="0"/>
            </a:br>
            <a:br>
              <a:rPr lang="cs-CZ" dirty="0"/>
            </a:br>
            <a: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9. Státní sociální podpora</a:t>
            </a:r>
            <a:br>
              <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endParaRPr lang="cs-CZ" sz="5300" b="1" dirty="0">
              <a:solidFill>
                <a:schemeClr val="tx1">
                  <a:lumMod val="65000"/>
                  <a:lumOff val="35000"/>
                </a:schemeClr>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3" name="Podnadpis 2">
            <a:extLst>
              <a:ext uri="{FF2B5EF4-FFF2-40B4-BE49-F238E27FC236}">
                <a16:creationId xmlns:a16="http://schemas.microsoft.com/office/drawing/2014/main" id="{B61C188C-CAC0-4A73-85E6-628AD8E4DE7A}"/>
              </a:ext>
            </a:extLst>
          </p:cNvPr>
          <p:cNvSpPr>
            <a:spLocks noGrp="1"/>
          </p:cNvSpPr>
          <p:nvPr>
            <p:ph type="subTitle" idx="1"/>
          </p:nvPr>
        </p:nvSpPr>
        <p:spPr>
          <a:xfrm>
            <a:off x="1524000" y="5621867"/>
            <a:ext cx="9144000" cy="609600"/>
          </a:xfrm>
        </p:spPr>
        <p:txBody>
          <a:bodyPr/>
          <a:lstStyle/>
          <a:p>
            <a:r>
              <a:rPr lang="cs-CZ" dirty="0">
                <a:solidFill>
                  <a:schemeClr val="bg2">
                    <a:lumMod val="50000"/>
                  </a:schemeClr>
                </a:solidFill>
                <a:effectLst>
                  <a:outerShdw blurRad="38100" dist="38100" dir="2700000" algn="tl">
                    <a:srgbClr val="000000">
                      <a:alpha val="43137"/>
                    </a:srgbClr>
                  </a:outerShdw>
                </a:effectLst>
              </a:rPr>
              <a:t>FSS MU – Katedra sociální politiky a sociální práce</a:t>
            </a:r>
          </a:p>
        </p:txBody>
      </p:sp>
      <p:sp>
        <p:nvSpPr>
          <p:cNvPr id="4" name="Obdélník 3">
            <a:extLst>
              <a:ext uri="{FF2B5EF4-FFF2-40B4-BE49-F238E27FC236}">
                <a16:creationId xmlns:a16="http://schemas.microsoft.com/office/drawing/2014/main" id="{71B0CCF0-5CC7-489C-A622-79C11E8754F0}"/>
              </a:ext>
            </a:extLst>
          </p:cNvPr>
          <p:cNvSpPr/>
          <p:nvPr/>
        </p:nvSpPr>
        <p:spPr>
          <a:xfrm>
            <a:off x="2571008" y="877372"/>
            <a:ext cx="7302663" cy="646331"/>
          </a:xfrm>
          <a:prstGeom prst="rect">
            <a:avLst/>
          </a:prstGeo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wrap="square">
            <a:spAutoFit/>
          </a:bodyPr>
          <a:lstStyle/>
          <a:p>
            <a:pPr algn="ctr"/>
            <a:r>
              <a:rPr lang="cs-CZ" sz="3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Sociální zabezpečení</a:t>
            </a:r>
            <a:endParaRPr lang="cs-CZ" sz="3600" dirty="0"/>
          </a:p>
        </p:txBody>
      </p:sp>
    </p:spTree>
    <p:extLst>
      <p:ext uri="{BB962C8B-B14F-4D97-AF65-F5344CB8AC3E}">
        <p14:creationId xmlns:p14="http://schemas.microsoft.com/office/powerpoint/2010/main" val="3191983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lnSpc>
                <a:spcPct val="80000"/>
              </a:lnSpc>
              <a:spcBef>
                <a:spcPts val="600"/>
              </a:spcBef>
              <a:spcAft>
                <a:spcPts val="600"/>
              </a:spcAft>
              <a:tabLst>
                <a:tab pos="447675" algn="l"/>
              </a:tabLst>
              <a:defRPr/>
            </a:pPr>
            <a:r>
              <a:rPr lang="cs-CZ" altLang="cs-CZ" sz="1600" b="1" dirty="0">
                <a:solidFill>
                  <a:srgbClr val="C00000"/>
                </a:solidFill>
                <a:latin typeface="Verdana" panose="020B0604030504040204" pitchFamily="34" charset="0"/>
                <a:ea typeface="Verdana" panose="020B0604030504040204" pitchFamily="34" charset="0"/>
              </a:rPr>
              <a:t>náklady na bydlení </a:t>
            </a:r>
          </a:p>
          <a:p>
            <a:pPr algn="just">
              <a:lnSpc>
                <a:spcPct val="80000"/>
              </a:lnSpc>
              <a:spcBef>
                <a:spcPts val="600"/>
              </a:spcBef>
              <a:spcAft>
                <a:spcPts val="600"/>
              </a:spcAft>
              <a:buFont typeface="Wingdings" panose="05000000000000000000" pitchFamily="2" charset="2"/>
              <a:buChar char="v"/>
              <a:tabLst>
                <a:tab pos="447675" algn="l"/>
              </a:tabLst>
              <a:defRPr/>
            </a:pPr>
            <a:r>
              <a:rPr lang="cs-CZ" altLang="cs-CZ" sz="1600" dirty="0">
                <a:latin typeface="Verdana" panose="020B0604030504040204" pitchFamily="34" charset="0"/>
                <a:ea typeface="Verdana" panose="020B0604030504040204" pitchFamily="34" charset="0"/>
              </a:rPr>
              <a:t>tvoří </a:t>
            </a:r>
            <a:r>
              <a:rPr lang="cs-CZ" altLang="cs-CZ" sz="1600" u="sng" dirty="0">
                <a:latin typeface="Verdana" panose="020B0604030504040204" pitchFamily="34" charset="0"/>
                <a:ea typeface="Verdana" panose="020B0604030504040204" pitchFamily="34" charset="0"/>
              </a:rPr>
              <a:t>u nájemních bytů nájemné</a:t>
            </a:r>
            <a:endParaRPr lang="cs-CZ" altLang="cs-CZ" sz="1600" dirty="0">
              <a:latin typeface="Verdana" panose="020B0604030504040204" pitchFamily="34" charset="0"/>
              <a:ea typeface="Verdana" panose="020B0604030504040204" pitchFamily="34" charset="0"/>
            </a:endParaRPr>
          </a:p>
          <a:p>
            <a:pPr algn="just">
              <a:lnSpc>
                <a:spcPct val="80000"/>
              </a:lnSpc>
              <a:spcBef>
                <a:spcPts val="600"/>
              </a:spcBef>
              <a:spcAft>
                <a:spcPts val="600"/>
              </a:spcAft>
              <a:buFont typeface="Wingdings" panose="05000000000000000000" pitchFamily="2" charset="2"/>
              <a:buChar char="v"/>
              <a:tabLst>
                <a:tab pos="447675" algn="l"/>
              </a:tabLst>
              <a:defRPr/>
            </a:pPr>
            <a:r>
              <a:rPr lang="cs-CZ" altLang="cs-CZ" sz="1600" dirty="0">
                <a:latin typeface="Verdana" panose="020B0604030504040204" pitchFamily="34" charset="0"/>
                <a:ea typeface="Verdana" panose="020B0604030504040204" pitchFamily="34" charset="0"/>
              </a:rPr>
              <a:t>u družstevních bytů a bytů vlastníků </a:t>
            </a:r>
            <a:r>
              <a:rPr lang="cs-CZ" altLang="cs-CZ" sz="1600" u="sng" dirty="0">
                <a:latin typeface="Verdana" panose="020B0604030504040204" pitchFamily="34" charset="0"/>
                <a:ea typeface="Verdana" panose="020B0604030504040204" pitchFamily="34" charset="0"/>
              </a:rPr>
              <a:t>srovnatelné náklady </a:t>
            </a:r>
            <a:r>
              <a:rPr lang="cs-CZ" altLang="cs-CZ" sz="1600" dirty="0">
                <a:latin typeface="Verdana" panose="020B0604030504040204" pitchFamily="34" charset="0"/>
                <a:ea typeface="Verdana" panose="020B0604030504040204" pitchFamily="34" charset="0"/>
              </a:rPr>
              <a:t>(ty stanovuje vždy k 1.1. vláda)</a:t>
            </a:r>
          </a:p>
          <a:p>
            <a:pPr algn="just">
              <a:lnSpc>
                <a:spcPct val="80000"/>
              </a:lnSpc>
              <a:spcBef>
                <a:spcPts val="600"/>
              </a:spcBef>
              <a:spcAft>
                <a:spcPts val="600"/>
              </a:spcAft>
              <a:buFont typeface="Wingdings" panose="05000000000000000000" pitchFamily="2" charset="2"/>
              <a:buChar char="v"/>
              <a:tabLst>
                <a:tab pos="447675" algn="l"/>
              </a:tabLst>
              <a:defRPr/>
            </a:pPr>
            <a:r>
              <a:rPr lang="cs-CZ" altLang="cs-CZ" sz="1600" dirty="0">
                <a:latin typeface="Verdana" panose="020B0604030504040204" pitchFamily="34" charset="0"/>
                <a:ea typeface="Verdana" panose="020B0604030504040204" pitchFamily="34" charset="0"/>
              </a:rPr>
              <a:t>u všech bytů se dále započítávají náklady za energie, vodné a stočné, odpady a vytápění (veškeré služby spojené s bydlením) </a:t>
            </a:r>
          </a:p>
          <a:p>
            <a:pPr algn="just">
              <a:lnSpc>
                <a:spcPct val="80000"/>
              </a:lnSpc>
              <a:spcBef>
                <a:spcPts val="600"/>
              </a:spcBef>
              <a:spcAft>
                <a:spcPts val="600"/>
              </a:spcAft>
              <a:buSzPct val="45000"/>
              <a:tabLst>
                <a:tab pos="447675" algn="l"/>
              </a:tabLst>
              <a:defRPr/>
            </a:pPr>
            <a:r>
              <a:rPr lang="cs-CZ" altLang="cs-CZ" sz="1600" b="1" dirty="0">
                <a:solidFill>
                  <a:srgbClr val="C00000"/>
                </a:solidFill>
                <a:latin typeface="Verdana" panose="020B0604030504040204" pitchFamily="34" charset="0"/>
                <a:ea typeface="Verdana" panose="020B0604030504040204" pitchFamily="34" charset="0"/>
              </a:rPr>
              <a:t>normativní náklady</a:t>
            </a:r>
          </a:p>
          <a:p>
            <a:pPr algn="just">
              <a:lnSpc>
                <a:spcPct val="80000"/>
              </a:lnSpc>
              <a:spcBef>
                <a:spcPts val="600"/>
              </a:spcBef>
              <a:spcAft>
                <a:spcPts val="600"/>
              </a:spcAft>
              <a:buSzPct val="45000"/>
              <a:tabLst>
                <a:tab pos="447675" algn="l"/>
              </a:tabLst>
              <a:defRPr/>
            </a:pPr>
            <a:r>
              <a:rPr lang="cs-CZ" altLang="cs-CZ" sz="1600" dirty="0">
                <a:latin typeface="Verdana" panose="020B0604030504040204" pitchFamily="34" charset="0"/>
                <a:ea typeface="Verdana" panose="020B0604030504040204" pitchFamily="34" charset="0"/>
              </a:rPr>
              <a:t>jsou stanoveny jako průměrné náklady na bydlení podle velikosti obce </a:t>
            </a:r>
            <a:r>
              <a:rPr lang="cs-CZ" altLang="cs-CZ" sz="1600" u="sng" dirty="0">
                <a:latin typeface="Verdana" panose="020B0604030504040204" pitchFamily="34" charset="0"/>
                <a:ea typeface="Verdana" panose="020B0604030504040204" pitchFamily="34" charset="0"/>
              </a:rPr>
              <a:t>(nájemné obvyklé v daném místě)</a:t>
            </a:r>
            <a:r>
              <a:rPr lang="cs-CZ" altLang="cs-CZ" sz="1600" dirty="0">
                <a:latin typeface="Verdana" panose="020B0604030504040204" pitchFamily="34" charset="0"/>
                <a:ea typeface="Verdana" panose="020B0604030504040204" pitchFamily="34" charset="0"/>
              </a:rPr>
              <a:t> a počtu členů domácnosti a přičítají se k nim i ceny služeb a energií; částky normativních nákladů jsou platné vždy na období konkrétního kalendářního roku a meziročně se běžně mění; stát je stanovuje vždy na začátku kalendářního roku</a:t>
            </a:r>
          </a:p>
          <a:p>
            <a:pPr algn="just">
              <a:lnSpc>
                <a:spcPct val="80000"/>
              </a:lnSpc>
              <a:spcBef>
                <a:spcPts val="600"/>
              </a:spcBef>
              <a:spcAft>
                <a:spcPts val="600"/>
              </a:spcAft>
              <a:buSzPct val="45000"/>
              <a:tabLst>
                <a:tab pos="447675" algn="l"/>
              </a:tabLst>
              <a:defRPr/>
            </a:pPr>
            <a:r>
              <a:rPr lang="cs-CZ" altLang="cs-CZ" sz="1600" dirty="0">
                <a:latin typeface="Verdana" panose="020B0604030504040204" pitchFamily="34" charset="0"/>
                <a:ea typeface="Verdana" panose="020B0604030504040204" pitchFamily="34" charset="0"/>
              </a:rPr>
              <a:t>  </a:t>
            </a:r>
          </a:p>
          <a:p>
            <a:pPr>
              <a:spcBef>
                <a:spcPts val="0"/>
              </a:spcBef>
              <a:spcAft>
                <a:spcPts val="600"/>
              </a:spcAft>
              <a:buSzPct val="45000"/>
              <a:tabLst>
                <a:tab pos="447675" algn="l"/>
              </a:tabLst>
              <a:defRPr/>
            </a:pPr>
            <a:r>
              <a:rPr lang="cs-CZ" altLang="cs-CZ" sz="1600" b="1" i="1" dirty="0">
                <a:latin typeface="Verdana" panose="020B0604030504040204" pitchFamily="34" charset="0"/>
                <a:ea typeface="Verdana" panose="020B0604030504040204" pitchFamily="34" charset="0"/>
              </a:rPr>
              <a:t>Měsíční normativní náklady na bydlení v nájemních bytech či podnájmech podle počtu obyvatel obce (2024)</a:t>
            </a:r>
          </a:p>
          <a:p>
            <a:pPr algn="just">
              <a:lnSpc>
                <a:spcPct val="80000"/>
              </a:lnSpc>
              <a:buSzPct val="45000"/>
              <a:tabLst>
                <a:tab pos="447675" algn="l"/>
              </a:tabLst>
              <a:defRPr/>
            </a:pPr>
            <a:endParaRPr lang="cs-CZ" altLang="cs-CZ" sz="1600" dirty="0">
              <a:latin typeface="Verdana" panose="020B0604030504040204" pitchFamily="34" charset="0"/>
              <a:ea typeface="Verdana" panose="020B0604030504040204" pitchFamily="34" charset="0"/>
            </a:endParaRPr>
          </a:p>
          <a:p>
            <a:pPr algn="just">
              <a:lnSpc>
                <a:spcPct val="80000"/>
              </a:lnSpc>
              <a:spcBef>
                <a:spcPts val="0"/>
              </a:spcBef>
              <a:spcAft>
                <a:spcPts val="600"/>
              </a:spcAft>
              <a:buSzPct val="45000"/>
              <a:tabLst>
                <a:tab pos="447675" algn="l"/>
              </a:tabLst>
              <a:defRPr/>
            </a:pPr>
            <a:endParaRPr lang="cs-CZ" altLang="cs-CZ" sz="1600" b="1" i="1" dirty="0">
              <a:latin typeface="Verdana" panose="020B0604030504040204" pitchFamily="34" charset="0"/>
              <a:ea typeface="Verdana" panose="020B0604030504040204" pitchFamily="34" charset="0"/>
            </a:endParaRPr>
          </a:p>
          <a:p>
            <a:pPr algn="just">
              <a:spcBef>
                <a:spcPts val="0"/>
              </a:spcBef>
              <a:spcAft>
                <a:spcPts val="600"/>
              </a:spcAft>
              <a:buSzPct val="45000"/>
              <a:tabLst>
                <a:tab pos="447675" algn="l"/>
              </a:tabLst>
              <a:defRPr/>
            </a:pPr>
            <a:endParaRPr lang="cs-CZ" altLang="cs-CZ" sz="1400" b="1" i="1" dirty="0">
              <a:latin typeface="Verdana" panose="020B0604030504040204" pitchFamily="34" charset="0"/>
              <a:ea typeface="Verdana" panose="020B0604030504040204" pitchFamily="34" charset="0"/>
            </a:endParaRPr>
          </a:p>
          <a:p>
            <a:pPr algn="just">
              <a:spcBef>
                <a:spcPts val="0"/>
              </a:spcBef>
              <a:spcAft>
                <a:spcPts val="600"/>
              </a:spcAft>
              <a:buSzPct val="45000"/>
              <a:tabLst>
                <a:tab pos="447675" algn="l"/>
              </a:tabLst>
              <a:defRPr/>
            </a:pPr>
            <a:endParaRPr lang="cs-CZ" altLang="cs-CZ" sz="1400" b="1" i="1" dirty="0">
              <a:latin typeface="Verdana" panose="020B0604030504040204" pitchFamily="34" charset="0"/>
              <a:ea typeface="Verdana" panose="020B0604030504040204" pitchFamily="34" charset="0"/>
            </a:endParaRPr>
          </a:p>
          <a:p>
            <a:pPr>
              <a:lnSpc>
                <a:spcPct val="80000"/>
              </a:lnSpc>
              <a:defRPr/>
            </a:pPr>
            <a:endParaRPr lang="cs-CZ" altLang="cs-CZ" b="1" dirty="0"/>
          </a:p>
          <a:p>
            <a:pPr>
              <a:lnSpc>
                <a:spcPct val="80000"/>
              </a:lnSpc>
              <a:buSzPct val="45000"/>
              <a:buFont typeface="StarSymbol"/>
              <a:buChar char="●"/>
              <a:defRPr/>
            </a:pPr>
            <a:endParaRPr lang="cs-CZ" altLang="cs-CZ" u="sng" dirty="0"/>
          </a:p>
          <a:p>
            <a:pPr>
              <a:lnSpc>
                <a:spcPct val="80000"/>
              </a:lnSpc>
              <a:buSzPct val="45000"/>
              <a:buFont typeface="StarSymbol"/>
              <a:buChar char="●"/>
              <a:defRPr/>
            </a:pPr>
            <a:endParaRPr lang="cs-CZ" altLang="cs-CZ" u="sng" dirty="0"/>
          </a:p>
          <a:p>
            <a:pPr>
              <a:lnSpc>
                <a:spcPct val="80000"/>
              </a:lnSpc>
              <a:buSzPct val="45000"/>
              <a:buFont typeface="StarSymbol"/>
              <a:buChar char="●"/>
              <a:defRPr/>
            </a:pPr>
            <a:endParaRPr lang="cs-CZ" altLang="cs-CZ" u="sng" dirty="0"/>
          </a:p>
          <a:p>
            <a:endParaRPr lang="cs-CZ" dirty="0">
              <a:solidFill>
                <a:srgbClr val="C00000"/>
              </a:solidFill>
            </a:endParaRPr>
          </a:p>
        </p:txBody>
      </p:sp>
      <p:graphicFrame>
        <p:nvGraphicFramePr>
          <p:cNvPr id="2" name="Tabulka 1">
            <a:extLst>
              <a:ext uri="{FF2B5EF4-FFF2-40B4-BE49-F238E27FC236}">
                <a16:creationId xmlns:a16="http://schemas.microsoft.com/office/drawing/2014/main" id="{CED8946D-DE0D-4470-A377-2EE525800667}"/>
              </a:ext>
            </a:extLst>
          </p:cNvPr>
          <p:cNvGraphicFramePr>
            <a:graphicFrameLocks noGrp="1"/>
          </p:cNvGraphicFramePr>
          <p:nvPr>
            <p:extLst>
              <p:ext uri="{D42A27DB-BD31-4B8C-83A1-F6EECF244321}">
                <p14:modId xmlns:p14="http://schemas.microsoft.com/office/powerpoint/2010/main" val="3900442546"/>
              </p:ext>
            </p:extLst>
          </p:nvPr>
        </p:nvGraphicFramePr>
        <p:xfrm>
          <a:off x="3308667" y="3970421"/>
          <a:ext cx="5574665" cy="2538660"/>
        </p:xfrm>
        <a:graphic>
          <a:graphicData uri="http://schemas.openxmlformats.org/drawingml/2006/table">
            <a:tbl>
              <a:tblPr firstRow="1" bandRow="1">
                <a:tableStyleId>{5C22544A-7EE6-4342-B048-85BDC9FD1C3A}</a:tableStyleId>
              </a:tblPr>
              <a:tblGrid>
                <a:gridCol w="1455838">
                  <a:extLst>
                    <a:ext uri="{9D8B030D-6E8A-4147-A177-3AD203B41FA5}">
                      <a16:colId xmlns:a16="http://schemas.microsoft.com/office/drawing/2014/main" val="1110283953"/>
                    </a:ext>
                  </a:extLst>
                </a:gridCol>
                <a:gridCol w="1221206">
                  <a:extLst>
                    <a:ext uri="{9D8B030D-6E8A-4147-A177-3AD203B41FA5}">
                      <a16:colId xmlns:a16="http://schemas.microsoft.com/office/drawing/2014/main" val="2751462390"/>
                    </a:ext>
                  </a:extLst>
                </a:gridCol>
                <a:gridCol w="1335505">
                  <a:extLst>
                    <a:ext uri="{9D8B030D-6E8A-4147-A177-3AD203B41FA5}">
                      <a16:colId xmlns:a16="http://schemas.microsoft.com/office/drawing/2014/main" val="294634440"/>
                    </a:ext>
                  </a:extLst>
                </a:gridCol>
                <a:gridCol w="1562116">
                  <a:extLst>
                    <a:ext uri="{9D8B030D-6E8A-4147-A177-3AD203B41FA5}">
                      <a16:colId xmlns:a16="http://schemas.microsoft.com/office/drawing/2014/main" val="3926704021"/>
                    </a:ext>
                  </a:extLst>
                </a:gridCol>
              </a:tblGrid>
              <a:tr h="784791">
                <a:tc>
                  <a:txBody>
                    <a:bodyPr/>
                    <a:lstStyle/>
                    <a:p>
                      <a:pPr>
                        <a:lnSpc>
                          <a:spcPct val="107000"/>
                        </a:lnSpc>
                        <a:spcAft>
                          <a:spcPts val="800"/>
                        </a:spcAft>
                      </a:pPr>
                      <a:r>
                        <a:rPr lang="cs-CZ" sz="1100">
                          <a:effectLst/>
                        </a:rPr>
                        <a:t>Osoby v rodině</a:t>
                      </a:r>
                      <a:endParaRPr lang="cs-CZ" sz="1100">
                        <a:effectLst/>
                        <a:latin typeface="Calibri" panose="020F0502020204030204" pitchFamily="34" charset="0"/>
                        <a:ea typeface="Calibri" panose="020F0502020204030204" pitchFamily="34" charset="0"/>
                        <a:cs typeface="Times New Roman" panose="02020603050405020304" pitchFamily="18" charset="0"/>
                      </a:endParaRPr>
                    </a:p>
                  </a:txBody>
                  <a:tcPr marT="46990" marB="46990"/>
                </a:tc>
                <a:tc>
                  <a:txBody>
                    <a:bodyPr/>
                    <a:lstStyle/>
                    <a:p>
                      <a:pPr>
                        <a:lnSpc>
                          <a:spcPts val="1600"/>
                        </a:lnSpc>
                        <a:spcAft>
                          <a:spcPts val="1800"/>
                        </a:spcAft>
                      </a:pPr>
                      <a:r>
                        <a:rPr lang="cs-CZ" sz="1100" spc="45" dirty="0">
                          <a:effectLst/>
                        </a:rPr>
                        <a:t>Praha a Brno</a:t>
                      </a:r>
                      <a:endParaRPr lang="cs-CZ"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T="46990" marB="46990"/>
                </a:tc>
                <a:tc>
                  <a:txBody>
                    <a:bodyPr/>
                    <a:lstStyle/>
                    <a:p>
                      <a:pPr>
                        <a:lnSpc>
                          <a:spcPts val="1600"/>
                        </a:lnSpc>
                        <a:spcAft>
                          <a:spcPts val="1800"/>
                        </a:spcAft>
                      </a:pPr>
                      <a:r>
                        <a:rPr lang="cs-CZ" sz="1100" spc="45">
                          <a:effectLst/>
                        </a:rPr>
                        <a:t>Obce s alespoň 70 000 obyvateli</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T="46990" marB="46990"/>
                </a:tc>
                <a:tc>
                  <a:txBody>
                    <a:bodyPr/>
                    <a:lstStyle/>
                    <a:p>
                      <a:pPr>
                        <a:lnSpc>
                          <a:spcPts val="1600"/>
                        </a:lnSpc>
                        <a:spcAft>
                          <a:spcPts val="1800"/>
                        </a:spcAft>
                      </a:pPr>
                      <a:r>
                        <a:rPr lang="cs-CZ" sz="1100" spc="45">
                          <a:effectLst/>
                        </a:rPr>
                        <a:t>Obce do 69 999 obyvatel</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T="46990" marB="46990"/>
                </a:tc>
                <a:extLst>
                  <a:ext uri="{0D108BD9-81ED-4DB2-BD59-A6C34878D82A}">
                    <a16:rowId xmlns:a16="http://schemas.microsoft.com/office/drawing/2014/main" val="972211005"/>
                  </a:ext>
                </a:extLst>
              </a:tr>
              <a:tr h="584623">
                <a:tc>
                  <a:txBody>
                    <a:bodyPr/>
                    <a:lstStyle/>
                    <a:p>
                      <a:pPr>
                        <a:lnSpc>
                          <a:spcPct val="107000"/>
                        </a:lnSpc>
                        <a:spcAft>
                          <a:spcPts val="800"/>
                        </a:spcAft>
                      </a:pPr>
                      <a:r>
                        <a:rPr lang="cs-CZ" sz="1100" dirty="0">
                          <a:effectLst/>
                        </a:rPr>
                        <a:t>1 nebo 2</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T="46990" marB="46990"/>
                </a:tc>
                <a:tc>
                  <a:txBody>
                    <a:bodyPr/>
                    <a:lstStyle/>
                    <a:p>
                      <a:pPr algn="ctr">
                        <a:lnSpc>
                          <a:spcPct val="106000"/>
                        </a:lnSpc>
                      </a:pPr>
                      <a:r>
                        <a:rPr lang="cs-CZ"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17 298 Kč</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85725" marR="85725" marT="85725" marB="85725" anchor="ctr"/>
                </a:tc>
                <a:tc>
                  <a:txBody>
                    <a:bodyPr/>
                    <a:lstStyle/>
                    <a:p>
                      <a:pPr algn="ctr">
                        <a:lnSpc>
                          <a:spcPct val="106000"/>
                        </a:lnSpc>
                      </a:pPr>
                      <a:r>
                        <a:rPr lang="cs-CZ"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14 680 Kč</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85725" marR="85725" marT="85725" marB="85725" anchor="ctr"/>
                </a:tc>
                <a:tc>
                  <a:txBody>
                    <a:bodyPr/>
                    <a:lstStyle/>
                    <a:p>
                      <a:pPr algn="ctr">
                        <a:lnSpc>
                          <a:spcPct val="106000"/>
                        </a:lnSpc>
                      </a:pPr>
                      <a:r>
                        <a:rPr lang="cs-CZ"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14 204 Kč</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85725" marR="85725" marT="85725" marB="85725" anchor="ctr"/>
                </a:tc>
                <a:extLst>
                  <a:ext uri="{0D108BD9-81ED-4DB2-BD59-A6C34878D82A}">
                    <a16:rowId xmlns:a16="http://schemas.microsoft.com/office/drawing/2014/main" val="1308755144"/>
                  </a:ext>
                </a:extLst>
              </a:tr>
              <a:tr h="584623">
                <a:tc>
                  <a:txBody>
                    <a:bodyPr/>
                    <a:lstStyle/>
                    <a:p>
                      <a:pPr>
                        <a:lnSpc>
                          <a:spcPct val="107000"/>
                        </a:lnSpc>
                        <a:spcAft>
                          <a:spcPts val="800"/>
                        </a:spcAft>
                      </a:pPr>
                      <a:r>
                        <a:rPr lang="cs-CZ" sz="1100" dirty="0">
                          <a:effectLst/>
                        </a:rPr>
                        <a:t>3</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T="46990" marB="46990"/>
                </a:tc>
                <a:tc>
                  <a:txBody>
                    <a:bodyPr/>
                    <a:lstStyle/>
                    <a:p>
                      <a:pPr algn="ctr">
                        <a:lnSpc>
                          <a:spcPct val="106000"/>
                        </a:lnSpc>
                      </a:pPr>
                      <a:r>
                        <a:rPr lang="cs-CZ"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19 865 Kč</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85725" marR="85725" marT="85725" marB="85725" anchor="ctr"/>
                </a:tc>
                <a:tc>
                  <a:txBody>
                    <a:bodyPr/>
                    <a:lstStyle/>
                    <a:p>
                      <a:pPr algn="ctr">
                        <a:lnSpc>
                          <a:spcPct val="106000"/>
                        </a:lnSpc>
                      </a:pPr>
                      <a:r>
                        <a:rPr lang="cs-CZ"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16 441 Kč</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85725" marR="85725" marT="85725" marB="85725" anchor="ctr"/>
                </a:tc>
                <a:tc>
                  <a:txBody>
                    <a:bodyPr/>
                    <a:lstStyle/>
                    <a:p>
                      <a:pPr algn="ctr">
                        <a:lnSpc>
                          <a:spcPct val="106000"/>
                        </a:lnSpc>
                      </a:pPr>
                      <a:r>
                        <a:rPr lang="cs-CZ"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15 819 Kč</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85725" marR="85725" marT="85725" marB="85725" anchor="ctr"/>
                </a:tc>
                <a:extLst>
                  <a:ext uri="{0D108BD9-81ED-4DB2-BD59-A6C34878D82A}">
                    <a16:rowId xmlns:a16="http://schemas.microsoft.com/office/drawing/2014/main" val="2325949494"/>
                  </a:ext>
                </a:extLst>
              </a:tr>
              <a:tr h="584623">
                <a:tc>
                  <a:txBody>
                    <a:bodyPr/>
                    <a:lstStyle/>
                    <a:p>
                      <a:pPr>
                        <a:lnSpc>
                          <a:spcPct val="107000"/>
                        </a:lnSpc>
                        <a:spcAft>
                          <a:spcPts val="800"/>
                        </a:spcAft>
                      </a:pPr>
                      <a:r>
                        <a:rPr lang="cs-CZ" sz="1100" dirty="0">
                          <a:effectLst/>
                        </a:rPr>
                        <a:t>4 a více</a:t>
                      </a:r>
                      <a:endParaRPr lang="cs-CZ" sz="1100" dirty="0">
                        <a:effectLst/>
                        <a:latin typeface="Calibri" panose="020F0502020204030204" pitchFamily="34" charset="0"/>
                        <a:ea typeface="Calibri" panose="020F0502020204030204" pitchFamily="34" charset="0"/>
                        <a:cs typeface="Times New Roman" panose="02020603050405020304" pitchFamily="18" charset="0"/>
                      </a:endParaRPr>
                    </a:p>
                  </a:txBody>
                  <a:tcPr marT="46990" marB="46990"/>
                </a:tc>
                <a:tc>
                  <a:txBody>
                    <a:bodyPr/>
                    <a:lstStyle/>
                    <a:p>
                      <a:pPr algn="ctr">
                        <a:lnSpc>
                          <a:spcPct val="106000"/>
                        </a:lnSpc>
                      </a:pPr>
                      <a:r>
                        <a:rPr lang="cs-CZ"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23 984 Kč</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85725" marR="85725" marT="85725" marB="85725" anchor="ctr"/>
                </a:tc>
                <a:tc>
                  <a:txBody>
                    <a:bodyPr/>
                    <a:lstStyle/>
                    <a:p>
                      <a:pPr algn="ctr">
                        <a:lnSpc>
                          <a:spcPct val="106000"/>
                        </a:lnSpc>
                      </a:pPr>
                      <a:r>
                        <a:rPr lang="cs-CZ"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19 855 Kč</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85725" marR="85725" marT="85725" marB="85725" anchor="ctr"/>
                </a:tc>
                <a:tc>
                  <a:txBody>
                    <a:bodyPr/>
                    <a:lstStyle/>
                    <a:p>
                      <a:pPr algn="ctr">
                        <a:lnSpc>
                          <a:spcPct val="106000"/>
                        </a:lnSpc>
                      </a:pPr>
                      <a:r>
                        <a:rPr lang="cs-CZ" sz="1400" b="1"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19 105 Kč</a:t>
                      </a:r>
                      <a:endParaRPr lang="cs-CZ"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5725" marR="85725" marT="85725" marB="85725" anchor="ctr"/>
                </a:tc>
                <a:extLst>
                  <a:ext uri="{0D108BD9-81ED-4DB2-BD59-A6C34878D82A}">
                    <a16:rowId xmlns:a16="http://schemas.microsoft.com/office/drawing/2014/main" val="3357285712"/>
                  </a:ext>
                </a:extLst>
              </a:tr>
            </a:tbl>
          </a:graphicData>
        </a:graphic>
      </p:graphicFrame>
    </p:spTree>
    <p:extLst>
      <p:ext uri="{BB962C8B-B14F-4D97-AF65-F5344CB8AC3E}">
        <p14:creationId xmlns:p14="http://schemas.microsoft.com/office/powerpoint/2010/main" val="610381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97739" y="385791"/>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spcBef>
                <a:spcPts val="0"/>
              </a:spcBef>
              <a:spcAft>
                <a:spcPts val="600"/>
              </a:spcAft>
              <a:buSzPct val="45000"/>
              <a:tabLst>
                <a:tab pos="447675" algn="l"/>
              </a:tabLst>
              <a:defRPr/>
            </a:pPr>
            <a:r>
              <a:rPr lang="cs-CZ" altLang="cs-CZ" sz="1600" b="1" i="1" dirty="0">
                <a:latin typeface="Verdana" panose="020B0604030504040204" pitchFamily="34" charset="0"/>
                <a:ea typeface="Verdana" panose="020B0604030504040204" pitchFamily="34" charset="0"/>
              </a:rPr>
              <a:t>Měsíční normativní náklady na bydlení v družstevních bytech, bytech vlastníků </a:t>
            </a:r>
            <a:r>
              <a:rPr lang="cs-CZ" sz="1600" b="1" i="1" dirty="0">
                <a:latin typeface="Verdana" panose="020B0604030504040204" pitchFamily="34" charset="0"/>
                <a:ea typeface="Verdana" panose="020B0604030504040204" pitchFamily="34" charset="0"/>
              </a:rPr>
              <a:t>a bytech užívaných na základě služebnosti</a:t>
            </a:r>
            <a:r>
              <a:rPr lang="cs-CZ" sz="1600" b="1" i="1" dirty="0"/>
              <a:t> </a:t>
            </a:r>
            <a:r>
              <a:rPr lang="cs-CZ" altLang="cs-CZ" sz="1600" b="1" i="1" dirty="0">
                <a:latin typeface="Verdana" panose="020B0604030504040204" pitchFamily="34" charset="0"/>
                <a:ea typeface="Verdana" panose="020B0604030504040204" pitchFamily="34" charset="0"/>
              </a:rPr>
              <a:t>(2023)</a:t>
            </a:r>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endParaRPr lang="cs-CZ" altLang="cs-CZ" sz="1600" b="1" dirty="0"/>
          </a:p>
          <a:p>
            <a:pPr algn="just">
              <a:lnSpc>
                <a:spcPct val="80000"/>
              </a:lnSpc>
              <a:buSzPct val="45000"/>
              <a:defRPr/>
            </a:pPr>
            <a:r>
              <a:rPr lang="cs-CZ" altLang="cs-CZ" sz="1600" b="1" dirty="0">
                <a:latin typeface="Verdana" panose="020B0604030504040204" pitchFamily="34" charset="0"/>
                <a:ea typeface="Verdana" panose="020B0604030504040204" pitchFamily="34" charset="0"/>
              </a:rPr>
              <a:t>vláda pro každý rok stanoví:</a:t>
            </a:r>
          </a:p>
          <a:p>
            <a:pPr algn="just">
              <a:spcBef>
                <a:spcPts val="0"/>
              </a:spcBef>
              <a:spcAft>
                <a:spcPts val="600"/>
              </a:spcAft>
              <a:buSzPct val="45000"/>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výši nákladů srovnatelných s nájemným podle sdělení Českého statistického úřadu</a:t>
            </a:r>
          </a:p>
          <a:p>
            <a:pPr algn="just">
              <a:spcBef>
                <a:spcPts val="0"/>
              </a:spcBef>
              <a:spcAft>
                <a:spcPts val="600"/>
              </a:spcAft>
              <a:buSzPct val="45000"/>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výši částek, které se započítávají za pevná paliva</a:t>
            </a:r>
          </a:p>
          <a:p>
            <a:pPr algn="just">
              <a:spcBef>
                <a:spcPts val="0"/>
              </a:spcBef>
              <a:spcAft>
                <a:spcPts val="600"/>
              </a:spcAft>
              <a:buSzPct val="45000"/>
              <a:buFont typeface="Wingdings" panose="05000000000000000000" pitchFamily="2" charset="2"/>
              <a:buChar char="v"/>
              <a:defRPr/>
            </a:pPr>
            <a:r>
              <a:rPr lang="cs-CZ" altLang="cs-CZ" sz="1600" dirty="0">
                <a:latin typeface="Verdana" panose="020B0604030504040204" pitchFamily="34" charset="0"/>
                <a:ea typeface="Verdana" panose="020B0604030504040204" pitchFamily="34" charset="0"/>
              </a:rPr>
              <a:t>výši částek normativních nákladů podle nárůstu nájemného a nákladů srovnatelných s nájemným a rozdělení obcí podle počtu obyvatel pro stanovení normativních nákladů na bydlení</a:t>
            </a:r>
          </a:p>
          <a:p>
            <a:pPr algn="just">
              <a:spcBef>
                <a:spcPts val="0"/>
              </a:spcBef>
              <a:spcAft>
                <a:spcPts val="600"/>
              </a:spcAft>
              <a:buSzPct val="45000"/>
              <a:tabLst>
                <a:tab pos="447675" algn="l"/>
              </a:tabLst>
              <a:defRPr/>
            </a:pPr>
            <a:endParaRPr lang="cs-CZ" altLang="cs-CZ" sz="1600" b="1" i="1" dirty="0">
              <a:latin typeface="Verdana" panose="020B0604030504040204" pitchFamily="34" charset="0"/>
              <a:ea typeface="Verdana" panose="020B0604030504040204" pitchFamily="34" charset="0"/>
            </a:endParaRPr>
          </a:p>
        </p:txBody>
      </p:sp>
      <p:graphicFrame>
        <p:nvGraphicFramePr>
          <p:cNvPr id="2" name="Tabulka 1">
            <a:extLst>
              <a:ext uri="{FF2B5EF4-FFF2-40B4-BE49-F238E27FC236}">
                <a16:creationId xmlns:a16="http://schemas.microsoft.com/office/drawing/2014/main" id="{994B691D-D5CD-46D1-A000-635B2FE70695}"/>
              </a:ext>
            </a:extLst>
          </p:cNvPr>
          <p:cNvGraphicFramePr>
            <a:graphicFrameLocks noGrp="1"/>
          </p:cNvGraphicFramePr>
          <p:nvPr>
            <p:extLst>
              <p:ext uri="{D42A27DB-BD31-4B8C-83A1-F6EECF244321}">
                <p14:modId xmlns:p14="http://schemas.microsoft.com/office/powerpoint/2010/main" val="2155888755"/>
              </p:ext>
            </p:extLst>
          </p:nvPr>
        </p:nvGraphicFramePr>
        <p:xfrm>
          <a:off x="3443605" y="1143000"/>
          <a:ext cx="5304790" cy="1919037"/>
        </p:xfrm>
        <a:graphic>
          <a:graphicData uri="http://schemas.openxmlformats.org/drawingml/2006/table">
            <a:tbl>
              <a:tblPr firstRow="1" bandRow="1">
                <a:tableStyleId>{5C22544A-7EE6-4342-B048-85BDC9FD1C3A}</a:tableStyleId>
              </a:tblPr>
              <a:tblGrid>
                <a:gridCol w="2065127">
                  <a:extLst>
                    <a:ext uri="{9D8B030D-6E8A-4147-A177-3AD203B41FA5}">
                      <a16:colId xmlns:a16="http://schemas.microsoft.com/office/drawing/2014/main" val="1373836314"/>
                    </a:ext>
                  </a:extLst>
                </a:gridCol>
                <a:gridCol w="3239663">
                  <a:extLst>
                    <a:ext uri="{9D8B030D-6E8A-4147-A177-3AD203B41FA5}">
                      <a16:colId xmlns:a16="http://schemas.microsoft.com/office/drawing/2014/main" val="3370004208"/>
                    </a:ext>
                  </a:extLst>
                </a:gridCol>
              </a:tblGrid>
              <a:tr h="408477">
                <a:tc>
                  <a:txBody>
                    <a:bodyPr/>
                    <a:lstStyle/>
                    <a:p>
                      <a:pPr>
                        <a:lnSpc>
                          <a:spcPct val="107000"/>
                        </a:lnSpc>
                        <a:spcAft>
                          <a:spcPts val="0"/>
                        </a:spcAft>
                      </a:pPr>
                      <a:r>
                        <a:rPr lang="cs-CZ" sz="1400" kern="1200">
                          <a:effectLst/>
                        </a:rPr>
                        <a:t>Osoby v rodině</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pPr>
                        <a:lnSpc>
                          <a:spcPct val="107000"/>
                        </a:lnSpc>
                        <a:spcAft>
                          <a:spcPts val="0"/>
                        </a:spcAft>
                      </a:pPr>
                      <a:r>
                        <a:rPr lang="cs-CZ" sz="1400" kern="1200">
                          <a:effectLst/>
                        </a:rPr>
                        <a:t>Měsíční náklady na bydlení</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47411701"/>
                  </a:ext>
                </a:extLst>
              </a:tr>
              <a:tr h="503520">
                <a:tc>
                  <a:txBody>
                    <a:bodyPr/>
                    <a:lstStyle/>
                    <a:p>
                      <a:pPr>
                        <a:lnSpc>
                          <a:spcPct val="107000"/>
                        </a:lnSpc>
                        <a:spcAft>
                          <a:spcPts val="0"/>
                        </a:spcAft>
                      </a:pPr>
                      <a:r>
                        <a:rPr lang="cs-CZ" sz="1400" kern="1200">
                          <a:effectLst/>
                        </a:rPr>
                        <a:t>1 nebo 2</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pPr algn="ctr">
                        <a:lnSpc>
                          <a:spcPct val="106000"/>
                        </a:lnSpc>
                      </a:pPr>
                      <a:r>
                        <a:rPr lang="cs-CZ"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9236 Kč</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85725" marR="85725" marT="85725" marB="85725" anchor="ctr"/>
                </a:tc>
                <a:extLst>
                  <a:ext uri="{0D108BD9-81ED-4DB2-BD59-A6C34878D82A}">
                    <a16:rowId xmlns:a16="http://schemas.microsoft.com/office/drawing/2014/main" val="1034912324"/>
                  </a:ext>
                </a:extLst>
              </a:tr>
              <a:tr h="503520">
                <a:tc>
                  <a:txBody>
                    <a:bodyPr/>
                    <a:lstStyle/>
                    <a:p>
                      <a:pPr>
                        <a:lnSpc>
                          <a:spcPct val="107000"/>
                        </a:lnSpc>
                        <a:spcAft>
                          <a:spcPts val="0"/>
                        </a:spcAft>
                      </a:pPr>
                      <a:r>
                        <a:rPr lang="cs-CZ" sz="1400" kern="1200">
                          <a:effectLst/>
                        </a:rPr>
                        <a:t>3</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pPr algn="ctr">
                        <a:lnSpc>
                          <a:spcPct val="106000"/>
                        </a:lnSpc>
                      </a:pPr>
                      <a:r>
                        <a:rPr lang="cs-CZ" sz="1400" b="1" kern="120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11 540 Kč</a:t>
                      </a:r>
                      <a:endParaRPr lang="cs-CZ"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85725" marR="85725" marT="85725" marB="85725" anchor="ctr"/>
                </a:tc>
                <a:extLst>
                  <a:ext uri="{0D108BD9-81ED-4DB2-BD59-A6C34878D82A}">
                    <a16:rowId xmlns:a16="http://schemas.microsoft.com/office/drawing/2014/main" val="2801657200"/>
                  </a:ext>
                </a:extLst>
              </a:tr>
              <a:tr h="503520">
                <a:tc>
                  <a:txBody>
                    <a:bodyPr/>
                    <a:lstStyle/>
                    <a:p>
                      <a:pPr>
                        <a:lnSpc>
                          <a:spcPct val="107000"/>
                        </a:lnSpc>
                        <a:spcAft>
                          <a:spcPts val="0"/>
                        </a:spcAft>
                      </a:pPr>
                      <a:r>
                        <a:rPr lang="cs-CZ" sz="1400" kern="1200">
                          <a:effectLst/>
                        </a:rPr>
                        <a:t>4 a více</a:t>
                      </a:r>
                      <a:endParaRPr lang="cs-CZ"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pPr algn="ctr">
                        <a:lnSpc>
                          <a:spcPct val="106000"/>
                        </a:lnSpc>
                      </a:pPr>
                      <a:r>
                        <a:rPr lang="cs-CZ" sz="1400" b="1" kern="1200" dirty="0">
                          <a:solidFill>
                            <a:srgbClr val="000000"/>
                          </a:solidFill>
                          <a:effectLst/>
                          <a:latin typeface="Century Gothic" panose="020B0502020202020204" pitchFamily="34" charset="0"/>
                          <a:ea typeface="Times New Roman" panose="02020603050405020304" pitchFamily="18" charset="0"/>
                          <a:cs typeface="Arial" panose="020B0604020202020204" pitchFamily="34" charset="0"/>
                        </a:rPr>
                        <a:t>14 029 Kč</a:t>
                      </a:r>
                      <a:endParaRPr lang="cs-CZ"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85725" marR="85725" marT="85725" marB="85725" anchor="ctr"/>
                </a:tc>
                <a:extLst>
                  <a:ext uri="{0D108BD9-81ED-4DB2-BD59-A6C34878D82A}">
                    <a16:rowId xmlns:a16="http://schemas.microsoft.com/office/drawing/2014/main" val="2375814257"/>
                  </a:ext>
                </a:extLst>
              </a:tr>
            </a:tbl>
          </a:graphicData>
        </a:graphic>
      </p:graphicFrame>
    </p:spTree>
    <p:extLst>
      <p:ext uri="{BB962C8B-B14F-4D97-AF65-F5344CB8AC3E}">
        <p14:creationId xmlns:p14="http://schemas.microsoft.com/office/powerpoint/2010/main" val="3466149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spcBef>
                <a:spcPts val="0"/>
              </a:spcBef>
              <a:spcAft>
                <a:spcPts val="600"/>
              </a:spcAft>
              <a:defRPr/>
            </a:pPr>
            <a:r>
              <a:rPr lang="cs-CZ" altLang="cs-CZ" sz="1700" b="1" dirty="0">
                <a:solidFill>
                  <a:srgbClr val="C00000"/>
                </a:solidFill>
                <a:latin typeface="Verdana" panose="020B0604030504040204" pitchFamily="34" charset="0"/>
                <a:ea typeface="Verdana" panose="020B0604030504040204" pitchFamily="34" charset="0"/>
              </a:rPr>
              <a:t>výše příspěvku – vzorec pro výpočet</a:t>
            </a:r>
            <a:endParaRPr lang="cs-CZ" altLang="cs-CZ" sz="1700" dirty="0">
              <a:solidFill>
                <a:srgbClr val="C00000"/>
              </a:solidFill>
              <a:latin typeface="Verdana" panose="020B0604030504040204" pitchFamily="34" charset="0"/>
              <a:ea typeface="Verdana" panose="020B0604030504040204" pitchFamily="34" charset="0"/>
            </a:endParaRPr>
          </a:p>
          <a:p>
            <a:pPr algn="just">
              <a:spcBef>
                <a:spcPts val="0"/>
              </a:spcBef>
              <a:spcAft>
                <a:spcPts val="600"/>
              </a:spcAft>
              <a:buFont typeface="Wingdings" panose="05000000000000000000" pitchFamily="2" charset="2"/>
              <a:buChar char="v"/>
              <a:defRPr/>
            </a:pPr>
            <a:r>
              <a:rPr lang="cs-CZ" altLang="cs-CZ" sz="1700" dirty="0">
                <a:solidFill>
                  <a:srgbClr val="000000"/>
                </a:solidFill>
                <a:latin typeface="Verdana" panose="020B0604030504040204" pitchFamily="34" charset="0"/>
                <a:ea typeface="Verdana" panose="020B0604030504040204" pitchFamily="34" charset="0"/>
              </a:rPr>
              <a:t>stanoví se jako rozdíl mezi skutečnými náklady na bydlení </a:t>
            </a:r>
            <a:r>
              <a:rPr lang="cs-CZ" altLang="cs-CZ" sz="1700" b="1" dirty="0">
                <a:solidFill>
                  <a:srgbClr val="000000"/>
                </a:solidFill>
                <a:latin typeface="Verdana" panose="020B0604030504040204" pitchFamily="34" charset="0"/>
                <a:ea typeface="Verdana" panose="020B0604030504040204" pitchFamily="34" charset="0"/>
              </a:rPr>
              <a:t>(SNB) </a:t>
            </a:r>
            <a:r>
              <a:rPr lang="cs-CZ" altLang="cs-CZ" sz="1700" dirty="0">
                <a:solidFill>
                  <a:srgbClr val="000000"/>
                </a:solidFill>
                <a:latin typeface="Verdana" panose="020B0604030504040204" pitchFamily="34" charset="0"/>
                <a:ea typeface="Verdana" panose="020B0604030504040204" pitchFamily="34" charset="0"/>
              </a:rPr>
              <a:t>a násobkem rozhodného příjmu </a:t>
            </a:r>
            <a:r>
              <a:rPr lang="cs-CZ" altLang="cs-CZ" sz="1700" b="1" dirty="0">
                <a:solidFill>
                  <a:srgbClr val="000000"/>
                </a:solidFill>
                <a:latin typeface="Verdana" panose="020B0604030504040204" pitchFamily="34" charset="0"/>
                <a:ea typeface="Verdana" panose="020B0604030504040204" pitchFamily="34" charset="0"/>
              </a:rPr>
              <a:t>(P)</a:t>
            </a:r>
            <a:r>
              <a:rPr lang="cs-CZ" altLang="cs-CZ" sz="1700" dirty="0">
                <a:solidFill>
                  <a:srgbClr val="000000"/>
                </a:solidFill>
                <a:latin typeface="Verdana" panose="020B0604030504040204" pitchFamily="34" charset="0"/>
                <a:ea typeface="Verdana" panose="020B0604030504040204" pitchFamily="34" charset="0"/>
              </a:rPr>
              <a:t> a koeficientu 0,30, za předpokladu, že </a:t>
            </a:r>
            <a:r>
              <a:rPr lang="cs-CZ" altLang="cs-CZ" sz="1700" b="1" dirty="0">
                <a:solidFill>
                  <a:srgbClr val="000000"/>
                </a:solidFill>
                <a:latin typeface="Verdana" panose="020B0604030504040204" pitchFamily="34" charset="0"/>
                <a:ea typeface="Verdana" panose="020B0604030504040204" pitchFamily="34" charset="0"/>
              </a:rPr>
              <a:t>tyto jsou nižší</a:t>
            </a:r>
            <a:r>
              <a:rPr lang="cs-CZ" altLang="cs-CZ" sz="1700" dirty="0">
                <a:solidFill>
                  <a:srgbClr val="000000"/>
                </a:solidFill>
                <a:latin typeface="Verdana" panose="020B0604030504040204" pitchFamily="34" charset="0"/>
                <a:ea typeface="Verdana" panose="020B0604030504040204" pitchFamily="34" charset="0"/>
              </a:rPr>
              <a:t>, než normativní náklady na bydlení </a:t>
            </a:r>
            <a:r>
              <a:rPr lang="cs-CZ" altLang="cs-CZ" sz="1700" b="1" dirty="0">
                <a:solidFill>
                  <a:srgbClr val="000000"/>
                </a:solidFill>
                <a:latin typeface="Verdana" panose="020B0604030504040204" pitchFamily="34" charset="0"/>
                <a:ea typeface="Verdana" panose="020B0604030504040204" pitchFamily="34" charset="0"/>
              </a:rPr>
              <a:t>(NNB)</a:t>
            </a:r>
            <a:endParaRPr lang="cs-CZ" altLang="cs-CZ" sz="1700" b="1" i="1" dirty="0">
              <a:latin typeface="Verdana" panose="020B0604030504040204" pitchFamily="34" charset="0"/>
              <a:ea typeface="Verdana" panose="020B0604030504040204" pitchFamily="34" charset="0"/>
            </a:endParaRPr>
          </a:p>
          <a:p>
            <a:pPr marL="357188" algn="just">
              <a:spcBef>
                <a:spcPts val="0"/>
              </a:spcBef>
              <a:spcAft>
                <a:spcPts val="600"/>
              </a:spcAft>
              <a:buFont typeface="Wingdings" panose="05000000000000000000" pitchFamily="2" charset="2"/>
              <a:buChar char="v"/>
              <a:defRPr/>
            </a:pPr>
            <a:r>
              <a:rPr lang="cs-CZ" altLang="cs-CZ" sz="1700" b="1" dirty="0">
                <a:latin typeface="Verdana" panose="020B0604030504040204" pitchFamily="34" charset="0"/>
                <a:ea typeface="Verdana" panose="020B0604030504040204" pitchFamily="34" charset="0"/>
              </a:rPr>
              <a:t>příspěvek na bydlení = SNB – (P x 0,3)---------SNB &lt; NNB</a:t>
            </a:r>
          </a:p>
          <a:p>
            <a:pPr algn="just">
              <a:spcBef>
                <a:spcPts val="0"/>
              </a:spcBef>
              <a:spcAft>
                <a:spcPts val="600"/>
              </a:spcAft>
              <a:buFont typeface="Wingdings" panose="05000000000000000000" pitchFamily="2" charset="2"/>
              <a:buChar char="v"/>
              <a:defRPr/>
            </a:pPr>
            <a:r>
              <a:rPr lang="cs-CZ" altLang="cs-CZ" sz="1700" dirty="0">
                <a:latin typeface="Verdana" panose="020B0604030504040204" pitchFamily="34" charset="0"/>
                <a:ea typeface="Verdana" panose="020B0604030504040204" pitchFamily="34" charset="0"/>
              </a:rPr>
              <a:t>v  případě, že skutečné náklady na bydlení </a:t>
            </a:r>
            <a:r>
              <a:rPr lang="cs-CZ" altLang="cs-CZ" sz="1700" b="1" dirty="0">
                <a:latin typeface="Verdana" panose="020B0604030504040204" pitchFamily="34" charset="0"/>
                <a:ea typeface="Verdana" panose="020B0604030504040204" pitchFamily="34" charset="0"/>
              </a:rPr>
              <a:t>(SNB) </a:t>
            </a:r>
            <a:r>
              <a:rPr lang="cs-CZ" altLang="cs-CZ" sz="1700" dirty="0">
                <a:latin typeface="Verdana" panose="020B0604030504040204" pitchFamily="34" charset="0"/>
                <a:ea typeface="Verdana" panose="020B0604030504040204" pitchFamily="34" charset="0"/>
              </a:rPr>
              <a:t>jsou </a:t>
            </a:r>
            <a:r>
              <a:rPr lang="cs-CZ" altLang="cs-CZ" sz="1700" b="1" dirty="0">
                <a:latin typeface="Verdana" panose="020B0604030504040204" pitchFamily="34" charset="0"/>
                <a:ea typeface="Verdana" panose="020B0604030504040204" pitchFamily="34" charset="0"/>
              </a:rPr>
              <a:t>vyšší</a:t>
            </a:r>
            <a:r>
              <a:rPr lang="cs-CZ" altLang="cs-CZ" sz="1700" dirty="0">
                <a:latin typeface="Verdana" panose="020B0604030504040204" pitchFamily="34" charset="0"/>
                <a:ea typeface="Verdana" panose="020B0604030504040204" pitchFamily="34" charset="0"/>
              </a:rPr>
              <a:t> než normativní náklady </a:t>
            </a:r>
            <a:r>
              <a:rPr lang="cs-CZ" altLang="cs-CZ" sz="1700" b="1" dirty="0">
                <a:latin typeface="Verdana" panose="020B0604030504040204" pitchFamily="34" charset="0"/>
                <a:ea typeface="Verdana" panose="020B0604030504040204" pitchFamily="34" charset="0"/>
              </a:rPr>
              <a:t>(NNB)</a:t>
            </a:r>
            <a:r>
              <a:rPr lang="cs-CZ" altLang="cs-CZ" sz="1700" dirty="0">
                <a:latin typeface="Verdana" panose="020B0604030504040204" pitchFamily="34" charset="0"/>
                <a:ea typeface="Verdana" panose="020B0604030504040204" pitchFamily="34" charset="0"/>
              </a:rPr>
              <a:t>, </a:t>
            </a:r>
            <a:r>
              <a:rPr lang="cs-CZ" altLang="cs-CZ" sz="1700" dirty="0">
                <a:solidFill>
                  <a:srgbClr val="000000"/>
                </a:solidFill>
                <a:latin typeface="Verdana" panose="020B0604030504040204" pitchFamily="34" charset="0"/>
                <a:ea typeface="Verdana" panose="020B0604030504040204" pitchFamily="34" charset="0"/>
              </a:rPr>
              <a:t>stanoví se jako rozdíl mezi normativními náklady na bydlení </a:t>
            </a:r>
            <a:r>
              <a:rPr lang="cs-CZ" altLang="cs-CZ" sz="1700" b="1" dirty="0">
                <a:solidFill>
                  <a:srgbClr val="000000"/>
                </a:solidFill>
                <a:latin typeface="Verdana" panose="020B0604030504040204" pitchFamily="34" charset="0"/>
                <a:ea typeface="Verdana" panose="020B0604030504040204" pitchFamily="34" charset="0"/>
              </a:rPr>
              <a:t>(NNB) </a:t>
            </a:r>
            <a:r>
              <a:rPr lang="cs-CZ" altLang="cs-CZ" sz="1700" dirty="0">
                <a:solidFill>
                  <a:srgbClr val="000000"/>
                </a:solidFill>
                <a:latin typeface="Verdana" panose="020B0604030504040204" pitchFamily="34" charset="0"/>
                <a:ea typeface="Verdana" panose="020B0604030504040204" pitchFamily="34" charset="0"/>
              </a:rPr>
              <a:t>a násobkem rozhodného příjmu </a:t>
            </a:r>
            <a:r>
              <a:rPr lang="cs-CZ" altLang="cs-CZ" sz="1700" b="1" dirty="0">
                <a:solidFill>
                  <a:srgbClr val="000000"/>
                </a:solidFill>
                <a:latin typeface="Verdana" panose="020B0604030504040204" pitchFamily="34" charset="0"/>
                <a:ea typeface="Verdana" panose="020B0604030504040204" pitchFamily="34" charset="0"/>
              </a:rPr>
              <a:t>(P)</a:t>
            </a:r>
            <a:r>
              <a:rPr lang="cs-CZ" altLang="cs-CZ" sz="1700" dirty="0">
                <a:solidFill>
                  <a:srgbClr val="000000"/>
                </a:solidFill>
                <a:latin typeface="Verdana" panose="020B0604030504040204" pitchFamily="34" charset="0"/>
                <a:ea typeface="Verdana" panose="020B0604030504040204" pitchFamily="34" charset="0"/>
              </a:rPr>
              <a:t> a koeficientu 0,30</a:t>
            </a:r>
          </a:p>
          <a:p>
            <a:pPr marL="357188" algn="just">
              <a:spcBef>
                <a:spcPts val="0"/>
              </a:spcBef>
              <a:spcAft>
                <a:spcPts val="600"/>
              </a:spcAft>
              <a:buFont typeface="Wingdings" panose="05000000000000000000" pitchFamily="2" charset="2"/>
              <a:buChar char="v"/>
              <a:defRPr/>
            </a:pPr>
            <a:r>
              <a:rPr lang="cs-CZ" altLang="cs-CZ" sz="1700" b="1" dirty="0">
                <a:latin typeface="Verdana" panose="020B0604030504040204" pitchFamily="34" charset="0"/>
                <a:ea typeface="Verdana" panose="020B0604030504040204" pitchFamily="34" charset="0"/>
              </a:rPr>
              <a:t>příspěvek na bydlení = NNB – (</a:t>
            </a:r>
            <a:r>
              <a:rPr lang="cs-CZ" altLang="cs-CZ" sz="1700" b="1" dirty="0" err="1">
                <a:latin typeface="Verdana" panose="020B0604030504040204" pitchFamily="34" charset="0"/>
                <a:ea typeface="Verdana" panose="020B0604030504040204" pitchFamily="34" charset="0"/>
              </a:rPr>
              <a:t>Px</a:t>
            </a:r>
            <a:r>
              <a:rPr lang="cs-CZ" altLang="cs-CZ" sz="1700" b="1" dirty="0">
                <a:latin typeface="Verdana" panose="020B0604030504040204" pitchFamily="34" charset="0"/>
                <a:ea typeface="Verdana" panose="020B0604030504040204" pitchFamily="34" charset="0"/>
              </a:rPr>
              <a:t> 0,3)----------SNB &gt; NNB</a:t>
            </a:r>
          </a:p>
          <a:p>
            <a:pPr marL="285750" indent="-285750" algn="just">
              <a:spcBef>
                <a:spcPts val="0"/>
              </a:spcBef>
              <a:spcAft>
                <a:spcPts val="600"/>
              </a:spcAft>
              <a:buFont typeface="Wingdings" panose="05000000000000000000" pitchFamily="2" charset="2"/>
              <a:buChar char="v"/>
              <a:defRPr/>
            </a:pPr>
            <a:r>
              <a:rPr lang="cs-CZ" altLang="cs-CZ" sz="1700" dirty="0">
                <a:latin typeface="Verdana" panose="020B0604030504040204" pitchFamily="34" charset="0"/>
                <a:ea typeface="Verdana" panose="020B0604030504040204" pitchFamily="34" charset="0"/>
              </a:rPr>
              <a:t>pokud rozhodný příjem rodiny nedosahuje částky ŽM, počítá se částka ŽM místo rozhodného příjmu</a:t>
            </a:r>
          </a:p>
          <a:p>
            <a:pPr marL="285750" indent="-285750" algn="just">
              <a:spcBef>
                <a:spcPts val="0"/>
              </a:spcBef>
              <a:spcAft>
                <a:spcPts val="600"/>
              </a:spcAft>
              <a:buFont typeface="Wingdings" panose="05000000000000000000" pitchFamily="2" charset="2"/>
              <a:buChar char="v"/>
              <a:defRPr/>
            </a:pPr>
            <a:r>
              <a:rPr lang="cs-CZ" altLang="cs-CZ" sz="1700" dirty="0">
                <a:latin typeface="Verdana" panose="020B0604030504040204" pitchFamily="34" charset="0"/>
                <a:ea typeface="Verdana" panose="020B0604030504040204" pitchFamily="34" charset="0"/>
              </a:rPr>
              <a:t>pokud rodině nepomůže ani příspěvek na bydlení, má možnost podat žádost o doplatek na bydlení podle zákona o hmotné nouzi</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osobní doklady žadatele + informace o všech osobách, která toto žádost zahrnuje </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podklady k prokázání skutečných nákladů na bydlení – zaplacené složenky, faktury, účty, SIPO, výpis z bankovního účtu nebo případně i jakékoliv jiné doklady prokazující výdaj spojený s bytem nebo domem</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dokládá se také nájemní smlouva nebo kupní smlouva, popř. výpis z katastru nemovitostí jako doklad o tom, že je dům/byt v osobním vlastnictví</a:t>
            </a:r>
          </a:p>
          <a:p>
            <a:pPr marL="285750" indent="-285750" algn="just">
              <a:spcBef>
                <a:spcPts val="0"/>
              </a:spcBef>
              <a:spcAft>
                <a:spcPts val="600"/>
              </a:spcAf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výplata příspěvku na bydlení je omezena na 84 měsíce v  období posledních 10 kalendářních let (toto omezení neplatí pro domácnosti sestávající výlučně z osob starších 70 let a pro osoby se zdravotním postižením, které bydlí v  pro ně postavených nebo upravených bytech.</a:t>
            </a:r>
          </a:p>
          <a:p>
            <a:endParaRPr lang="cs-CZ" dirty="0">
              <a:solidFill>
                <a:srgbClr val="C00000"/>
              </a:solidFill>
            </a:endParaRPr>
          </a:p>
        </p:txBody>
      </p:sp>
    </p:spTree>
    <p:extLst>
      <p:ext uri="{BB962C8B-B14F-4D97-AF65-F5344CB8AC3E}">
        <p14:creationId xmlns:p14="http://schemas.microsoft.com/office/powerpoint/2010/main" val="30749519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3"/>
            <a:ext cx="10607039" cy="76070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Rodičovský příspěvek</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43609"/>
            <a:ext cx="10701865" cy="566069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marL="342900" indent="-342900" algn="just">
              <a:buFont typeface="Wingdings" panose="05000000000000000000" pitchFamily="2" charset="2"/>
              <a:buChar char="v"/>
            </a:pPr>
            <a:r>
              <a:rPr lang="cs-CZ" sz="16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nezaměňovat rodičovská dovolená versus mateřská dovolená!!!</a:t>
            </a:r>
          </a:p>
          <a:p>
            <a:pPr algn="just"/>
            <a:r>
              <a:rPr lang="cs-CZ" sz="1600" u="sng" dirty="0">
                <a:latin typeface="Verdana" panose="020B0604030504040204" pitchFamily="34" charset="0"/>
                <a:ea typeface="Verdana" panose="020B0604030504040204" pitchFamily="34" charset="0"/>
              </a:rPr>
              <a:t>rodičovská dovolená </a:t>
            </a:r>
            <a:r>
              <a:rPr lang="cs-CZ" sz="1600" dirty="0">
                <a:latin typeface="Verdana" panose="020B0604030504040204" pitchFamily="34" charset="0"/>
                <a:ea typeface="Verdana" panose="020B0604030504040204" pitchFamily="34" charset="0"/>
              </a:rPr>
              <a:t>– vyplácí se rodičovský příspěvek</a:t>
            </a:r>
          </a:p>
          <a:p>
            <a:pPr marL="715963" lvl="1" indent="-354013"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rodičovský příspěvek může získat i ten, kdo nepracoval (i studentka, nezaměstnaná žena apod.)</a:t>
            </a:r>
          </a:p>
          <a:p>
            <a:pPr algn="just"/>
            <a:r>
              <a:rPr lang="cs-CZ" sz="1600" u="sng" dirty="0">
                <a:latin typeface="Verdana" panose="020B0604030504040204" pitchFamily="34" charset="0"/>
                <a:ea typeface="Verdana" panose="020B0604030504040204" pitchFamily="34" charset="0"/>
              </a:rPr>
              <a:t>mateřská dovolená </a:t>
            </a:r>
            <a:r>
              <a:rPr lang="cs-CZ" sz="1600" dirty="0">
                <a:latin typeface="Verdana" panose="020B0604030504040204" pitchFamily="34" charset="0"/>
                <a:ea typeface="Verdana" panose="020B0604030504040204" pitchFamily="34" charset="0"/>
              </a:rPr>
              <a:t>– vyplácí se peněžitá pomoc v mateřství</a:t>
            </a:r>
          </a:p>
          <a:p>
            <a:pPr marL="715963" lvl="1" indent="-354013"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na mateřskou má nárok pouze ten, kdo „pracoval“ (resp., byl účastníkem nemocenského pojištění nebo si jako OSVČ platil nemocenské pojištění</a:t>
            </a:r>
          </a:p>
          <a:p>
            <a:pPr marL="715963" lvl="1" indent="-354013"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délka mateřské dovolené je 28 týdnů při narození 1 dítěte nebo 37 týdnů pokud se narodí 2 a více dětí</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při splnění všech podmínek má matka (nebo otec dítěte) nejprve nárok na mateřskou. Ta začíná zpravidla 6 – 8 týdnů před porodem (otec ji může dostat nejdříve od 7 týdne po porodu). </a:t>
            </a:r>
          </a:p>
          <a:p>
            <a:pPr marL="285750" indent="-285750"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rodičovská dovolená pak začíná po skončení mateřské</a:t>
            </a:r>
          </a:p>
          <a:p>
            <a:pPr marL="285750" indent="-285750" algn="just">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rodičovská dovolená</a:t>
            </a:r>
            <a:r>
              <a:rPr lang="cs-CZ" sz="1600" dirty="0">
                <a:solidFill>
                  <a:srgbClr val="C00000"/>
                </a:solidFill>
                <a:latin typeface="Verdana" panose="020B0604030504040204" pitchFamily="34" charset="0"/>
                <a:ea typeface="Verdana" panose="020B0604030504040204" pitchFamily="34" charset="0"/>
              </a:rPr>
              <a:t> </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jde o omluvenou překážku v práci na straně zaměstnance</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týká se pouze zaměstnaných rodičů</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její délka se vůbec nemusí shodovat s délkou pobírání rodičovského příspěvku - oba pojmy spolu nesouvisí</a:t>
            </a:r>
          </a:p>
          <a:p>
            <a:pPr marL="715963" lvl="1" indent="-354013" algn="just">
              <a:lnSpc>
                <a:spcPct val="100000"/>
              </a:lnSpc>
              <a:buFont typeface="Arial" panose="020B0604020202020204" pitchFamily="34" charset="0"/>
              <a:buChar char="•"/>
            </a:pPr>
            <a:r>
              <a:rPr lang="cs-CZ" sz="1600" dirty="0">
                <a:latin typeface="Verdana" panose="020B0604030504040204" pitchFamily="34" charset="0"/>
                <a:ea typeface="Verdana" panose="020B0604030504040204" pitchFamily="34" charset="0"/>
              </a:rPr>
              <a:t>teoreticky je možné pobírat rodičovský příspěvek a rodičovskou dovolenou vůbec nečerpat, nebo naopak čerpat rodičovskou dovolenou bez nároku na rodičovský příspěvek (například proto, že dávka 300 000 korun již byla vyčerpána)</a:t>
            </a:r>
          </a:p>
          <a:p>
            <a:pPr marL="285750" indent="-285750" algn="just">
              <a:buFont typeface="Wingdings" panose="05000000000000000000" pitchFamily="2" charset="2"/>
              <a:buChar char="v"/>
            </a:pPr>
            <a:endParaRPr lang="cs-CZ" sz="16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8154884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285750" lvl="1" indent="-285750" algn="just">
              <a:spcBef>
                <a:spcPts val="1000"/>
              </a:spcBef>
              <a:buFont typeface="Wingdings" panose="05000000000000000000" pitchFamily="2" charset="2"/>
              <a:buChar char="v"/>
            </a:pPr>
            <a:r>
              <a:rPr lang="cs-CZ" sz="1600" b="1" dirty="0">
                <a:solidFill>
                  <a:srgbClr val="C00000"/>
                </a:solidFill>
                <a:latin typeface="Verdana" panose="020B0604030504040204" pitchFamily="34" charset="0"/>
                <a:ea typeface="Verdana" panose="020B0604030504040204" pitchFamily="34" charset="0"/>
              </a:rPr>
              <a:t>rodičovský příspěvek</a:t>
            </a:r>
          </a:p>
          <a:p>
            <a:pPr marL="285750" indent="-285750" algn="just">
              <a:buFont typeface="Arial" panose="020B0604020202020204" pitchFamily="34" charset="0"/>
              <a:buChar char="•"/>
            </a:pPr>
            <a:r>
              <a:rPr lang="cs-CZ" sz="1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Nezaměňovat rodičovská dovolená versus rodičovský příspěvek!!!</a:t>
            </a:r>
          </a:p>
          <a:p>
            <a:pPr marL="285750" indent="-285750" algn="just">
              <a:buFont typeface="Arial" panose="020B0604020202020204" pitchFamily="34" charset="0"/>
              <a:buChar char="•"/>
            </a:pPr>
            <a:r>
              <a:rPr lang="cs-CZ" sz="1600" b="1" dirty="0">
                <a:latin typeface="Verdana" panose="020B0604030504040204" pitchFamily="34" charset="0"/>
                <a:ea typeface="Verdana" panose="020B0604030504040204" pitchFamily="34" charset="0"/>
              </a:rPr>
              <a:t>Rodičovský příspěvek</a:t>
            </a:r>
            <a:r>
              <a:rPr lang="cs-CZ" sz="1600" dirty="0">
                <a:latin typeface="Verdana" panose="020B0604030504040204" pitchFamily="34" charset="0"/>
                <a:ea typeface="Verdana" panose="020B0604030504040204" pitchFamily="34" charset="0"/>
              </a:rPr>
              <a:t> – jde o dávku státní sociální podpory. Poskytuje se na žádost jednoho z rodičů a nemusí se nutně jednat o zaměstnance. Na dávku státní sociální podpory </a:t>
            </a:r>
            <a:r>
              <a:rPr lang="cs-CZ" sz="1600" u="sng" dirty="0">
                <a:latin typeface="Verdana" panose="020B0604030504040204" pitchFamily="34" charset="0"/>
                <a:ea typeface="Verdana" panose="020B0604030504040204" pitchFamily="34" charset="0"/>
              </a:rPr>
              <a:t>mají nárok i rodiče bez vlastních příjmů, osoby samostatně výdělečně činné atd. Rodič je ten, který po celý měsíc celodenně a řádně pečuje o nejmladší dítě v rodině a má nárok na příspěvek </a:t>
            </a:r>
            <a:r>
              <a:rPr lang="cs-CZ" sz="1600" u="sng" dirty="0">
                <a:solidFill>
                  <a:srgbClr val="C00000"/>
                </a:solidFill>
                <a:latin typeface="Verdana" panose="020B0604030504040204" pitchFamily="34" charset="0"/>
                <a:ea typeface="Verdana" panose="020B0604030504040204" pitchFamily="34" charset="0"/>
              </a:rPr>
              <a:t>nejdéle do 4 let věku tohoto dítěte</a:t>
            </a:r>
            <a:r>
              <a:rPr lang="cs-CZ" sz="1600" u="sng" dirty="0">
                <a:latin typeface="Verdana" panose="020B0604030504040204" pitchFamily="34" charset="0"/>
                <a:ea typeface="Verdana" panose="020B0604030504040204" pitchFamily="34" charset="0"/>
              </a:rPr>
              <a:t>.</a:t>
            </a:r>
            <a:r>
              <a:rPr lang="cs-CZ" sz="1600" dirty="0">
                <a:latin typeface="Verdana" panose="020B0604030504040204" pitchFamily="34" charset="0"/>
                <a:ea typeface="Verdana" panose="020B0604030504040204" pitchFamily="34" charset="0"/>
              </a:rPr>
              <a:t> A to až do celkově vyplacené částky </a:t>
            </a:r>
            <a:r>
              <a:rPr lang="cs-CZ" sz="1600" b="1" dirty="0">
                <a:solidFill>
                  <a:srgbClr val="C00000"/>
                </a:solidFill>
                <a:latin typeface="Verdana" panose="020B0604030504040204" pitchFamily="34" charset="0"/>
                <a:ea typeface="Verdana" panose="020B0604030504040204" pitchFamily="34" charset="0"/>
              </a:rPr>
              <a:t>300 000 korun (pro </a:t>
            </a:r>
            <a:r>
              <a:rPr lang="cs-CZ" sz="1600" b="1" dirty="0" err="1">
                <a:solidFill>
                  <a:srgbClr val="C00000"/>
                </a:solidFill>
                <a:latin typeface="Verdana" panose="020B0604030504040204" pitchFamily="34" charset="0"/>
                <a:ea typeface="Verdana" panose="020B0604030504040204" pitchFamily="34" charset="0"/>
              </a:rPr>
              <a:t>vícerčata</a:t>
            </a:r>
            <a:r>
              <a:rPr lang="cs-CZ" sz="1600" b="1" dirty="0">
                <a:solidFill>
                  <a:srgbClr val="C00000"/>
                </a:solidFill>
                <a:latin typeface="Verdana" panose="020B0604030504040204" pitchFamily="34" charset="0"/>
                <a:ea typeface="Verdana" panose="020B0604030504040204" pitchFamily="34" charset="0"/>
              </a:rPr>
              <a:t> 450 000 Kč)</a:t>
            </a:r>
            <a:r>
              <a:rPr lang="cs-CZ" sz="1600" dirty="0">
                <a:solidFill>
                  <a:srgbClr val="C00000"/>
                </a:solidFill>
                <a:latin typeface="Verdana" panose="020B0604030504040204" pitchFamily="34" charset="0"/>
                <a:ea typeface="Verdana" panose="020B0604030504040204" pitchFamily="34" charset="0"/>
              </a:rPr>
              <a:t>.</a:t>
            </a:r>
            <a:r>
              <a:rPr lang="cs-CZ" sz="1600" dirty="0">
                <a:latin typeface="Verdana" panose="020B0604030504040204" pitchFamily="34" charset="0"/>
                <a:ea typeface="Verdana" panose="020B0604030504040204" pitchFamily="34" charset="0"/>
              </a:rPr>
              <a:t> Nejedná se však o libovolnou měsíční částku, závisí od účasti (případně neúčasti) na nemocenském pojištění a výši denního vyměřovacího základu pro stanovení nároku na peněžitou pomoc v mateřství ► </a:t>
            </a:r>
            <a:r>
              <a:rPr lang="cs-CZ" sz="1600" b="1" dirty="0">
                <a:solidFill>
                  <a:srgbClr val="C00000"/>
                </a:solidFill>
                <a:latin typeface="Verdana" panose="020B0604030504040204" pitchFamily="34" charset="0"/>
                <a:ea typeface="Verdana" panose="020B0604030504040204" pitchFamily="34" charset="0"/>
              </a:rPr>
              <a:t>platí u dětí narozených do 31.12.2023 včetně  </a:t>
            </a:r>
          </a:p>
          <a:p>
            <a:pPr marL="285750" indent="-285750" algn="just">
              <a:buFont typeface="Arial" panose="020B0604020202020204" pitchFamily="34" charset="0"/>
              <a:buChar char="•"/>
            </a:pPr>
            <a:r>
              <a:rPr lang="cs-CZ" sz="1600" b="1" dirty="0">
                <a:solidFill>
                  <a:srgbClr val="C00000"/>
                </a:solidFill>
                <a:latin typeface="Verdana" panose="020B0604030504040204" pitchFamily="34" charset="0"/>
                <a:ea typeface="Verdana" panose="020B0604030504040204" pitchFamily="34" charset="0"/>
              </a:rPr>
              <a:t>U dětí narozených od 1.1.2024 včetně </a:t>
            </a:r>
            <a:r>
              <a:rPr lang="cs-CZ" sz="1600" dirty="0">
                <a:latin typeface="Verdana" panose="020B0604030504040204" pitchFamily="34" charset="0"/>
                <a:ea typeface="Verdana" panose="020B0604030504040204" pitchFamily="34" charset="0"/>
              </a:rPr>
              <a:t>má nárok rodič, který po celý kalendářní měsíc osobně celodenně a řádně pečuje o dítě, které je nejmladší v rodině, a to až do vyčerpání celkové částky </a:t>
            </a:r>
            <a:r>
              <a:rPr lang="cs-CZ" sz="1600" b="1" dirty="0">
                <a:solidFill>
                  <a:srgbClr val="C00000"/>
                </a:solidFill>
                <a:latin typeface="Verdana" panose="020B0604030504040204" pitchFamily="34" charset="0"/>
                <a:ea typeface="Verdana" panose="020B0604030504040204" pitchFamily="34" charset="0"/>
              </a:rPr>
              <a:t>350 000 Kč (u </a:t>
            </a:r>
            <a:r>
              <a:rPr lang="cs-CZ" sz="1600" b="1" dirty="0" err="1">
                <a:solidFill>
                  <a:srgbClr val="C00000"/>
                </a:solidFill>
                <a:latin typeface="Verdana" panose="020B0604030504040204" pitchFamily="34" charset="0"/>
                <a:ea typeface="Verdana" panose="020B0604030504040204" pitchFamily="34" charset="0"/>
              </a:rPr>
              <a:t>vícerčat</a:t>
            </a:r>
            <a:r>
              <a:rPr lang="cs-CZ" sz="1600" b="1" dirty="0">
                <a:solidFill>
                  <a:srgbClr val="C00000"/>
                </a:solidFill>
                <a:latin typeface="Verdana" panose="020B0604030504040204" pitchFamily="34" charset="0"/>
                <a:ea typeface="Verdana" panose="020B0604030504040204" pitchFamily="34" charset="0"/>
              </a:rPr>
              <a:t> 525 000 Kč), </a:t>
            </a:r>
            <a:r>
              <a:rPr lang="cs-CZ" sz="1600" u="sng" dirty="0">
                <a:solidFill>
                  <a:srgbClr val="C00000"/>
                </a:solidFill>
                <a:latin typeface="Verdana" panose="020B0604030504040204" pitchFamily="34" charset="0"/>
                <a:ea typeface="Verdana" panose="020B0604030504040204" pitchFamily="34" charset="0"/>
              </a:rPr>
              <a:t>nejdéle do 3 let věku tohoto dítěte </a:t>
            </a:r>
            <a:endParaRPr lang="cs-CZ" sz="1600" dirty="0">
              <a:latin typeface="Verdana" panose="020B0604030504040204" pitchFamily="34" charset="0"/>
              <a:ea typeface="Verdana" panose="020B0604030504040204" pitchFamily="34" charset="0"/>
            </a:endParaRPr>
          </a:p>
          <a:p>
            <a:pPr marL="361950" lvl="1" algn="just">
              <a:lnSpc>
                <a:spcPct val="100000"/>
              </a:lnSpc>
            </a:pPr>
            <a:endParaRPr lang="cs-CZ" sz="1600" dirty="0">
              <a:latin typeface="Verdana" panose="020B0604030504040204" pitchFamily="34" charset="0"/>
              <a:ea typeface="Verdana" panose="020B0604030504040204" pitchFamily="34" charset="0"/>
            </a:endParaRPr>
          </a:p>
          <a:p>
            <a:pPr marL="361950" lvl="1" algn="just">
              <a:lnSpc>
                <a:spcPct val="100000"/>
              </a:lnSpc>
            </a:pPr>
            <a:r>
              <a:rPr lang="cs-CZ" sz="1600" dirty="0">
                <a:latin typeface="Verdana" panose="020B0604030504040204" pitchFamily="34" charset="0"/>
                <a:ea typeface="Verdana" panose="020B0604030504040204" pitchFamily="34" charset="0"/>
              </a:rPr>
              <a:t> </a:t>
            </a:r>
            <a:endParaRPr lang="cs-CZ" dirty="0">
              <a:solidFill>
                <a:srgbClr val="C00000"/>
              </a:solidFill>
            </a:endParaRPr>
          </a:p>
        </p:txBody>
      </p:sp>
      <p:pic>
        <p:nvPicPr>
          <p:cNvPr id="3" name="Obrázek 2">
            <a:extLst>
              <a:ext uri="{FF2B5EF4-FFF2-40B4-BE49-F238E27FC236}">
                <a16:creationId xmlns:a16="http://schemas.microsoft.com/office/drawing/2014/main" id="{77FAAF02-50BA-4690-B3DC-D37A2DF4326C}"/>
              </a:ext>
            </a:extLst>
          </p:cNvPr>
          <p:cNvPicPr>
            <a:picLocks noChangeAspect="1"/>
          </p:cNvPicPr>
          <p:nvPr/>
        </p:nvPicPr>
        <p:blipFill>
          <a:blip r:embed="rId2"/>
          <a:stretch>
            <a:fillRect/>
          </a:stretch>
        </p:blipFill>
        <p:spPr>
          <a:xfrm>
            <a:off x="2005230" y="4060658"/>
            <a:ext cx="7331276" cy="2237874"/>
          </a:xfrm>
          <a:prstGeom prst="rect">
            <a:avLst/>
          </a:prstGeom>
        </p:spPr>
      </p:pic>
    </p:spTree>
    <p:extLst>
      <p:ext uri="{BB962C8B-B14F-4D97-AF65-F5344CB8AC3E}">
        <p14:creationId xmlns:p14="http://schemas.microsoft.com/office/powerpoint/2010/main" val="4213039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marL="0" lvl="1" algn="just">
              <a:spcBef>
                <a:spcPts val="1000"/>
              </a:spcBef>
            </a:pPr>
            <a:r>
              <a:rPr lang="cs-CZ" sz="1700" b="1" dirty="0">
                <a:solidFill>
                  <a:srgbClr val="C00000"/>
                </a:solidFill>
                <a:latin typeface="Verdana" panose="020B0604030504040204" pitchFamily="34" charset="0"/>
                <a:ea typeface="Verdana" panose="020B0604030504040204" pitchFamily="34" charset="0"/>
              </a:rPr>
              <a:t>charakteristika dávky</a:t>
            </a:r>
          </a:p>
          <a:p>
            <a:pPr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jedna z klíčových, hojně využívaných dávek, ve které se jedná o nárok rodiče, který celodenně pečuje o dítě do 4 let věku, nebo do 7 let věku, je-li dítě dlouhodobě zdravotně postižené a to až do vyčerpání celkové částky 300 000 Kč; částka 300 tisíc korun je maximální a náleží každé matce, která se stará o dítě po porodu (od 1.1.2024 jinak – viz výše)</a:t>
            </a:r>
          </a:p>
          <a:p>
            <a:pPr lvl="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příjmy rodiče nejsou sledovány; při nároku na výplatu rodičovského příspěvku může rodič výdělečnou činností zlepšovat sociální situaci rodiny, musí však zajistit péči o dítě jinou zletilou osobou</a:t>
            </a:r>
          </a:p>
          <a:p>
            <a:pPr lvl="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doba čerpání příspěvku je volbou rodiče – čerpání může být rozděleno do dvou, tří nebo čtyř let dítěte</a:t>
            </a:r>
          </a:p>
          <a:p>
            <a:pPr algn="just"/>
            <a:r>
              <a:rPr lang="cs-CZ" sz="1700" b="1" dirty="0">
                <a:solidFill>
                  <a:srgbClr val="C00000"/>
                </a:solidFill>
                <a:latin typeface="Verdana" panose="020B0604030504040204" pitchFamily="34" charset="0"/>
                <a:ea typeface="Verdana" panose="020B0604030504040204" pitchFamily="34" charset="0"/>
              </a:rPr>
              <a:t>výše rodičovského příspěvku</a:t>
            </a:r>
          </a:p>
          <a:p>
            <a:pPr marL="642938" indent="-285750" algn="just">
              <a:buFont typeface="Wingdings" panose="05000000000000000000" pitchFamily="2" charset="2"/>
              <a:buChar char="v"/>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nepřevyšující částku 13 000 Kč </a:t>
            </a:r>
            <a:r>
              <a:rPr lang="cs-CZ" sz="1700" dirty="0">
                <a:latin typeface="Verdana" panose="020B0604030504040204" pitchFamily="34" charset="0"/>
                <a:ea typeface="Verdana" panose="020B0604030504040204" pitchFamily="34" charset="0"/>
              </a:rPr>
              <a:t>- rozšiřuje se tak možnost čerpat rodičovský příspěvek ve vyšší částce pro takzvaně </a:t>
            </a:r>
            <a:r>
              <a:rPr lang="cs-CZ" sz="1700" dirty="0" err="1">
                <a:latin typeface="Verdana" panose="020B0604030504040204" pitchFamily="34" charset="0"/>
                <a:ea typeface="Verdana" panose="020B0604030504040204" pitchFamily="34" charset="0"/>
              </a:rPr>
              <a:t>nemocensky</a:t>
            </a:r>
            <a:r>
              <a:rPr lang="cs-CZ" sz="1700" dirty="0">
                <a:latin typeface="Verdana" panose="020B0604030504040204" pitchFamily="34" charset="0"/>
                <a:ea typeface="Verdana" panose="020B0604030504040204" pitchFamily="34" charset="0"/>
              </a:rPr>
              <a:t> nepojištěné rodiče – studenti, nepracující, například ženy v domácnosti či OSVČ, které si neplatí dobrovolné nemocenské pojištění</a:t>
            </a:r>
          </a:p>
          <a:p>
            <a:pPr marL="642938" indent="-285750" algn="just">
              <a:buFont typeface="Wingdings" panose="05000000000000000000" pitchFamily="2" charset="2"/>
              <a:buChar char="v"/>
            </a:pPr>
            <a:r>
              <a:rPr lang="cs-CZ" sz="17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převyšující částku 13 000 Kč měsíčně </a:t>
            </a:r>
            <a:r>
              <a:rPr lang="cs-CZ" sz="1700" dirty="0">
                <a:latin typeface="Verdana" panose="020B0604030504040204" pitchFamily="34" charset="0"/>
                <a:ea typeface="Verdana" panose="020B0604030504040204" pitchFamily="34" charset="0"/>
              </a:rPr>
              <a:t>– při nároku na peněžitou pomoc v mateřství (PPM)– délka čerpání u </a:t>
            </a:r>
            <a:r>
              <a:rPr lang="cs-CZ" sz="1700" dirty="0" err="1">
                <a:latin typeface="Verdana" panose="020B0604030504040204" pitchFamily="34" charset="0"/>
                <a:ea typeface="Verdana" panose="020B0604030504040204" pitchFamily="34" charset="0"/>
              </a:rPr>
              <a:t>vysokopříjmových</a:t>
            </a:r>
            <a:r>
              <a:rPr lang="cs-CZ" sz="1700" dirty="0">
                <a:latin typeface="Verdana" panose="020B0604030504040204" pitchFamily="34" charset="0"/>
                <a:ea typeface="Verdana" panose="020B0604030504040204" pitchFamily="34" charset="0"/>
              </a:rPr>
              <a:t> rodičů může činit i pouze je 6 měsíců (300 000 na celé období); ale měsíčně pouze do výše předchozí PPM (70% 30násobku DVZ) </a:t>
            </a:r>
          </a:p>
          <a:p>
            <a:pPr marL="357188"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o vybranou dobu a výši čerpání rodičovského příspěvku musí rodič písemně požádat na předepsaném formuláři (lhůty pro podání žádosti viz zákon č. 117/1995 Sb., o státní sociální podpoře) </a:t>
            </a:r>
            <a:r>
              <a:rPr lang="cs-CZ" sz="1700" b="1" dirty="0">
                <a:latin typeface="Verdana" panose="020B0604030504040204" pitchFamily="34" charset="0"/>
                <a:ea typeface="Verdana" panose="020B0604030504040204" pitchFamily="34" charset="0"/>
              </a:rPr>
              <a:t>► </a:t>
            </a:r>
            <a:r>
              <a:rPr lang="cs-CZ" sz="1700" u="sng" dirty="0">
                <a:latin typeface="Verdana" panose="020B0604030504040204" pitchFamily="34" charset="0"/>
                <a:ea typeface="Verdana" panose="020B0604030504040204" pitchFamily="34" charset="0"/>
              </a:rPr>
              <a:t>je možno si žádat o změnu výše čerpání podle potřeb rodiny jednou za tři měsíce</a:t>
            </a:r>
          </a:p>
          <a:p>
            <a:pPr algn="just"/>
            <a:r>
              <a:rPr lang="cs-CZ" sz="1700" b="1" dirty="0">
                <a:solidFill>
                  <a:srgbClr val="C00000"/>
                </a:solidFill>
                <a:latin typeface="Verdana" panose="020B0604030504040204" pitchFamily="34" charset="0"/>
                <a:ea typeface="Verdana" panose="020B0604030504040204" pitchFamily="34" charset="0"/>
              </a:rPr>
              <a:t>nárok na rodičovský příspěvek</a:t>
            </a:r>
          </a:p>
          <a:p>
            <a:pPr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pro stanovení nároku a výše je rozhodující výše denního vyměřovacího základu pro stanovení peněžité pomoci v mateřství (PPM) nebo nemocenská v souvislosti s porodem nebo převzetím dítěte podle zákona o nemocenském pojištění</a:t>
            </a:r>
          </a:p>
          <a:p>
            <a:endParaRPr lang="cs-CZ" dirty="0">
              <a:solidFill>
                <a:srgbClr val="C00000"/>
              </a:solidFill>
            </a:endParaRPr>
          </a:p>
        </p:txBody>
      </p:sp>
    </p:spTree>
    <p:extLst>
      <p:ext uri="{BB962C8B-B14F-4D97-AF65-F5344CB8AC3E}">
        <p14:creationId xmlns:p14="http://schemas.microsoft.com/office/powerpoint/2010/main" val="31269986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477078"/>
            <a:ext cx="10701865" cy="609268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lvl="0" algn="just"/>
            <a:r>
              <a:rPr lang="cs-CZ" sz="1600" b="1" dirty="0">
                <a:solidFill>
                  <a:srgbClr val="C00000"/>
                </a:solidFill>
                <a:latin typeface="Verdana" panose="020B0604030504040204" pitchFamily="34" charset="0"/>
                <a:ea typeface="Verdana" panose="020B0604030504040204" pitchFamily="34" charset="0"/>
              </a:rPr>
              <a:t>rozhodující je tzv. vyměřovací základ</a:t>
            </a:r>
          </a:p>
          <a:p>
            <a:pPr lvl="0" algn="just">
              <a:buFont typeface="Wingdings" panose="05000000000000000000" pitchFamily="2" charset="2"/>
              <a:buChar char="v"/>
            </a:pPr>
            <a:r>
              <a:rPr lang="cs-CZ" sz="1600" b="1" dirty="0">
                <a:latin typeface="Verdana" panose="020B0604030504040204" pitchFamily="34" charset="0"/>
                <a:ea typeface="Verdana" panose="020B0604030504040204" pitchFamily="34" charset="0"/>
              </a:rPr>
              <a:t> alespoň jeden z rodičů před přiznáním RP vykonával placené zaměstnání tj. je možné mu určit peněžitou pomoc v mateřství (PPM) </a:t>
            </a:r>
            <a:r>
              <a:rPr lang="cs-CZ" sz="1600" dirty="0">
                <a:latin typeface="Verdana" panose="020B0604030504040204" pitchFamily="34" charset="0"/>
                <a:ea typeface="Verdana" panose="020B0604030504040204" pitchFamily="34" charset="0"/>
              </a:rPr>
              <a:t>– pak si oprávněný rodič může libovolně zvolit výši měsíční dávky, ale měsíčně pouze do výše předchozí PPM (70% 30násobku DVZ) </a:t>
            </a:r>
          </a:p>
          <a:p>
            <a:pPr lvl="0" algn="just">
              <a:buFont typeface="Wingdings" panose="05000000000000000000" pitchFamily="2" charset="2"/>
              <a:buChar char="Ø"/>
            </a:pPr>
            <a:r>
              <a:rPr lang="cs-CZ" sz="1600" dirty="0">
                <a:latin typeface="Verdana" panose="020B0604030504040204" pitchFamily="34" charset="0"/>
                <a:ea typeface="Verdana" panose="020B0604030504040204" pitchFamily="34" charset="0"/>
              </a:rPr>
              <a:t>maximální měsíční výše RP se stanoví </a:t>
            </a:r>
            <a:r>
              <a:rPr lang="cs-CZ" sz="1600" u="sng" dirty="0">
                <a:latin typeface="Verdana" panose="020B0604030504040204" pitchFamily="34" charset="0"/>
                <a:ea typeface="Verdana" panose="020B0604030504040204" pitchFamily="34" charset="0"/>
              </a:rPr>
              <a:t>ve vazbě na denní vyměřovací základ PPM:</a:t>
            </a:r>
          </a:p>
          <a:p>
            <a:pPr marL="357188" lvl="0"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pokud 70 % 30násobku denního vyměřovacího základu je </a:t>
            </a:r>
            <a:r>
              <a:rPr lang="cs-CZ" sz="1600" b="1" dirty="0">
                <a:latin typeface="Verdana" panose="020B0604030504040204" pitchFamily="34" charset="0"/>
                <a:ea typeface="Verdana" panose="020B0604030504040204" pitchFamily="34" charset="0"/>
              </a:rPr>
              <a:t>nižší</a:t>
            </a:r>
            <a:r>
              <a:rPr lang="cs-CZ" sz="1600" dirty="0">
                <a:latin typeface="Verdana" panose="020B0604030504040204" pitchFamily="34" charset="0"/>
                <a:ea typeface="Verdana" panose="020B0604030504040204" pitchFamily="34" charset="0"/>
              </a:rPr>
              <a:t> nebo rovno 13 000  Kč, rodičovský příspěvek může činit nejvýše </a:t>
            </a:r>
            <a:r>
              <a:rPr lang="cs-CZ" sz="1600" b="1" dirty="0">
                <a:latin typeface="Verdana" panose="020B0604030504040204" pitchFamily="34" charset="0"/>
                <a:ea typeface="Verdana" panose="020B0604030504040204" pitchFamily="34" charset="0"/>
              </a:rPr>
              <a:t>13 000  Kč (u </a:t>
            </a:r>
            <a:r>
              <a:rPr lang="cs-CZ" sz="1600" b="1" dirty="0" err="1">
                <a:latin typeface="Verdana" panose="020B0604030504040204" pitchFamily="34" charset="0"/>
                <a:ea typeface="Verdana" panose="020B0604030504040204" pitchFamily="34" charset="0"/>
              </a:rPr>
              <a:t>vícerčat</a:t>
            </a:r>
            <a:r>
              <a:rPr lang="cs-CZ" sz="1600" b="1" dirty="0">
                <a:latin typeface="Verdana" panose="020B0604030504040204" pitchFamily="34" charset="0"/>
                <a:ea typeface="Verdana" panose="020B0604030504040204" pitchFamily="34" charset="0"/>
              </a:rPr>
              <a:t> 19 500 Kč)</a:t>
            </a:r>
          </a:p>
          <a:p>
            <a:pPr marL="357188" lvl="0" algn="just">
              <a:buFont typeface="Arial" panose="020B0604020202020204" pitchFamily="34" charset="0"/>
              <a:buChar char="•"/>
            </a:pPr>
            <a:r>
              <a:rPr lang="cs-CZ" sz="1600" dirty="0">
                <a:latin typeface="Verdana" panose="020B0604030504040204" pitchFamily="34" charset="0"/>
                <a:ea typeface="Verdana" panose="020B0604030504040204" pitchFamily="34" charset="0"/>
              </a:rPr>
              <a:t>pokud 70 % 30násobku denního vyměřovacího základu </a:t>
            </a:r>
            <a:r>
              <a:rPr lang="cs-CZ" sz="1600" b="1" dirty="0">
                <a:latin typeface="Verdana" panose="020B0604030504040204" pitchFamily="34" charset="0"/>
                <a:ea typeface="Verdana" panose="020B0604030504040204" pitchFamily="34" charset="0"/>
              </a:rPr>
              <a:t>převyšuje</a:t>
            </a:r>
            <a:r>
              <a:rPr lang="cs-CZ" sz="1600" dirty="0">
                <a:latin typeface="Verdana" panose="020B0604030504040204" pitchFamily="34" charset="0"/>
                <a:ea typeface="Verdana" panose="020B0604030504040204" pitchFamily="34" charset="0"/>
              </a:rPr>
              <a:t> 13 000  Kč pak může rodič volit variantu maximálního rodičovského příspěvku, ale měsíčně pouze do výše předchozí PPM (70% 30násobku DVZ) </a:t>
            </a:r>
          </a:p>
          <a:p>
            <a:pPr lvl="0" algn="just">
              <a:buFont typeface="Wingdings" panose="05000000000000000000" pitchFamily="2" charset="2"/>
              <a:buChar char="Ø"/>
            </a:pPr>
            <a:r>
              <a:rPr lang="cs-CZ" sz="1600" dirty="0">
                <a:latin typeface="Verdana" panose="020B0604030504040204" pitchFamily="34" charset="0"/>
                <a:ea typeface="Verdana" panose="020B0604030504040204" pitchFamily="34" charset="0"/>
              </a:rPr>
              <a:t>v  případě, že denní vyměřovací základ lze stanovit u obou rodičů, vychází se z toho, </a:t>
            </a:r>
            <a:r>
              <a:rPr lang="cs-CZ" sz="1600" u="sng" dirty="0">
                <a:latin typeface="Verdana" panose="020B0604030504040204" pitchFamily="34" charset="0"/>
                <a:ea typeface="Verdana" panose="020B0604030504040204" pitchFamily="34" charset="0"/>
              </a:rPr>
              <a:t>který je vyšší</a:t>
            </a:r>
          </a:p>
          <a:p>
            <a:pPr algn="just">
              <a:lnSpc>
                <a:spcPct val="100000"/>
              </a:lnSpc>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měnit volbu výše rodičovského příspěvku lze jedenkrát za tři měsíce, a to i v případě, že došlo u rodičovského příspěvku ke změně oprávněné osoby; rodiče se mohou na rodičovské dovolené střídat – příspěvek však náleží </a:t>
            </a:r>
            <a:r>
              <a:rPr lang="cs-CZ" sz="1600" u="sng" dirty="0">
                <a:latin typeface="Verdana" panose="020B0604030504040204" pitchFamily="34" charset="0"/>
                <a:ea typeface="Verdana" panose="020B0604030504040204" pitchFamily="34" charset="0"/>
              </a:rPr>
              <a:t>pouze jednomu z rodičů</a:t>
            </a:r>
          </a:p>
          <a:p>
            <a:pPr algn="just">
              <a:lnSpc>
                <a:spcPct val="110000"/>
              </a:lnSpc>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nárok na příspěvek má </a:t>
            </a:r>
            <a:r>
              <a:rPr lang="cs-CZ" sz="1600" u="sng" dirty="0">
                <a:latin typeface="Verdana" panose="020B0604030504040204" pitchFamily="34" charset="0"/>
                <a:ea typeface="Verdana" panose="020B0604030504040204" pitchFamily="34" charset="0"/>
              </a:rPr>
              <a:t>pouze nejmladší dítě v rodině </a:t>
            </a:r>
            <a:r>
              <a:rPr lang="cs-CZ" sz="1600" dirty="0">
                <a:latin typeface="Verdana" panose="020B0604030504040204" pitchFamily="34" charset="0"/>
                <a:ea typeface="Verdana" panose="020B0604030504040204" pitchFamily="34" charset="0"/>
              </a:rPr>
              <a:t>- pokud se v rodině narodí další dítě, nárok na rodičovský příspěvek na starší dítě zaniká, a to i v  případě, že na narozené dítě náleží rodičovský příspěvek ihned od narození ve stejné výši, v jaké náleží doposud na starší dítě; změnu je nezbytné ohlásit příslušnému orgánu, aby nevznikl přeplatek na dávky</a:t>
            </a:r>
          </a:p>
          <a:p>
            <a:pPr algn="just">
              <a:lnSpc>
                <a:spcPct val="120000"/>
              </a:lnSpc>
              <a:spcAft>
                <a:spcPts val="600"/>
              </a:spcAft>
              <a:buFont typeface="Wingdings" panose="05000000000000000000" pitchFamily="2" charset="2"/>
              <a:buChar char="Ø"/>
            </a:pPr>
            <a:r>
              <a:rPr lang="cs-CZ" sz="1600" dirty="0">
                <a:latin typeface="Verdana" panose="020B0604030504040204" pitchFamily="34" charset="0"/>
                <a:ea typeface="Verdana" panose="020B0604030504040204" pitchFamily="34" charset="0"/>
              </a:rPr>
              <a:t>nárok má také pouze ten žadatel, který má </a:t>
            </a:r>
            <a:r>
              <a:rPr lang="cs-CZ" sz="1600" u="sng" dirty="0">
                <a:latin typeface="Verdana" panose="020B0604030504040204" pitchFamily="34" charset="0"/>
                <a:ea typeface="Verdana" panose="020B0604030504040204" pitchFamily="34" charset="0"/>
              </a:rPr>
              <a:t>trvalé bydliště na území ČR</a:t>
            </a:r>
          </a:p>
          <a:p>
            <a:pPr algn="just">
              <a:lnSpc>
                <a:spcPct val="120000"/>
              </a:lnSpc>
              <a:spcBef>
                <a:spcPts val="0"/>
              </a:spcBef>
              <a:spcAft>
                <a:spcPts val="600"/>
              </a:spcAft>
            </a:pPr>
            <a:endParaRPr lang="cs-CZ" sz="1900" dirty="0">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36917886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6332"/>
            <a:ext cx="10701865" cy="664143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lvl="0" algn="just">
              <a:tabLst>
                <a:tab pos="448919" algn="l"/>
              </a:tabLst>
            </a:pPr>
            <a:r>
              <a:rPr lang="cs-CZ" sz="1600" b="1" dirty="0">
                <a:solidFill>
                  <a:srgbClr val="C00000"/>
                </a:solidFill>
                <a:latin typeface="Verdana" panose="020B0604030504040204" pitchFamily="34" charset="0"/>
                <a:ea typeface="Verdana" panose="020B0604030504040204" pitchFamily="34" charset="0"/>
              </a:rPr>
              <a:t>splnění podmínky celodenní péče při kombinaci rodičovského příspěvku a institucionalizované péče o dítě</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dítě mladší 2 let navštěvuje jesle nebo jiné obdobné zařízení v rozsahu nepřevyšujícím 92 hodin v kalendářním měsíci, u starších dětí se již doba strávená bez rodiče nesleduje</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dítě pravidelně navštěvuje léčebně rehabilitační zařízení nebo mateřskou školu nebo její třídu zřízenou pro zdravotně postižené děti či jesle se zaměřením na vady zraku, sluchu, řeči a na děti tělesně postižené a mentálně retardované v rozsahu nepřevyšujícím 4 hodiny denně,</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zdravotně postižené dítě pravidelně navštěvuje předškolní zařízení v rozsahu nepřevyšujícím 6 hodin denně,</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dítě navštěvuje předškolní zařízení v rozsahu nepřevyšujícím 4 hodiny denně, pokud jeho oba rodiče nebo osamělý rodič jsou osobami závislými na pomoci jiné osoby ve stupni III a IV,</a:t>
            </a:r>
          </a:p>
          <a:p>
            <a:pPr marL="715963" lvl="1" indent="-354013" algn="just">
              <a:lnSpc>
                <a:spcPct val="100000"/>
              </a:lnSpc>
              <a:buSzPct val="45000"/>
              <a:buFont typeface="Arial" panose="020B0604020202020204" pitchFamily="34" charset="0"/>
              <a:buChar char="•"/>
              <a:tabLst>
                <a:tab pos="897839" algn="l"/>
              </a:tabLst>
            </a:pPr>
            <a:r>
              <a:rPr lang="cs-CZ" sz="1600" dirty="0">
                <a:latin typeface="Verdana" panose="020B0604030504040204" pitchFamily="34" charset="0"/>
                <a:ea typeface="Verdana" panose="020B0604030504040204" pitchFamily="34" charset="0"/>
              </a:rPr>
              <a:t>rodič zajistí péči o dítě jinou zletilou osobou v době, kdy je výdělečně činný nebo studuje</a:t>
            </a:r>
          </a:p>
          <a:p>
            <a:pPr algn="just">
              <a:tabLst>
                <a:tab pos="448919" algn="l"/>
              </a:tabLst>
            </a:pPr>
            <a:r>
              <a:rPr lang="cs-CZ" sz="1600" b="1" dirty="0">
                <a:solidFill>
                  <a:srgbClr val="C00000"/>
                </a:solidFill>
                <a:latin typeface="Verdana" panose="020B0604030504040204" pitchFamily="34" charset="0"/>
                <a:ea typeface="Verdana" panose="020B0604030504040204" pitchFamily="34" charset="0"/>
              </a:rPr>
              <a:t>přechod z rodičovské na mateřskou</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souběh mateřské a rodičovského příspěvku je možný jen v případě, že mateřská na druhé dítě je nižší než rodičovský příspěvek. Pak se doplácí rozdíl mezi výší PPM na druhé dítě a rodičovským příspěvkem.</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není také možné, aby rodičovský příspěvek na první dítě dočerpal třeba otec dítěte, a žena už pobírala PPM na druhé dítě.</a:t>
            </a:r>
          </a:p>
          <a:p>
            <a:pPr algn="just">
              <a:tabLst>
                <a:tab pos="448919" algn="l"/>
              </a:tabLst>
            </a:pPr>
            <a:r>
              <a:rPr lang="cs-CZ" sz="1600" b="1" dirty="0">
                <a:solidFill>
                  <a:srgbClr val="C00000"/>
                </a:solidFill>
                <a:latin typeface="Verdana" panose="020B0604030504040204" pitchFamily="34" charset="0"/>
                <a:ea typeface="Verdana" panose="020B0604030504040204" pitchFamily="34" charset="0"/>
              </a:rPr>
              <a:t>JEDNORÁZOVÉ DOPLACENÍ RODIČOVSKÉHO PŘÍSPĚVKU</a:t>
            </a:r>
          </a:p>
          <a:p>
            <a:pPr algn="just">
              <a:buFont typeface="Wingdings" panose="05000000000000000000" pitchFamily="2" charset="2"/>
              <a:buChar char="v"/>
            </a:pPr>
            <a:r>
              <a:rPr lang="cs-CZ" sz="1600" dirty="0">
                <a:latin typeface="Verdana" panose="020B0604030504040204" pitchFamily="34" charset="0"/>
                <a:ea typeface="Verdana" panose="020B0604030504040204" pitchFamily="34" charset="0"/>
              </a:rPr>
              <a:t>pokud se během pobírání rodičovského příspěvku rodina </a:t>
            </a:r>
            <a:r>
              <a:rPr lang="cs-CZ" sz="1600" u="sng" dirty="0">
                <a:latin typeface="Verdana" panose="020B0604030504040204" pitchFamily="34" charset="0"/>
                <a:ea typeface="Verdana" panose="020B0604030504040204" pitchFamily="34" charset="0"/>
              </a:rPr>
              <a:t>rozroste o dalšího potomka</a:t>
            </a:r>
            <a:r>
              <a:rPr lang="cs-CZ" sz="1600" dirty="0">
                <a:latin typeface="Verdana" panose="020B0604030504040204" pitchFamily="34" charset="0"/>
                <a:ea typeface="Verdana" panose="020B0604030504040204" pitchFamily="34" charset="0"/>
              </a:rPr>
              <a:t>, a nestihla by tak vyčerpat stávající dávku do zákonem stanovené celkové výše, tedy 300 tis., u </a:t>
            </a:r>
            <a:r>
              <a:rPr lang="cs-CZ" sz="1600" dirty="0" err="1">
                <a:latin typeface="Verdana" panose="020B0604030504040204" pitchFamily="34" charset="0"/>
                <a:ea typeface="Verdana" panose="020B0604030504040204" pitchFamily="34" charset="0"/>
              </a:rPr>
              <a:t>vícerčat</a:t>
            </a:r>
            <a:r>
              <a:rPr lang="cs-CZ" sz="1600" dirty="0">
                <a:latin typeface="Verdana" panose="020B0604030504040204" pitchFamily="34" charset="0"/>
                <a:ea typeface="Verdana" panose="020B0604030504040204" pitchFamily="34" charset="0"/>
              </a:rPr>
              <a:t> 450 tis. korun, </a:t>
            </a:r>
            <a:r>
              <a:rPr lang="cs-CZ" sz="1600" u="sng" dirty="0">
                <a:latin typeface="Verdana" panose="020B0604030504040204" pitchFamily="34" charset="0"/>
                <a:ea typeface="Verdana" panose="020B0604030504040204" pitchFamily="34" charset="0"/>
              </a:rPr>
              <a:t>vyplatí Úřad práce ČR zbývající část rodičovského příspěvku najednou</a:t>
            </a:r>
            <a:r>
              <a:rPr lang="cs-CZ" sz="1600" dirty="0">
                <a:latin typeface="Verdana" panose="020B0604030504040204" pitchFamily="34" charset="0"/>
                <a:ea typeface="Verdana" panose="020B0604030504040204" pitchFamily="34" charset="0"/>
              </a:rPr>
              <a:t>. Tato výplata proběhne poté, co rodič úřadu oznámí narození nového nejmladšího dítěte. Podmínkou jednorázové výplaty částky je, že alespoň jednomu z rodičů lze k datu narození nejmladšího dítěte v rodině stanovit denní vyměřovací základ, nebo že je alespoň jeden z rodičů k tomuto datu považován pro účely důchodového pojištění za osobu samostatně výdělečně činnou. </a:t>
            </a:r>
          </a:p>
          <a:p>
            <a:pPr algn="just">
              <a:buFont typeface="Wingdings" panose="05000000000000000000" pitchFamily="2" charset="2"/>
              <a:buChar char="v"/>
            </a:pPr>
            <a:r>
              <a:rPr lang="cs-CZ" sz="1600" u="sng" dirty="0">
                <a:latin typeface="Verdana" panose="020B0604030504040204" pitchFamily="34" charset="0"/>
                <a:ea typeface="Verdana" panose="020B0604030504040204" pitchFamily="34" charset="0"/>
              </a:rPr>
              <a:t>na nedoplatek rodičovského příspěvku i podle nových pravidel dál nedosáhnou domácnosti, kde ani jeden z rodičů nevydělává </a:t>
            </a:r>
            <a:r>
              <a:rPr lang="cs-CZ" sz="1600" dirty="0">
                <a:latin typeface="Verdana" panose="020B0604030504040204" pitchFamily="34" charset="0"/>
                <a:ea typeface="Verdana" panose="020B0604030504040204" pitchFamily="34" charset="0"/>
              </a:rPr>
              <a:t>(nesplňuje podmínku denního vyměřovacího základu) a nemá tedy nárok na peněžitou pomoc v mateřství.</a:t>
            </a:r>
          </a:p>
          <a:p>
            <a:endParaRPr lang="cs-CZ" dirty="0">
              <a:solidFill>
                <a:srgbClr val="C00000"/>
              </a:solidFill>
            </a:endParaRPr>
          </a:p>
        </p:txBody>
      </p:sp>
    </p:spTree>
    <p:extLst>
      <p:ext uri="{BB962C8B-B14F-4D97-AF65-F5344CB8AC3E}">
        <p14:creationId xmlns:p14="http://schemas.microsoft.com/office/powerpoint/2010/main" val="5830741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97823"/>
            <a:ext cx="10701865" cy="59962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nárok na podporu v nezaměstnanosti po skončení rodičovské</a:t>
            </a:r>
          </a:p>
          <a:p>
            <a:pPr marL="285750" indent="-28575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častá je také situace, kdy se žena po skončení rodičovské dovolené (nebo po ukončení čerpání rodičovského příspěvku), nevrací zpět do zaměstnání, třeba proto, že nedostala školku, nebo jí zaměstnavatel neumožní kratší úvazek (aby se mohla věnovat dětem)</a:t>
            </a:r>
          </a:p>
          <a:p>
            <a:pPr marL="357188" algn="just">
              <a:buFont typeface="Wingdings" panose="05000000000000000000" pitchFamily="2" charset="2"/>
              <a:buChar char="Ø"/>
            </a:pPr>
            <a:r>
              <a:rPr lang="cs-CZ" sz="1700" dirty="0">
                <a:latin typeface="Verdana" panose="020B0604030504040204" pitchFamily="34" charset="0"/>
                <a:ea typeface="Verdana" panose="020B0604030504040204" pitchFamily="34" charset="0"/>
              </a:rPr>
              <a:t>v takovém případě má žena po skončení rodičovské nárok na podporu v nezaměstnanosti - a to i v případech, že před zahájením rodičovské nepracovala, nebo pokud její pracovní poměr zanikl během rodičovské (třeba z důvodu smlouvy na dobu určitou)</a:t>
            </a:r>
          </a:p>
          <a:p>
            <a:pPr marL="357188" algn="just">
              <a:buFont typeface="Wingdings" panose="05000000000000000000" pitchFamily="2" charset="2"/>
              <a:buChar char="Ø"/>
            </a:pPr>
            <a:r>
              <a:rPr lang="cs-CZ" sz="1700" dirty="0">
                <a:latin typeface="Verdana" panose="020B0604030504040204" pitchFamily="34" charset="0"/>
                <a:ea typeface="Verdana" panose="020B0604030504040204" pitchFamily="34" charset="0"/>
              </a:rPr>
              <a:t>pokud ale žena po skončení rodičovské vůbec nepracuje (nemá příjem, ze kterého by se dala výše podpory spočítat), pak je výsledná podpora v nezaměstnanosti jen velmi nízká - odvíjí se od průměrné mzdy v ČR, a žena má nárok na 15% za první dva měsíce. 12% za druhé dva měsíce a 11% za zbytek doby</a:t>
            </a:r>
          </a:p>
          <a:p>
            <a:pPr algn="just"/>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rodičovská dovolená u nezaměstnaných</a:t>
            </a:r>
          </a:p>
          <a:p>
            <a:pPr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pokud porodí dítě žena, která byla v době porodu nebo před porodem nezaměstnaná, tak nárok na rodičovský příspěvek vzniká, není ale možnost volit délku a výši příspěvku</a:t>
            </a:r>
          </a:p>
          <a:p>
            <a:pPr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to lze pouze v případě že:</a:t>
            </a:r>
          </a:p>
          <a:p>
            <a:pPr marL="357188" algn="just">
              <a:buFont typeface="Wingdings" panose="05000000000000000000" pitchFamily="2" charset="2"/>
              <a:buChar char="§"/>
            </a:pPr>
            <a:r>
              <a:rPr lang="cs-CZ" sz="1700" dirty="0">
                <a:latin typeface="Verdana" panose="020B0604030504040204" pitchFamily="34" charset="0"/>
                <a:ea typeface="Verdana" panose="020B0604030504040204" pitchFamily="34" charset="0"/>
              </a:rPr>
              <a:t>poslední zaměstnání bylo ukončeno do 180 dnů před nástupem na mateřskou (ochranná lhůta)</a:t>
            </a:r>
          </a:p>
          <a:p>
            <a:pPr marL="357188" algn="just">
              <a:buFont typeface="Wingdings" panose="05000000000000000000" pitchFamily="2" charset="2"/>
              <a:buChar char="§"/>
            </a:pPr>
            <a:r>
              <a:rPr lang="cs-CZ" sz="1700" dirty="0">
                <a:latin typeface="Verdana" panose="020B0604030504040204" pitchFamily="34" charset="0"/>
                <a:ea typeface="Verdana" panose="020B0604030504040204" pitchFamily="34" charset="0"/>
              </a:rPr>
              <a:t>podmínky nároku na mateřskou splňuje otec dítěte</a:t>
            </a:r>
          </a:p>
          <a:p>
            <a:pPr algn="just"/>
            <a:r>
              <a:rPr lang="cs-CZ" sz="1700" b="1" dirty="0">
                <a:solidFill>
                  <a:srgbClr val="C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rodičovská dovolená u studentky</a:t>
            </a:r>
          </a:p>
          <a:p>
            <a:pPr marL="285750" indent="-28575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pokud se narodí dítě ženě, která byla v době těhotenství studující (nebo dokončila studium před porodem a nikdy nepracovala), nárok na rodičovský příspěvek vzniká automaticky dnem narození dítěte</a:t>
            </a:r>
          </a:p>
          <a:p>
            <a:pPr marL="285750" indent="-28575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pokud by studentce vznikl nárok na PPM (mateřskou), pak by si mohla zvolit výši a délku pobírání rodičovského příspěvku; nárok by jí však vznikl pouze v případě že by před porodem (maximálně 180 dní před porodem) úspěšně dokončila studium </a:t>
            </a:r>
          </a:p>
          <a:p>
            <a:pPr marL="357188" algn="just"/>
            <a:r>
              <a:rPr lang="cs-CZ" sz="1700" dirty="0">
                <a:latin typeface="Verdana" panose="020B0604030504040204" pitchFamily="34" charset="0"/>
                <a:ea typeface="Verdana" panose="020B0604030504040204" pitchFamily="34" charset="0"/>
              </a:rPr>
              <a:t> </a:t>
            </a:r>
          </a:p>
          <a:p>
            <a:endParaRPr lang="cs-CZ" dirty="0">
              <a:solidFill>
                <a:srgbClr val="C00000"/>
              </a:solidFill>
            </a:endParaRPr>
          </a:p>
        </p:txBody>
      </p:sp>
    </p:spTree>
    <p:extLst>
      <p:ext uri="{BB962C8B-B14F-4D97-AF65-F5344CB8AC3E}">
        <p14:creationId xmlns:p14="http://schemas.microsoft.com/office/powerpoint/2010/main" val="1436943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95940"/>
            <a:ext cx="10607039" cy="102011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Pohřebné</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jednorázová sociální dávka na úhradu nákladů spojených s  uspořádáním pohřbu. </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nárok na pohřebné vzniká pouze v několika málo omezených případech:</a:t>
            </a:r>
          </a:p>
          <a:p>
            <a:pPr marL="357188" lvl="0" algn="just">
              <a:buSzPct val="45000"/>
              <a:buFont typeface="Wingdings" panose="05000000000000000000" pitchFamily="2" charset="2"/>
              <a:buChar char="§"/>
            </a:pPr>
            <a:r>
              <a:rPr lang="cs-CZ" sz="1600" dirty="0">
                <a:solidFill>
                  <a:srgbClr val="000000"/>
                </a:solidFill>
                <a:latin typeface="Verdana" panose="020B0604030504040204" pitchFamily="34" charset="0"/>
                <a:ea typeface="Verdana" panose="020B0604030504040204" pitchFamily="34" charset="0"/>
              </a:rPr>
              <a:t>náleží osobě, která vypravila pohřeb nezaopatřenému dítěti,</a:t>
            </a:r>
          </a:p>
          <a:p>
            <a:pPr marL="357188" lvl="0" algn="just">
              <a:buSzPct val="45000"/>
              <a:buFont typeface="Wingdings" panose="05000000000000000000" pitchFamily="2" charset="2"/>
              <a:buChar char="§"/>
            </a:pPr>
            <a:r>
              <a:rPr lang="cs-CZ" sz="1600" dirty="0">
                <a:solidFill>
                  <a:srgbClr val="000000"/>
                </a:solidFill>
                <a:latin typeface="Verdana" panose="020B0604030504040204" pitchFamily="34" charset="0"/>
                <a:ea typeface="Verdana" panose="020B0604030504040204" pitchFamily="34" charset="0"/>
              </a:rPr>
              <a:t>osobě, která byla rodičem nezaopatřeného dítěte, a to za podmínky, že zemřelá osoba (s výjimkou mrtvě narozeného dítěte) měla ke dni úmrtí trvalý pobyt na území ČR.</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pro přiznání nároku na pohřebné totiž nejsou rozhodující příjmy žadatele (jako u většiny ostatních dávek), ale právě jen to jestli se jednalo o nezaopatřené dítě nebo rodiče nezaopatřeného dítěte.</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pokud splňuje nárok na výplatu dávky více osob, je tato vyplacena jen té osobě, která nárok uplatnila jako první</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nárok vzniká dnem pohřbení</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výše činí 5000,- Kč</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vyplácí se zpětně - až po provedení pohřbu, kdy je na příslušném úřadě nutné doložit fakturu (účtenku nebo jiný doklad) k  prokázání vynaložené částky za pohřeb.</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žádost se podává na místně příslušném úřadu práce</a:t>
            </a:r>
          </a:p>
          <a:p>
            <a:pPr marL="285750" lvl="0" indent="-285750" algn="just">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k vyřízení žádosti je potřeba běžné osobní doklady (občanský průkaz, rodný list, úmrtní list) a doklady k doložení nákladů spojených s  vypravením pohřbu</a:t>
            </a:r>
          </a:p>
          <a:p>
            <a:pPr marL="285750" indent="-285750" algn="just">
              <a:lnSpc>
                <a:spcPct val="100000"/>
              </a:lnSpc>
              <a:buFont typeface="Wingdings" panose="05000000000000000000" pitchFamily="2" charset="2"/>
              <a:buChar char="v"/>
            </a:pPr>
            <a:r>
              <a:rPr lang="cs-CZ" sz="1600" dirty="0">
                <a:solidFill>
                  <a:srgbClr val="000000"/>
                </a:solidFill>
                <a:latin typeface="Verdana" panose="020B0604030504040204" pitchFamily="34" charset="0"/>
                <a:ea typeface="Verdana" panose="020B0604030504040204" pitchFamily="34" charset="0"/>
              </a:rPr>
              <a:t>pohřeb člena rodiny je životní situací, která jsou zákonným důvodem pro uvolnění z práce a výplatu náhrady mzdy</a:t>
            </a: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a:p>
            <a:pPr marL="457200" indent="-457200" algn="just">
              <a:lnSpc>
                <a:spcPct val="120000"/>
              </a:lnSpc>
              <a:spcBef>
                <a:spcPts val="0"/>
              </a:spcBef>
              <a:spcAft>
                <a:spcPts val="600"/>
              </a:spcAft>
              <a:buClrTx/>
              <a:buAutoNum type="arabicPeriod"/>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877678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356777"/>
            <a:ext cx="10607039" cy="88561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Charakteristika systému</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449806"/>
            <a:ext cx="10701865" cy="530592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285750" indent="-285750" algn="l">
              <a:buFont typeface="Wingdings" panose="05000000000000000000" pitchFamily="2" charset="2"/>
              <a:buChar char="Ø"/>
            </a:pPr>
            <a:r>
              <a:rPr lang="cs-CZ" sz="6400" dirty="0">
                <a:latin typeface="Verdana" panose="020B0604030504040204" pitchFamily="34" charset="0"/>
                <a:ea typeface="Verdana" panose="020B0604030504040204" pitchFamily="34" charset="0"/>
              </a:rPr>
              <a:t>státní sociální podporou se stát podílí na krytí nákladů na výživu a ostatní základní osobní potřeby dětí a nízkopříjmových rodin a poskytuje ji i při některých dalších sociálních situacích. Státní sociální podpora se ve stanovených případech poskytuje v závislosti na výši příjmu</a:t>
            </a:r>
          </a:p>
          <a:p>
            <a:pPr marL="285750" indent="-285750" algn="l">
              <a:buFont typeface="Wingdings" panose="05000000000000000000" pitchFamily="2" charset="2"/>
              <a:buChar char="Ø"/>
            </a:pPr>
            <a:r>
              <a:rPr lang="cs-CZ" sz="6400" dirty="0">
                <a:latin typeface="Verdana" panose="020B0604030504040204" pitchFamily="34" charset="0"/>
                <a:ea typeface="Verdana" panose="020B0604030504040204" pitchFamily="34" charset="0"/>
              </a:rPr>
              <a:t>náklady na státní sociální podporu hradí stát - </a:t>
            </a:r>
            <a:r>
              <a:rPr lang="cs-CZ" sz="6400" dirty="0">
                <a:latin typeface="Verdana" panose="020B0604030504040204" pitchFamily="34" charset="0"/>
                <a:ea typeface="Verdana" panose="020B0604030504040204" pitchFamily="34" charset="0"/>
                <a:cs typeface="Verdana" panose="020B0604030504040204" pitchFamily="34" charset="0"/>
              </a:rPr>
              <a:t>financování z daní, dávka není vázána na odvody příspěvků z pracovního příjmu</a:t>
            </a:r>
          </a:p>
          <a:p>
            <a:pPr marL="285750" lvl="0" indent="-285750" algn="l">
              <a:buFont typeface="Wingdings" panose="05000000000000000000" pitchFamily="2" charset="2"/>
              <a:buChar char="Ø"/>
            </a:pPr>
            <a:r>
              <a:rPr lang="cs-CZ" sz="6400" dirty="0">
                <a:latin typeface="Verdana" panose="020B0604030504040204" pitchFamily="34" charset="0"/>
                <a:ea typeface="Verdana" panose="020B0604030504040204" pitchFamily="34" charset="0"/>
                <a:cs typeface="Verdana" panose="020B0604030504040204" pitchFamily="34" charset="0"/>
              </a:rPr>
              <a:t>řešení sociálních situací, uznaných společností za zřetele hodné a účelné pro podporu rodiny</a:t>
            </a:r>
          </a:p>
          <a:p>
            <a:pPr marL="285750" lvl="0" indent="-285750" algn="l">
              <a:buFont typeface="Wingdings" panose="05000000000000000000" pitchFamily="2" charset="2"/>
              <a:buChar char="Ø"/>
            </a:pPr>
            <a:r>
              <a:rPr lang="cs-CZ" sz="6400" dirty="0">
                <a:latin typeface="Verdana" panose="020B0604030504040204" pitchFamily="34" charset="0"/>
                <a:ea typeface="Verdana" panose="020B0604030504040204" pitchFamily="34" charset="0"/>
                <a:cs typeface="Verdana" panose="020B0604030504040204" pitchFamily="34" charset="0"/>
              </a:rPr>
              <a:t>svébytný ucelený systém peněžitých dávek, určených k podpoře osob v obtížné sociální situaci, především nízkopříjmových rodin s nezaopatřenými dětmi.</a:t>
            </a:r>
          </a:p>
          <a:p>
            <a:pPr lvl="0" algn="just"/>
            <a:r>
              <a:rPr lang="cs-CZ" sz="6400" b="1" dirty="0">
                <a:latin typeface="Verdana" panose="020B0604030504040204" pitchFamily="34" charset="0"/>
                <a:ea typeface="Verdana" panose="020B0604030504040204" pitchFamily="34" charset="0"/>
              </a:rPr>
              <a:t>státní sociální podpora</a:t>
            </a:r>
            <a:r>
              <a:rPr lang="cs-CZ" sz="6400" dirty="0">
                <a:latin typeface="Verdana" panose="020B0604030504040204" pitchFamily="34" charset="0"/>
                <a:ea typeface="Verdana" panose="020B0604030504040204" pitchFamily="34" charset="0"/>
              </a:rPr>
              <a:t> je v rámci </a:t>
            </a:r>
            <a:r>
              <a:rPr lang="cs-CZ" sz="6400" dirty="0">
                <a:latin typeface="Verdana" panose="020B0604030504040204" pitchFamily="34" charset="0"/>
                <a:ea typeface="Verdana" panose="020B0604030504040204" pitchFamily="34" charset="0"/>
                <a:hlinkClick r:id="rId2" tooltip="Právo sociálního zabezpečení">
                  <a:extLst>
                    <a:ext uri="{A12FA001-AC4F-418D-AE19-62706E023703}">
                      <ahyp:hlinkClr xmlns:ahyp="http://schemas.microsoft.com/office/drawing/2018/hyperlinkcolor" val="tx"/>
                    </a:ext>
                  </a:extLst>
                </a:hlinkClick>
              </a:rPr>
              <a:t>práva sociálního zabezpečení</a:t>
            </a:r>
            <a:r>
              <a:rPr lang="cs-CZ" sz="6400" dirty="0">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hlinkClick r:id="rId3" tooltip="Stát">
                  <a:extLst>
                    <a:ext uri="{A12FA001-AC4F-418D-AE19-62706E023703}">
                      <ahyp:hlinkClr xmlns:ahyp="http://schemas.microsoft.com/office/drawing/2018/hyperlinkcolor" val="tx"/>
                    </a:ext>
                  </a:extLst>
                </a:hlinkClick>
              </a:rPr>
              <a:t>státem</a:t>
            </a:r>
            <a:r>
              <a:rPr lang="cs-CZ" sz="6400" dirty="0">
                <a:latin typeface="Verdana" panose="020B0604030504040204" pitchFamily="34" charset="0"/>
                <a:ea typeface="Verdana" panose="020B0604030504040204" pitchFamily="34" charset="0"/>
              </a:rPr>
              <a:t> organizovaná </a:t>
            </a:r>
            <a:r>
              <a:rPr lang="cs-CZ" sz="6400" dirty="0">
                <a:latin typeface="Verdana" panose="020B0604030504040204" pitchFamily="34" charset="0"/>
                <a:ea typeface="Verdana" panose="020B0604030504040204" pitchFamily="34" charset="0"/>
                <a:hlinkClick r:id="rId4" tooltip="Solidarita">
                  <a:extLst>
                    <a:ext uri="{A12FA001-AC4F-418D-AE19-62706E023703}">
                      <ahyp:hlinkClr xmlns:ahyp="http://schemas.microsoft.com/office/drawing/2018/hyperlinkcolor" val="tx"/>
                    </a:ext>
                  </a:extLst>
                </a:hlinkClick>
              </a:rPr>
              <a:t>solidarita</a:t>
            </a:r>
            <a:r>
              <a:rPr lang="cs-CZ" sz="6400" dirty="0">
                <a:latin typeface="Verdana" panose="020B0604030504040204" pitchFamily="34" charset="0"/>
                <a:ea typeface="Verdana" panose="020B0604030504040204" pitchFamily="34" charset="0"/>
              </a:rPr>
              <a:t> mezi </a:t>
            </a:r>
            <a:r>
              <a:rPr lang="cs-CZ" sz="6400" dirty="0">
                <a:latin typeface="Verdana" panose="020B0604030504040204" pitchFamily="34" charset="0"/>
                <a:ea typeface="Verdana" panose="020B0604030504040204" pitchFamily="34" charset="0"/>
                <a:hlinkClick r:id="rId5" tooltip="Občanství">
                  <a:extLst>
                    <a:ext uri="{A12FA001-AC4F-418D-AE19-62706E023703}">
                      <ahyp:hlinkClr xmlns:ahyp="http://schemas.microsoft.com/office/drawing/2018/hyperlinkcolor" val="tx"/>
                    </a:ext>
                  </a:extLst>
                </a:hlinkClick>
              </a:rPr>
              <a:t>občany</a:t>
            </a:r>
            <a:r>
              <a:rPr lang="cs-CZ" sz="6400" dirty="0">
                <a:latin typeface="Verdana" panose="020B0604030504040204" pitchFamily="34" charset="0"/>
                <a:ea typeface="Verdana" panose="020B0604030504040204" pitchFamily="34" charset="0"/>
              </a:rPr>
              <a:t> sloužící k překonání nepříznivých důsledků </a:t>
            </a:r>
            <a:r>
              <a:rPr lang="cs-CZ" sz="6400" dirty="0">
                <a:latin typeface="Verdana" panose="020B0604030504040204" pitchFamily="34" charset="0"/>
                <a:ea typeface="Verdana" panose="020B0604030504040204" pitchFamily="34" charset="0"/>
                <a:hlinkClick r:id="rId6" tooltip="Sociální událost">
                  <a:extLst>
                    <a:ext uri="{A12FA001-AC4F-418D-AE19-62706E023703}">
                      <ahyp:hlinkClr xmlns:ahyp="http://schemas.microsoft.com/office/drawing/2018/hyperlinkcolor" val="tx"/>
                    </a:ext>
                  </a:extLst>
                </a:hlinkClick>
              </a:rPr>
              <a:t>sociální události</a:t>
            </a:r>
            <a:r>
              <a:rPr lang="cs-CZ" sz="6400" dirty="0">
                <a:latin typeface="Verdana" panose="020B0604030504040204" pitchFamily="34" charset="0"/>
                <a:ea typeface="Verdana" panose="020B0604030504040204" pitchFamily="34" charset="0"/>
              </a:rPr>
              <a:t> </a:t>
            </a:r>
            <a:endParaRPr lang="cs-CZ" sz="6400" dirty="0">
              <a:latin typeface="Verdana" panose="020B0604030504040204" pitchFamily="34" charset="0"/>
              <a:ea typeface="Verdana" panose="020B0604030504040204" pitchFamily="34" charset="0"/>
              <a:cs typeface="Verdana" panose="020B0604030504040204" pitchFamily="34" charset="0"/>
            </a:endParaRPr>
          </a:p>
          <a:p>
            <a:pPr marL="857250" lvl="0" indent="-857250" algn="just">
              <a:buFont typeface="Arial" panose="020B0604020202020204" pitchFamily="34" charset="0"/>
              <a:buChar char="•"/>
            </a:pPr>
            <a:r>
              <a:rPr lang="cs-CZ" sz="6400" b="1" dirty="0">
                <a:latin typeface="Verdana" panose="020B0604030504040204" pitchFamily="34" charset="0"/>
                <a:ea typeface="Verdana" panose="020B0604030504040204" pitchFamily="34" charset="0"/>
                <a:cs typeface="Verdana" panose="020B0604030504040204" pitchFamily="34" charset="0"/>
              </a:rPr>
              <a:t>princip solidarity</a:t>
            </a:r>
            <a:r>
              <a:rPr lang="cs-CZ" sz="6400" dirty="0">
                <a:latin typeface="Verdana" panose="020B0604030504040204" pitchFamily="34" charset="0"/>
                <a:ea typeface="Verdana" panose="020B0604030504040204" pitchFamily="34" charset="0"/>
                <a:cs typeface="Verdana" panose="020B0604030504040204" pitchFamily="34" charset="0"/>
              </a:rPr>
              <a:t>	-od bezdětných rodin k rodinám s dětmi 		</a:t>
            </a:r>
          </a:p>
          <a:p>
            <a:pPr lvl="1" algn="just"/>
            <a:r>
              <a:rPr lang="cs-CZ" sz="6400" dirty="0">
                <a:latin typeface="Verdana" panose="020B0604030504040204" pitchFamily="34" charset="0"/>
                <a:ea typeface="Verdana" panose="020B0604030504040204" pitchFamily="34" charset="0"/>
                <a:cs typeface="Verdana" panose="020B0604030504040204" pitchFamily="34" charset="0"/>
              </a:rPr>
              <a:t>				-od </a:t>
            </a:r>
            <a:r>
              <a:rPr lang="cs-CZ" sz="6400" dirty="0" err="1">
                <a:latin typeface="Verdana" panose="020B0604030504040204" pitchFamily="34" charset="0"/>
                <a:ea typeface="Verdana" panose="020B0604030504040204" pitchFamily="34" charset="0"/>
                <a:cs typeface="Verdana" panose="020B0604030504040204" pitchFamily="34" charset="0"/>
              </a:rPr>
              <a:t>vysokopříjmových</a:t>
            </a:r>
            <a:r>
              <a:rPr lang="cs-CZ" sz="6400" dirty="0">
                <a:latin typeface="Verdana" panose="020B0604030504040204" pitchFamily="34" charset="0"/>
                <a:ea typeface="Verdana" panose="020B0604030504040204" pitchFamily="34" charset="0"/>
                <a:cs typeface="Verdana" panose="020B0604030504040204" pitchFamily="34" charset="0"/>
              </a:rPr>
              <a:t> rodin k nízkopříjmovým		</a:t>
            </a:r>
          </a:p>
          <a:p>
            <a:pPr marL="857250" indent="-857250" algn="just">
              <a:buFont typeface="Arial" panose="020B0604020202020204" pitchFamily="34" charset="0"/>
              <a:buChar char="•"/>
            </a:pPr>
            <a:r>
              <a:rPr lang="cs-CZ" sz="6400" b="1" dirty="0">
                <a:latin typeface="Verdana" panose="020B0604030504040204" pitchFamily="34" charset="0"/>
                <a:ea typeface="Verdana" panose="020B0604030504040204" pitchFamily="34" charset="0"/>
                <a:cs typeface="Verdana" panose="020B0604030504040204" pitchFamily="34" charset="0"/>
              </a:rPr>
              <a:t>2 druhy dávek </a:t>
            </a:r>
            <a:r>
              <a:rPr lang="cs-CZ" sz="6400" dirty="0">
                <a:latin typeface="Verdana" panose="020B0604030504040204" pitchFamily="34" charset="0"/>
                <a:ea typeface="Verdana" panose="020B0604030504040204" pitchFamily="34" charset="0"/>
                <a:cs typeface="Verdana" panose="020B0604030504040204" pitchFamily="34" charset="0"/>
              </a:rPr>
              <a:t>	- </a:t>
            </a:r>
            <a:r>
              <a:rPr lang="cs-CZ" sz="6400" u="sng" dirty="0">
                <a:latin typeface="Verdana" panose="020B0604030504040204" pitchFamily="34" charset="0"/>
                <a:ea typeface="Verdana" panose="020B0604030504040204" pitchFamily="34" charset="0"/>
                <a:cs typeface="Verdana" panose="020B0604030504040204" pitchFamily="34" charset="0"/>
              </a:rPr>
              <a:t>horizontální </a:t>
            </a:r>
            <a:r>
              <a:rPr lang="cs-CZ" sz="6400" dirty="0">
                <a:latin typeface="Verdana" panose="020B0604030504040204" pitchFamily="34" charset="0"/>
                <a:ea typeface="Verdana" panose="020B0604030504040204" pitchFamily="34" charset="0"/>
                <a:cs typeface="Verdana" panose="020B0604030504040204" pitchFamily="34" charset="0"/>
              </a:rPr>
              <a:t>► většina z dávek je vázána na péči o nezaopatřené dítě (univerzální nárokový příjem - netestované dávky).</a:t>
            </a:r>
          </a:p>
          <a:p>
            <a:pPr marL="893763" lvl="0" algn="just"/>
            <a:r>
              <a:rPr lang="cs-CZ" sz="6400" dirty="0">
                <a:latin typeface="Verdana" panose="020B0604030504040204" pitchFamily="34" charset="0"/>
                <a:ea typeface="Verdana" panose="020B0604030504040204" pitchFamily="34" charset="0"/>
                <a:cs typeface="Verdana" panose="020B0604030504040204" pitchFamily="34" charset="0"/>
              </a:rPr>
              <a:t>			- </a:t>
            </a:r>
            <a:r>
              <a:rPr lang="cs-CZ" sz="6400" u="sng" dirty="0">
                <a:latin typeface="Verdana" panose="020B0604030504040204" pitchFamily="34" charset="0"/>
                <a:ea typeface="Verdana" panose="020B0604030504040204" pitchFamily="34" charset="0"/>
                <a:cs typeface="Verdana" panose="020B0604030504040204" pitchFamily="34" charset="0"/>
              </a:rPr>
              <a:t>vertikáln</a:t>
            </a:r>
            <a:r>
              <a:rPr lang="cs-CZ" sz="6400" dirty="0">
                <a:latin typeface="Verdana" panose="020B0604030504040204" pitchFamily="34" charset="0"/>
                <a:ea typeface="Verdana" panose="020B0604030504040204" pitchFamily="34" charset="0"/>
                <a:cs typeface="Verdana" panose="020B0604030504040204" pitchFamily="34" charset="0"/>
              </a:rPr>
              <a:t>í ► podmínkou nároku může být navíc nedostatečný příjem, který se pravidelně zjišťuje (testované dávky).</a:t>
            </a:r>
          </a:p>
          <a:p>
            <a:pPr marL="357188" indent="-357188" algn="just">
              <a:lnSpc>
                <a:spcPct val="110000"/>
              </a:lnSpc>
              <a:buFont typeface="Arial" panose="020B0604020202020204" pitchFamily="34" charset="0"/>
              <a:buChar char="•"/>
            </a:pPr>
            <a:r>
              <a:rPr lang="cs-CZ" sz="6400" dirty="0">
                <a:latin typeface="Verdana" panose="020B0604030504040204" pitchFamily="34" charset="0"/>
                <a:ea typeface="Verdana" panose="020B0604030504040204" pitchFamily="34" charset="0"/>
                <a:cs typeface="Verdana" panose="020B0604030504040204" pitchFamily="34" charset="0"/>
              </a:rPr>
              <a:t>zahrnovaná rizika: především společností uznané situace, které vedou ke zvýšeným nákladům (zpravidla tam, kde sociální pojištění nevyhovuje). Jedná se o částečnou úhradu dodatečných nákladů vzniklých kvůli určité situaci dávkou doplňující příjem. </a:t>
            </a:r>
          </a:p>
          <a:p>
            <a:pPr marL="357188" indent="-357188" algn="just">
              <a:lnSpc>
                <a:spcPct val="110000"/>
              </a:lnSpc>
              <a:buFont typeface="Arial" panose="020B0604020202020204" pitchFamily="34" charset="0"/>
              <a:buChar char="•"/>
            </a:pPr>
            <a:r>
              <a:rPr lang="cs-CZ" sz="6400" dirty="0">
                <a:latin typeface="Verdana" panose="020B0604030504040204" pitchFamily="34" charset="0"/>
                <a:ea typeface="Verdana" panose="020B0604030504040204" pitchFamily="34" charset="0"/>
                <a:cs typeface="Verdana" panose="020B0604030504040204" pitchFamily="34" charset="0"/>
              </a:rPr>
              <a:t>musí zachovávat hledisko hospodárnosti, účelnosti a ve stanovených případech i adresnosti - životní úroveň má vycházet především z pracovních příjmů</a:t>
            </a:r>
          </a:p>
          <a:p>
            <a:pPr algn="just">
              <a:lnSpc>
                <a:spcPct val="110000"/>
              </a:lnSpc>
            </a:pPr>
            <a:endParaRPr lang="cs-CZ" sz="6400" dirty="0">
              <a:latin typeface="Verdana" panose="020B0604030504040204" pitchFamily="34" charset="0"/>
              <a:ea typeface="Verdana" panose="020B0604030504040204" pitchFamily="34" charset="0"/>
              <a:cs typeface="Verdana" panose="020B0604030504040204" pitchFamily="34" charset="0"/>
            </a:endParaRPr>
          </a:p>
          <a:p>
            <a:endParaRPr lang="cs-CZ" dirty="0"/>
          </a:p>
        </p:txBody>
      </p:sp>
    </p:spTree>
    <p:extLst>
      <p:ext uri="{BB962C8B-B14F-4D97-AF65-F5344CB8AC3E}">
        <p14:creationId xmlns:p14="http://schemas.microsoft.com/office/powerpoint/2010/main" val="7351873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0396"/>
            <a:ext cx="10607039" cy="62564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Náhradní výživné</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776038"/>
            <a:ext cx="10701865" cy="600375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285750" lvl="0" indent="-285750" algn="just">
              <a:buFont typeface="Wingdings" panose="05000000000000000000" pitchFamily="2" charset="2"/>
              <a:buChar char="v"/>
            </a:pPr>
            <a:r>
              <a:rPr lang="cs-CZ" sz="7200" dirty="0">
                <a:solidFill>
                  <a:srgbClr val="000000"/>
                </a:solidFill>
                <a:latin typeface="Verdana" panose="020B0604030504040204" pitchFamily="34" charset="0"/>
                <a:ea typeface="Verdana" panose="020B0604030504040204" pitchFamily="34" charset="0"/>
              </a:rPr>
              <a:t>není dávkou státní sociální podpory – v rámci systému je pouze administrováno a vypláceno</a:t>
            </a:r>
          </a:p>
          <a:p>
            <a:pPr algn="just">
              <a:lnSpc>
                <a:spcPct val="120000"/>
              </a:lnSpc>
              <a:spcBef>
                <a:spcPts val="0"/>
              </a:spcBef>
              <a:spcAft>
                <a:spcPts val="600"/>
              </a:spcAft>
              <a:buClrTx/>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b="1" dirty="0">
                <a:solidFill>
                  <a:srgbClr val="C00000"/>
                </a:solidFill>
                <a:latin typeface="Verdana" panose="020B0604030504040204" pitchFamily="34" charset="0"/>
              </a:rPr>
              <a:t>Zákon č. 588/2020 Sb., o náhradním výživném pro nezaopatřené dítě</a:t>
            </a:r>
            <a:endParaRPr lang="cs-CZ" altLang="cs-CZ" sz="7200" b="1" dirty="0">
              <a:solidFill>
                <a:srgbClr val="C00000"/>
              </a:solidFill>
              <a:latin typeface="Verdana" panose="020B0604030504040204" pitchFamily="34" charset="0"/>
              <a:ea typeface="Verdana" panose="020B0604030504040204" pitchFamily="34" charset="0"/>
            </a:endParaRP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osoba, která má k nezaopatřenému dítěti vyživovací povinnost, tuto svou povinnost neplní</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náhradní výživné je sociální dávka, kterou poskytuje a náklady na ni hradí stát</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vymáhání pohledávek vůči této osobě, které na stát přešly v souvislosti s poskytnutím náhradního výživného</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u="sng" dirty="0">
                <a:latin typeface="Verdana" panose="020B0604030504040204" pitchFamily="34" charset="0"/>
              </a:rPr>
              <a:t>oprávněnou osobou </a:t>
            </a:r>
            <a:r>
              <a:rPr lang="cs-CZ" sz="7200" dirty="0">
                <a:latin typeface="Verdana" panose="020B0604030504040204" pitchFamily="34" charset="0"/>
              </a:rPr>
              <a:t>je nezaopatřené dítě podle zákona o státní sociální podpoře; oprávněnou osobou není nezaopatřené dítě v zaopatření zařízení pro péči o děti nebo mládež a nezaopatřené dítě, kterému náleží příspěvek na úhradu potřeb dítěte podle jiného právního předpisu (pěstounská péče)</a:t>
            </a:r>
          </a:p>
          <a:p>
            <a:pPr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b="1" dirty="0">
                <a:solidFill>
                  <a:srgbClr val="C00000"/>
                </a:solidFill>
                <a:latin typeface="Verdana" panose="020B0604030504040204" pitchFamily="34" charset="0"/>
              </a:rPr>
              <a:t>nárok</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vyživovací povinnost je stanovena exekučně na základě rozhodnutí soudu, avšak povinná osoba (rodič-dlužník) výživné neplatí vůbec, nebo v nižší částce</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trvalý pobyt nezaopatřeného dítěte</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bylo zahájeno vymáhání dlužného výživného, a to je vymáháno jako pohledávka v exekučním řízení nebo v řízení o soudním výkonu rozhodnutí (nárok nemůže vzniknout v případě, kdy oprávněná osoba (nezaopatřené dítě) nebo její zástupce neprokáže, že byl podán návrh na exekuci nebo soudní výkon rozhodnutí)</a:t>
            </a:r>
          </a:p>
          <a:p>
            <a:pPr algn="just">
              <a:lnSpc>
                <a:spcPct val="120000"/>
              </a:lnSpc>
              <a:spcBef>
                <a:spcPts val="0"/>
              </a:spcBef>
              <a:spcAft>
                <a:spcPts val="600"/>
              </a:spcAft>
              <a:buClrTx/>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531733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252664"/>
            <a:ext cx="10701865" cy="652713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47500" lnSpcReduction="20000"/>
          </a:bodyPr>
          <a:lstStyle/>
          <a:p>
            <a:pPr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b="1" dirty="0">
                <a:solidFill>
                  <a:srgbClr val="C00000"/>
                </a:solidFill>
                <a:latin typeface="Verdana" panose="020B0604030504040204" pitchFamily="34" charset="0"/>
              </a:rPr>
              <a:t>výše</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dirty="0">
                <a:latin typeface="Verdana" panose="020B0604030504040204" pitchFamily="34" charset="0"/>
              </a:rPr>
              <a:t>náhradní výživné se stanovuje jako rozdíl výše měsíční dávky výživného určené v exekučním titulu a částečného plnění výživného v příslušném měsíci, nejvýše však ve výši 3000 Kč měsíčně</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dirty="0">
                <a:latin typeface="Verdana" panose="020B0604030504040204" pitchFamily="34" charset="0"/>
              </a:rPr>
              <a:t>výše náhradního výživného se stanovuje na období 4 kalendářních měsíců a vychází z měsíčního průměru stanovených částek</a:t>
            </a:r>
          </a:p>
          <a:p>
            <a:pPr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b="1" dirty="0">
                <a:solidFill>
                  <a:srgbClr val="C00000"/>
                </a:solidFill>
                <a:latin typeface="Verdana" panose="020B0604030504040204" pitchFamily="34" charset="0"/>
              </a:rPr>
              <a:t>řízení</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dirty="0">
                <a:latin typeface="Verdana" panose="020B0604030504040204" pitchFamily="34" charset="0"/>
              </a:rPr>
              <a:t>rozhodčím orgánem je Úřad práce České republiky prostřednictvím krajských poboček nebo pobočky pro hlavní město Prahu - žádost se tedy podává na příslušném kontaktním pracovišti ÚP ČR podle místa trvalého pobytu oprávněné osoby (nezaopatřeného dítěte).</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dirty="0">
                <a:latin typeface="Verdana" panose="020B0604030504040204" pitchFamily="34" charset="0"/>
              </a:rPr>
              <a:t>Úřad práce ČR může tuto dávku jednomu příjemci poskytovat v součtu po dobu maximálně 48 měsíců, které nemusí jít kalendářně po sobě - částku vyplacenou pečující osobě bude poté vymáhat po dlužníkovi - vymožené pohledávky výživného jsou příjmem státního rozpočtu; po této době můžou některé pohledávky přejít na stát.</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4000" dirty="0">
                <a:latin typeface="Verdana" panose="020B0604030504040204" pitchFamily="34" charset="0"/>
              </a:rPr>
              <a:t>Úřad práce k vymožení pohledávky vyzve oprávněnou osobu, aby po rozhodnutí o přechodu pohledávky na stát podala návrh na vstup státu namísto dosavadního oprávněného do probíhajícího řízení o soudním výkonu rozhodnutí nebo exekučního řízení </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4000" dirty="0">
              <a:latin typeface="Verdana" panose="020B0604030504040204" pitchFamily="34" charset="0"/>
            </a:endParaRPr>
          </a:p>
          <a:p>
            <a:pPr algn="just">
              <a:lnSpc>
                <a:spcPct val="120000"/>
              </a:lnSpc>
              <a:spcBef>
                <a:spcPts val="0"/>
              </a:spcBef>
              <a:spcAft>
                <a:spcPts val="600"/>
              </a:spcAft>
              <a:buClrTx/>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67651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92480" y="195940"/>
            <a:ext cx="10607039" cy="136704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Plánovaná reforma dávek 2024/2025</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860698"/>
            <a:ext cx="10701865" cy="480136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85000" lnSpcReduction="10000"/>
          </a:bodyPr>
          <a:lstStyle/>
          <a:p>
            <a:pPr algn="just">
              <a:lnSpc>
                <a:spcPct val="110000"/>
              </a:lnSpc>
              <a:spcBef>
                <a:spcPts val="0"/>
              </a:spcBef>
              <a:spcAft>
                <a:spcPts val="600"/>
              </a:spcAft>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800" b="1" dirty="0">
                <a:latin typeface="Verdana" panose="020B0604030504040204" pitchFamily="34" charset="0"/>
              </a:rPr>
              <a:t>MPSV připravuje největší reformu v historii systému sociálních dávek za posledních 30 let. Toto jsou argumenty pro změnu systému-diskutabilní:</a:t>
            </a:r>
          </a:p>
          <a:p>
            <a:pPr marL="627063" indent="-265113" algn="just">
              <a:lnSpc>
                <a:spcPct val="11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800" dirty="0">
                <a:latin typeface="Verdana" panose="020B0604030504040204" pitchFamily="34" charset="0"/>
              </a:rPr>
              <a:t>ČR má zastaralý systém dávek, složený z několika samostatných dávek sociální podpory a pomoci v hmotné nouzi, které se navzájem započítávají.</a:t>
            </a:r>
          </a:p>
          <a:p>
            <a:pPr marL="627063" indent="-265113" algn="just">
              <a:lnSpc>
                <a:spcPct val="11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800" dirty="0">
                <a:latin typeface="Verdana" panose="020B0604030504040204" pitchFamily="34" charset="0"/>
              </a:rPr>
              <a:t>Systém je nepřehledný (např. přídavek na dítě, příspěvek na bydlení).</a:t>
            </a:r>
          </a:p>
          <a:p>
            <a:pPr marL="627063" indent="-265113" algn="just">
              <a:lnSpc>
                <a:spcPct val="11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800" dirty="0">
                <a:latin typeface="Verdana" panose="020B0604030504040204" pitchFamily="34" charset="0"/>
              </a:rPr>
              <a:t>Klienti doposud museli vyplňovat mnoho formulářů – 4 dávky = 4 žádosti = 4 správní řízení. </a:t>
            </a:r>
          </a:p>
          <a:p>
            <a:pPr marL="627063" indent="-265113" algn="just">
              <a:lnSpc>
                <a:spcPct val="11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800" dirty="0" err="1">
                <a:latin typeface="Verdana" panose="020B0604030504040204" pitchFamily="34" charset="0"/>
              </a:rPr>
              <a:t>Klientovi</a:t>
            </a:r>
            <a:r>
              <a:rPr lang="en-US" sz="1800" dirty="0">
                <a:latin typeface="Verdana" panose="020B0604030504040204" pitchFamily="34" charset="0"/>
              </a:rPr>
              <a:t> </a:t>
            </a:r>
            <a:r>
              <a:rPr lang="en-US" sz="1800" dirty="0" err="1">
                <a:latin typeface="Verdana" panose="020B0604030504040204" pitchFamily="34" charset="0"/>
              </a:rPr>
              <a:t>chybí</a:t>
            </a:r>
            <a:r>
              <a:rPr lang="en-US" sz="1800" dirty="0">
                <a:latin typeface="Verdana" panose="020B0604030504040204" pitchFamily="34" charset="0"/>
              </a:rPr>
              <a:t> </a:t>
            </a:r>
            <a:r>
              <a:rPr lang="en-US" sz="1800" dirty="0" err="1">
                <a:latin typeface="Verdana" panose="020B0604030504040204" pitchFamily="34" charset="0"/>
              </a:rPr>
              <a:t>motivace</a:t>
            </a:r>
            <a:r>
              <a:rPr lang="en-US" sz="1800" dirty="0">
                <a:latin typeface="Verdana" panose="020B0604030504040204" pitchFamily="34" charset="0"/>
              </a:rPr>
              <a:t> </a:t>
            </a:r>
            <a:r>
              <a:rPr lang="en-US" sz="1800" dirty="0" err="1">
                <a:latin typeface="Verdana" panose="020B0604030504040204" pitchFamily="34" charset="0"/>
              </a:rPr>
              <a:t>ke</a:t>
            </a:r>
            <a:r>
              <a:rPr lang="en-US" sz="1800" dirty="0">
                <a:latin typeface="Verdana" panose="020B0604030504040204" pitchFamily="34" charset="0"/>
              </a:rPr>
              <a:t> </a:t>
            </a:r>
            <a:r>
              <a:rPr lang="en-US" sz="1800" dirty="0" err="1">
                <a:latin typeface="Verdana" panose="020B0604030504040204" pitchFamily="34" charset="0"/>
              </a:rPr>
              <a:t>snaze</a:t>
            </a:r>
            <a:r>
              <a:rPr lang="en-US" sz="1800" dirty="0">
                <a:latin typeface="Verdana" panose="020B0604030504040204" pitchFamily="34" charset="0"/>
              </a:rPr>
              <a:t> </a:t>
            </a:r>
            <a:r>
              <a:rPr lang="en-US" sz="1800" dirty="0" err="1">
                <a:latin typeface="Verdana" panose="020B0604030504040204" pitchFamily="34" charset="0"/>
              </a:rPr>
              <a:t>aktivně</a:t>
            </a:r>
            <a:r>
              <a:rPr lang="en-US" sz="1800" dirty="0">
                <a:latin typeface="Verdana" panose="020B0604030504040204" pitchFamily="34" charset="0"/>
              </a:rPr>
              <a:t> </a:t>
            </a:r>
            <a:r>
              <a:rPr lang="en-US" sz="1800" dirty="0" err="1">
                <a:latin typeface="Verdana" panose="020B0604030504040204" pitchFamily="34" charset="0"/>
              </a:rPr>
              <a:t>řešit</a:t>
            </a:r>
            <a:r>
              <a:rPr lang="en-US" sz="1800" dirty="0">
                <a:latin typeface="Verdana" panose="020B0604030504040204" pitchFamily="34" charset="0"/>
              </a:rPr>
              <a:t> </a:t>
            </a:r>
            <a:r>
              <a:rPr lang="en-US" sz="1800" dirty="0" err="1">
                <a:latin typeface="Verdana" panose="020B0604030504040204" pitchFamily="34" charset="0"/>
              </a:rPr>
              <a:t>svoji</a:t>
            </a:r>
            <a:r>
              <a:rPr lang="en-US" sz="1800" dirty="0">
                <a:latin typeface="Verdana" panose="020B0604030504040204" pitchFamily="34" charset="0"/>
              </a:rPr>
              <a:t> </a:t>
            </a:r>
            <a:r>
              <a:rPr lang="en-US" sz="1800" dirty="0" err="1">
                <a:latin typeface="Verdana" panose="020B0604030504040204" pitchFamily="34" charset="0"/>
              </a:rPr>
              <a:t>životní</a:t>
            </a:r>
            <a:r>
              <a:rPr lang="en-US" sz="1800" dirty="0">
                <a:latin typeface="Verdana" panose="020B0604030504040204" pitchFamily="34" charset="0"/>
              </a:rPr>
              <a:t> </a:t>
            </a:r>
            <a:r>
              <a:rPr lang="en-US" sz="1800" dirty="0" err="1">
                <a:latin typeface="Verdana" panose="020B0604030504040204" pitchFamily="34" charset="0"/>
              </a:rPr>
              <a:t>situaci</a:t>
            </a:r>
            <a:r>
              <a:rPr lang="en-US" sz="1800" dirty="0">
                <a:latin typeface="Verdana" panose="020B0604030504040204" pitchFamily="34" charset="0"/>
              </a:rPr>
              <a:t>, </a:t>
            </a:r>
            <a:r>
              <a:rPr lang="en-US" sz="1800" dirty="0" err="1">
                <a:latin typeface="Verdana" panose="020B0604030504040204" pitchFamily="34" charset="0"/>
              </a:rPr>
              <a:t>být</a:t>
            </a:r>
            <a:r>
              <a:rPr lang="en-US" sz="1800" dirty="0">
                <a:latin typeface="Verdana" panose="020B0604030504040204" pitchFamily="34" charset="0"/>
              </a:rPr>
              <a:t> </a:t>
            </a:r>
            <a:r>
              <a:rPr lang="en-US" sz="1800" dirty="0" err="1">
                <a:latin typeface="Verdana" panose="020B0604030504040204" pitchFamily="34" charset="0"/>
              </a:rPr>
              <a:t>zaměstnaný</a:t>
            </a:r>
            <a:r>
              <a:rPr lang="en-US" sz="1800" dirty="0">
                <a:latin typeface="Verdana" panose="020B0604030504040204" pitchFamily="34" charset="0"/>
              </a:rPr>
              <a:t> a </a:t>
            </a:r>
            <a:r>
              <a:rPr lang="en-US" sz="1800" dirty="0" err="1">
                <a:latin typeface="Verdana" panose="020B0604030504040204" pitchFamily="34" charset="0"/>
              </a:rPr>
              <a:t>vydělávat</a:t>
            </a:r>
            <a:r>
              <a:rPr lang="en-US" sz="1800" dirty="0">
                <a:latin typeface="Verdana" panose="020B0604030504040204" pitchFamily="34" charset="0"/>
              </a:rPr>
              <a:t>.  </a:t>
            </a:r>
          </a:p>
          <a:p>
            <a:pPr marL="627063" indent="-265113" algn="just">
              <a:lnSpc>
                <a:spcPct val="11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800" dirty="0" err="1">
                <a:latin typeface="Verdana" panose="020B0604030504040204" pitchFamily="34" charset="0"/>
              </a:rPr>
              <a:t>Řada</a:t>
            </a:r>
            <a:r>
              <a:rPr lang="en-US" sz="1800" dirty="0">
                <a:latin typeface="Verdana" panose="020B0604030504040204" pitchFamily="34" charset="0"/>
              </a:rPr>
              <a:t> </a:t>
            </a:r>
            <a:r>
              <a:rPr lang="en-US" sz="1800" dirty="0" err="1">
                <a:latin typeface="Verdana" panose="020B0604030504040204" pitchFamily="34" charset="0"/>
              </a:rPr>
              <a:t>domácností</a:t>
            </a:r>
            <a:r>
              <a:rPr lang="en-US" sz="1800" dirty="0">
                <a:latin typeface="Verdana" panose="020B0604030504040204" pitchFamily="34" charset="0"/>
              </a:rPr>
              <a:t> </a:t>
            </a:r>
            <a:r>
              <a:rPr lang="en-US" sz="1800" dirty="0" err="1">
                <a:latin typeface="Verdana" panose="020B0604030504040204" pitchFamily="34" charset="0"/>
              </a:rPr>
              <a:t>už</a:t>
            </a:r>
            <a:r>
              <a:rPr lang="en-US" sz="1800" dirty="0">
                <a:latin typeface="Verdana" panose="020B0604030504040204" pitchFamily="34" charset="0"/>
              </a:rPr>
              <a:t> </a:t>
            </a:r>
            <a:r>
              <a:rPr lang="en-US" sz="1800" dirty="0" err="1">
                <a:latin typeface="Verdana" panose="020B0604030504040204" pitchFamily="34" charset="0"/>
              </a:rPr>
              <a:t>nyní</a:t>
            </a:r>
            <a:r>
              <a:rPr lang="en-US" sz="1800" dirty="0">
                <a:latin typeface="Verdana" panose="020B0604030504040204" pitchFamily="34" charset="0"/>
              </a:rPr>
              <a:t> </a:t>
            </a:r>
            <a:r>
              <a:rPr lang="en-US" sz="1800" dirty="0" err="1">
                <a:latin typeface="Verdana" panose="020B0604030504040204" pitchFamily="34" charset="0"/>
              </a:rPr>
              <a:t>pobírá</a:t>
            </a:r>
            <a:r>
              <a:rPr lang="en-US" sz="1800" dirty="0">
                <a:latin typeface="Verdana" panose="020B0604030504040204" pitchFamily="34" charset="0"/>
              </a:rPr>
              <a:t> </a:t>
            </a:r>
            <a:r>
              <a:rPr lang="en-US" sz="1800" dirty="0" err="1">
                <a:latin typeface="Verdana" panose="020B0604030504040204" pitchFamily="34" charset="0"/>
              </a:rPr>
              <a:t>kombinaci</a:t>
            </a:r>
            <a:r>
              <a:rPr lang="en-US" sz="1800" dirty="0">
                <a:latin typeface="Verdana" panose="020B0604030504040204" pitchFamily="34" charset="0"/>
              </a:rPr>
              <a:t> </a:t>
            </a:r>
            <a:r>
              <a:rPr lang="en-US" sz="1800" dirty="0" err="1">
                <a:latin typeface="Verdana" panose="020B0604030504040204" pitchFamily="34" charset="0"/>
              </a:rPr>
              <a:t>různých</a:t>
            </a:r>
            <a:r>
              <a:rPr lang="en-US" sz="1800" dirty="0">
                <a:latin typeface="Verdana" panose="020B0604030504040204" pitchFamily="34" charset="0"/>
              </a:rPr>
              <a:t> </a:t>
            </a:r>
            <a:r>
              <a:rPr lang="en-US" sz="1800" dirty="0" err="1">
                <a:latin typeface="Verdana" panose="020B0604030504040204" pitchFamily="34" charset="0"/>
              </a:rPr>
              <a:t>dávek</a:t>
            </a:r>
            <a:r>
              <a:rPr lang="en-US" sz="1800" dirty="0">
                <a:latin typeface="Verdana" panose="020B0604030504040204" pitchFamily="34" charset="0"/>
              </a:rPr>
              <a:t>.</a:t>
            </a:r>
          </a:p>
          <a:p>
            <a:pPr algn="just">
              <a:lnSpc>
                <a:spcPct val="110000"/>
              </a:lnSpc>
              <a:spcBef>
                <a:spcPts val="0"/>
              </a:spcBef>
              <a:spcAft>
                <a:spcPts val="600"/>
              </a:spcAft>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800" b="1" dirty="0">
                <a:solidFill>
                  <a:srgbClr val="C00000"/>
                </a:solidFill>
                <a:latin typeface="Verdana" panose="020B0604030504040204" pitchFamily="34" charset="0"/>
              </a:rPr>
              <a:t>Cíl reformy</a:t>
            </a:r>
          </a:p>
          <a:p>
            <a:pPr marL="627063" indent="-265113"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800" dirty="0">
                <a:latin typeface="Verdana" panose="020B0604030504040204" pitchFamily="34" charset="0"/>
              </a:rPr>
              <a:t>Hlavním cílem je sloučení čtyř dávek do jediné </a:t>
            </a:r>
            <a:r>
              <a:rPr lang="cs-CZ" sz="1800" b="1" dirty="0">
                <a:latin typeface="Verdana" panose="020B0604030504040204" pitchFamily="34" charset="0"/>
              </a:rPr>
              <a:t>Dávky státní sociální pomoci (DSSP) </a:t>
            </a:r>
            <a:r>
              <a:rPr lang="cs-CZ" sz="1800" dirty="0">
                <a:latin typeface="Verdana" panose="020B0604030504040204" pitchFamily="34" charset="0"/>
              </a:rPr>
              <a:t>pro pomoc chudým domácnostem.</a:t>
            </a:r>
          </a:p>
          <a:p>
            <a:pPr marL="627063" indent="-265113"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800" dirty="0">
                <a:latin typeface="Verdana" panose="020B0604030504040204" pitchFamily="34" charset="0"/>
              </a:rPr>
              <a:t>To bude nyní probíhat cíleně, automaticky a digitálně. </a:t>
            </a:r>
          </a:p>
          <a:p>
            <a:pPr marL="627063" indent="-265113"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800" dirty="0">
                <a:latin typeface="Verdana" panose="020B0604030504040204" pitchFamily="34" charset="0"/>
              </a:rPr>
              <a:t>Změna sníží počet žádostí a správních řízení na jedno. </a:t>
            </a:r>
          </a:p>
          <a:p>
            <a:pPr marL="627063" indent="-265113">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1800" dirty="0">
                <a:latin typeface="Verdana" panose="020B0604030504040204" pitchFamily="34" charset="0"/>
              </a:rPr>
              <a:t>Nová dávka se bude skládat ze </a:t>
            </a:r>
            <a:r>
              <a:rPr lang="cs-CZ" sz="1800" b="1" dirty="0">
                <a:solidFill>
                  <a:srgbClr val="C00000"/>
                </a:solidFill>
                <a:latin typeface="Verdana" panose="020B0604030504040204" pitchFamily="34" charset="0"/>
              </a:rPr>
              <a:t>4 složek: zajištění základního živobytí, pomoc s náklady na bydlení, péče o děti a pracovní bonus pro práceschopné lidi. </a:t>
            </a:r>
          </a:p>
          <a:p>
            <a:pPr algn="just">
              <a:spcBef>
                <a:spcPts val="0"/>
              </a:spcBef>
              <a:spcAft>
                <a:spcPts val="600"/>
              </a:spcAft>
              <a:buFont typeface="+mj-lt"/>
              <a:buAutoNum type="arabicPeriod"/>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13824487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a:extLst>
            <a:ext uri="{FF2B5EF4-FFF2-40B4-BE49-F238E27FC236}">
              <a16:creationId xmlns:a16="http://schemas.microsoft.com/office/drawing/2014/main" id="{F865403F-9C76-CF5E-D7E1-D1BEE9F0946D}"/>
            </a:ext>
          </a:extLst>
        </p:cNvPr>
        <p:cNvGrpSpPr/>
        <p:nvPr/>
      </p:nvGrpSpPr>
      <p:grpSpPr>
        <a:xfrm>
          <a:off x="0" y="0"/>
          <a:ext cx="0" cy="0"/>
          <a:chOff x="0" y="0"/>
          <a:chExt cx="0" cy="0"/>
        </a:xfrm>
      </p:grpSpPr>
      <p:sp>
        <p:nvSpPr>
          <p:cNvPr id="4" name="Podnadpis 3">
            <a:extLst>
              <a:ext uri="{FF2B5EF4-FFF2-40B4-BE49-F238E27FC236}">
                <a16:creationId xmlns:a16="http://schemas.microsoft.com/office/drawing/2014/main" id="{98D5EFE3-0FEA-B05C-E275-B4BFD57BBEB5}"/>
              </a:ext>
            </a:extLst>
          </p:cNvPr>
          <p:cNvSpPr>
            <a:spLocks noGrp="1"/>
          </p:cNvSpPr>
          <p:nvPr>
            <p:ph type="subTitle" idx="1"/>
          </p:nvPr>
        </p:nvSpPr>
        <p:spPr>
          <a:xfrm>
            <a:off x="785707" y="252664"/>
            <a:ext cx="10701865" cy="652713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361950" lvl="3" indent="-361950" algn="just">
              <a:lnSpc>
                <a:spcPct val="120000"/>
              </a:lnSpc>
              <a:spcBef>
                <a:spcPts val="0"/>
              </a:spcBef>
              <a:spcAft>
                <a:spcPts val="600"/>
              </a:spcAft>
              <a:buFont typeface="Wingdings" panose="05000000000000000000" pitchFamily="2" charset="2"/>
              <a:buChar char="Ø"/>
            </a:pPr>
            <a:r>
              <a:rPr lang="cs-CZ" sz="7200" b="1" dirty="0">
                <a:solidFill>
                  <a:srgbClr val="C00000"/>
                </a:solidFill>
                <a:latin typeface="Verdana" panose="020B0604030504040204" pitchFamily="34" charset="0"/>
              </a:rPr>
              <a:t>Změny</a:t>
            </a:r>
          </a:p>
          <a:p>
            <a:pPr marL="627063" indent="-265113"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Konec zneužívání dávek; lidé s majetkem nebo vyššími příjmy nebudou dostávat dávky, a budou je dostávat pouze ti, kteří ji skutečně potřebují.</a:t>
            </a:r>
          </a:p>
          <a:p>
            <a:pPr marL="627063" indent="-265113"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Propojením dávek </a:t>
            </a:r>
            <a:r>
              <a:rPr lang="cs-CZ" sz="7200" b="1" dirty="0">
                <a:latin typeface="Verdana" panose="020B0604030504040204" pitchFamily="34" charset="0"/>
              </a:rPr>
              <a:t>se lépe zaměří na potřebné a podpoří se rodiny s dětmi, ale i zranitelnější skupiny obyvatelstva jako senioři a matky samoživitelky </a:t>
            </a:r>
          </a:p>
          <a:p>
            <a:pPr marL="627063" indent="-265113"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Pomoc bude cílená na ty, kteří se snaží a pracují viz. </a:t>
            </a:r>
            <a:r>
              <a:rPr lang="cs-CZ" sz="7200" b="1" dirty="0">
                <a:latin typeface="Verdana" panose="020B0604030504040204" pitchFamily="34" charset="0"/>
              </a:rPr>
              <a:t>pracovní bonus.</a:t>
            </a:r>
          </a:p>
          <a:p>
            <a:pPr marL="627063" indent="-265113"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Zjednoduší se vyřízení (méně papírů a formulářů). </a:t>
            </a:r>
          </a:p>
          <a:p>
            <a:pPr marL="627063" indent="-265113"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Sloučení 4 opakujících se příjmově testovaných dávek do 1 nové dávky. </a:t>
            </a:r>
          </a:p>
          <a:p>
            <a:pPr marL="627063" indent="-265113"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Online vyřízení dávky v Klientské zóně Jenda, bez nutnosti opakovaných návštěv úřadů. </a:t>
            </a:r>
          </a:p>
          <a:p>
            <a:pPr marL="627063" indent="-265113"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Pomoc bude adresována na základě příjmového a majetkového testu, s rozlišením míry ohrožení chudobou. </a:t>
            </a:r>
          </a:p>
          <a:p>
            <a:pPr marL="361950" lvl="3" indent="-361950" algn="just">
              <a:lnSpc>
                <a:spcPct val="120000"/>
              </a:lnSpc>
              <a:spcBef>
                <a:spcPts val="0"/>
              </a:spcBef>
              <a:spcAft>
                <a:spcPts val="600"/>
              </a:spcAft>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b="1" dirty="0">
                <a:solidFill>
                  <a:srgbClr val="C00000"/>
                </a:solidFill>
                <a:latin typeface="Verdana" panose="020B0604030504040204" pitchFamily="34" charset="0"/>
              </a:rPr>
              <a:t>Příklady složky DSSP</a:t>
            </a:r>
          </a:p>
          <a:p>
            <a:pPr marL="627063" indent="-265113" algn="just">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b="1" dirty="0">
                <a:latin typeface="Verdana" panose="020B0604030504040204" pitchFamily="34" charset="0"/>
              </a:rPr>
              <a:t>Žádost: </a:t>
            </a:r>
            <a:r>
              <a:rPr lang="cs-CZ" sz="7200" dirty="0">
                <a:latin typeface="Verdana" panose="020B0604030504040204" pitchFamily="34" charset="0"/>
              </a:rPr>
              <a:t>Podání žádosti jedním členem domácnosti; uvedení osob, příjmů, majetku a bankovních účtů.</a:t>
            </a:r>
            <a:endParaRPr lang="en-US" sz="7200" dirty="0">
              <a:latin typeface="Verdana" panose="020B0604030504040204" pitchFamily="34" charset="0"/>
            </a:endParaRPr>
          </a:p>
          <a:p>
            <a:pPr marL="627063" indent="-265113" algn="l">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7200" b="1" dirty="0" err="1">
                <a:latin typeface="Verdana" panose="020B0604030504040204" pitchFamily="34" charset="0"/>
              </a:rPr>
              <a:t>Pracovní</a:t>
            </a:r>
            <a:r>
              <a:rPr lang="en-US" sz="7200" b="1" dirty="0">
                <a:latin typeface="Verdana" panose="020B0604030504040204" pitchFamily="34" charset="0"/>
              </a:rPr>
              <a:t> bonus</a:t>
            </a:r>
            <a:br>
              <a:rPr lang="en-US" sz="7200" dirty="0">
                <a:latin typeface="Verdana" panose="020B0604030504040204" pitchFamily="34" charset="0"/>
              </a:rPr>
            </a:br>
            <a:r>
              <a:rPr lang="en-US" sz="7200" dirty="0" err="1">
                <a:latin typeface="Verdana" panose="020B0604030504040204" pitchFamily="34" charset="0"/>
              </a:rPr>
              <a:t>nárok</a:t>
            </a:r>
            <a:r>
              <a:rPr lang="en-US" sz="7200" dirty="0">
                <a:latin typeface="Verdana" panose="020B0604030504040204" pitchFamily="34" charset="0"/>
              </a:rPr>
              <a:t>: pro </a:t>
            </a:r>
            <a:r>
              <a:rPr lang="en-US" sz="7200" dirty="0" err="1">
                <a:latin typeface="Verdana" panose="020B0604030504040204" pitchFamily="34" charset="0"/>
              </a:rPr>
              <a:t>aktivní</a:t>
            </a:r>
            <a:r>
              <a:rPr lang="en-US" sz="7200" dirty="0">
                <a:latin typeface="Verdana" panose="020B0604030504040204" pitchFamily="34" charset="0"/>
              </a:rPr>
              <a:t> </a:t>
            </a:r>
            <a:r>
              <a:rPr lang="en-US" sz="7200" dirty="0" err="1">
                <a:latin typeface="Verdana" panose="020B0604030504040204" pitchFamily="34" charset="0"/>
              </a:rPr>
              <a:t>jedince</a:t>
            </a:r>
            <a:r>
              <a:rPr lang="en-US" sz="7200" dirty="0">
                <a:latin typeface="Verdana" panose="020B0604030504040204" pitchFamily="34" charset="0"/>
              </a:rPr>
              <a:t>.</a:t>
            </a:r>
            <a:br>
              <a:rPr lang="en-US" sz="7200" dirty="0">
                <a:latin typeface="Verdana" panose="020B0604030504040204" pitchFamily="34" charset="0"/>
              </a:rPr>
            </a:br>
            <a:r>
              <a:rPr lang="en-US" sz="7200" dirty="0" err="1">
                <a:latin typeface="Verdana" panose="020B0604030504040204" pitchFamily="34" charset="0"/>
              </a:rPr>
              <a:t>výše</a:t>
            </a:r>
            <a:r>
              <a:rPr lang="en-US" sz="7200" dirty="0">
                <a:latin typeface="Verdana" panose="020B0604030504040204" pitchFamily="34" charset="0"/>
              </a:rPr>
              <a:t>: 40 % z </a:t>
            </a:r>
            <a:r>
              <a:rPr lang="en-US" sz="7200" dirty="0" err="1">
                <a:latin typeface="Verdana" panose="020B0604030504040204" pitchFamily="34" charset="0"/>
              </a:rPr>
              <a:t>příjmu</a:t>
            </a:r>
            <a:r>
              <a:rPr lang="en-US" sz="7200" dirty="0">
                <a:latin typeface="Verdana" panose="020B0604030504040204" pitchFamily="34" charset="0"/>
              </a:rPr>
              <a:t> do 1,5násobku </a:t>
            </a:r>
            <a:r>
              <a:rPr lang="en-US" sz="7200" dirty="0" err="1">
                <a:latin typeface="Verdana" panose="020B0604030504040204" pitchFamily="34" charset="0"/>
              </a:rPr>
              <a:t>životního</a:t>
            </a:r>
            <a:r>
              <a:rPr lang="en-US" sz="7200" dirty="0">
                <a:latin typeface="Verdana" panose="020B0604030504040204" pitchFamily="34" charset="0"/>
              </a:rPr>
              <a:t> minima.</a:t>
            </a:r>
          </a:p>
          <a:p>
            <a:pPr marL="627063" indent="-265113" algn="l">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7200" b="1" dirty="0" err="1">
                <a:latin typeface="Verdana" panose="020B0604030504040204" pitchFamily="34" charset="0"/>
              </a:rPr>
              <a:t>Živobytí</a:t>
            </a:r>
            <a:br>
              <a:rPr lang="en-US" sz="7200" dirty="0">
                <a:latin typeface="Verdana" panose="020B0604030504040204" pitchFamily="34" charset="0"/>
              </a:rPr>
            </a:br>
            <a:r>
              <a:rPr lang="en-US" sz="7200" dirty="0" err="1">
                <a:latin typeface="Verdana" panose="020B0604030504040204" pitchFamily="34" charset="0"/>
              </a:rPr>
              <a:t>nárok</a:t>
            </a:r>
            <a:r>
              <a:rPr lang="en-US" sz="7200" dirty="0">
                <a:latin typeface="Verdana" panose="020B0604030504040204" pitchFamily="34" charset="0"/>
              </a:rPr>
              <a:t>: </a:t>
            </a:r>
            <a:r>
              <a:rPr lang="en-US" sz="7200" dirty="0" err="1">
                <a:latin typeface="Verdana" panose="020B0604030504040204" pitchFamily="34" charset="0"/>
              </a:rPr>
              <a:t>rodiny</a:t>
            </a:r>
            <a:r>
              <a:rPr lang="en-US" sz="7200" dirty="0">
                <a:latin typeface="Verdana" panose="020B0604030504040204" pitchFamily="34" charset="0"/>
              </a:rPr>
              <a:t> do 1,43násobku </a:t>
            </a:r>
            <a:r>
              <a:rPr lang="en-US" sz="7200" dirty="0" err="1">
                <a:latin typeface="Verdana" panose="020B0604030504040204" pitchFamily="34" charset="0"/>
              </a:rPr>
              <a:t>životního</a:t>
            </a:r>
            <a:r>
              <a:rPr lang="en-US" sz="7200" dirty="0">
                <a:latin typeface="Verdana" panose="020B0604030504040204" pitchFamily="34" charset="0"/>
              </a:rPr>
              <a:t> minima.</a:t>
            </a:r>
            <a:br>
              <a:rPr lang="en-US" sz="7200" dirty="0">
                <a:latin typeface="Verdana" panose="020B0604030504040204" pitchFamily="34" charset="0"/>
              </a:rPr>
            </a:br>
            <a:r>
              <a:rPr lang="en-US" sz="7200" dirty="0" err="1">
                <a:latin typeface="Verdana" panose="020B0604030504040204" pitchFamily="34" charset="0"/>
              </a:rPr>
              <a:t>výše</a:t>
            </a:r>
            <a:r>
              <a:rPr lang="en-US" sz="7200" dirty="0">
                <a:latin typeface="Verdana" panose="020B0604030504040204" pitchFamily="34" charset="0"/>
              </a:rPr>
              <a:t>: </a:t>
            </a:r>
            <a:r>
              <a:rPr lang="en-US" sz="7200" dirty="0" err="1">
                <a:latin typeface="Verdana" panose="020B0604030504040204" pitchFamily="34" charset="0"/>
              </a:rPr>
              <a:t>rozdíl</a:t>
            </a:r>
            <a:r>
              <a:rPr lang="en-US" sz="7200" dirty="0">
                <a:latin typeface="Verdana" panose="020B0604030504040204" pitchFamily="34" charset="0"/>
              </a:rPr>
              <a:t> </a:t>
            </a:r>
            <a:r>
              <a:rPr lang="en-US" sz="7200" dirty="0" err="1">
                <a:latin typeface="Verdana" panose="020B0604030504040204" pitchFamily="34" charset="0"/>
              </a:rPr>
              <a:t>mezi</a:t>
            </a:r>
            <a:r>
              <a:rPr lang="en-US" sz="7200" dirty="0">
                <a:latin typeface="Verdana" panose="020B0604030504040204" pitchFamily="34" charset="0"/>
              </a:rPr>
              <a:t> </a:t>
            </a:r>
            <a:r>
              <a:rPr lang="en-US" sz="7200" dirty="0" err="1">
                <a:latin typeface="Verdana" panose="020B0604030504040204" pitchFamily="34" charset="0"/>
              </a:rPr>
              <a:t>náklady</a:t>
            </a:r>
            <a:r>
              <a:rPr lang="en-US" sz="7200" dirty="0">
                <a:latin typeface="Verdana" panose="020B0604030504040204" pitchFamily="34" charset="0"/>
              </a:rPr>
              <a:t> </a:t>
            </a:r>
            <a:r>
              <a:rPr lang="en-US" sz="7200" dirty="0" err="1">
                <a:latin typeface="Verdana" panose="020B0604030504040204" pitchFamily="34" charset="0"/>
              </a:rPr>
              <a:t>na</a:t>
            </a:r>
            <a:r>
              <a:rPr lang="en-US" sz="7200" dirty="0">
                <a:latin typeface="Verdana" panose="020B0604030504040204" pitchFamily="34" charset="0"/>
              </a:rPr>
              <a:t> </a:t>
            </a:r>
            <a:r>
              <a:rPr lang="en-US" sz="7200" dirty="0" err="1">
                <a:latin typeface="Verdana" panose="020B0604030504040204" pitchFamily="34" charset="0"/>
              </a:rPr>
              <a:t>život</a:t>
            </a:r>
            <a:r>
              <a:rPr lang="en-US" sz="7200" dirty="0">
                <a:latin typeface="Verdana" panose="020B0604030504040204" pitchFamily="34" charset="0"/>
              </a:rPr>
              <a:t> a </a:t>
            </a:r>
            <a:r>
              <a:rPr lang="en-US" sz="7200" dirty="0" err="1">
                <a:latin typeface="Verdana" panose="020B0604030504040204" pitchFamily="34" charset="0"/>
              </a:rPr>
              <a:t>příjmem</a:t>
            </a:r>
            <a:r>
              <a:rPr lang="en-US" sz="7200" dirty="0">
                <a:latin typeface="Verdana" panose="020B0604030504040204" pitchFamily="34" charset="0"/>
              </a:rPr>
              <a:t> (</a:t>
            </a:r>
            <a:r>
              <a:rPr lang="en-US" sz="7200" dirty="0" err="1">
                <a:latin typeface="Verdana" panose="020B0604030504040204" pitchFamily="34" charset="0"/>
              </a:rPr>
              <a:t>odečteno</a:t>
            </a:r>
            <a:r>
              <a:rPr lang="en-US" sz="7200" dirty="0">
                <a:latin typeface="Verdana" panose="020B0604030504040204" pitchFamily="34" charset="0"/>
              </a:rPr>
              <a:t> 30 %).</a:t>
            </a: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4000" dirty="0">
              <a:latin typeface="Verdana" panose="020B0604030504040204" pitchFamily="34" charset="0"/>
            </a:endParaRPr>
          </a:p>
          <a:p>
            <a:pPr algn="just">
              <a:lnSpc>
                <a:spcPct val="120000"/>
              </a:lnSpc>
              <a:spcBef>
                <a:spcPts val="0"/>
              </a:spcBef>
              <a:spcAft>
                <a:spcPts val="600"/>
              </a:spcAft>
              <a:buClrTx/>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0223677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a:extLst>
            <a:ext uri="{FF2B5EF4-FFF2-40B4-BE49-F238E27FC236}">
              <a16:creationId xmlns:a16="http://schemas.microsoft.com/office/drawing/2014/main" id="{0C0AB27B-1AF6-9C38-EEE2-2FCDA1D17CCC}"/>
            </a:ext>
          </a:extLst>
        </p:cNvPr>
        <p:cNvGrpSpPr/>
        <p:nvPr/>
      </p:nvGrpSpPr>
      <p:grpSpPr>
        <a:xfrm>
          <a:off x="0" y="0"/>
          <a:ext cx="0" cy="0"/>
          <a:chOff x="0" y="0"/>
          <a:chExt cx="0" cy="0"/>
        </a:xfrm>
      </p:grpSpPr>
      <p:sp>
        <p:nvSpPr>
          <p:cNvPr id="4" name="Podnadpis 3">
            <a:extLst>
              <a:ext uri="{FF2B5EF4-FFF2-40B4-BE49-F238E27FC236}">
                <a16:creationId xmlns:a16="http://schemas.microsoft.com/office/drawing/2014/main" id="{60CE7849-8868-617B-8D27-3BB0A20FAE39}"/>
              </a:ext>
            </a:extLst>
          </p:cNvPr>
          <p:cNvSpPr>
            <a:spLocks noGrp="1"/>
          </p:cNvSpPr>
          <p:nvPr>
            <p:ph type="subTitle" idx="1"/>
          </p:nvPr>
        </p:nvSpPr>
        <p:spPr>
          <a:xfrm>
            <a:off x="785707" y="0"/>
            <a:ext cx="10701865" cy="677979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marL="627063" indent="-265113" algn="l">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7200" b="1" dirty="0" err="1">
                <a:latin typeface="Verdana" panose="020B0604030504040204" pitchFamily="34" charset="0"/>
              </a:rPr>
              <a:t>Dítě</a:t>
            </a:r>
            <a:br>
              <a:rPr lang="en-US" sz="7200" b="1" dirty="0">
                <a:latin typeface="Verdana" panose="020B0604030504040204" pitchFamily="34" charset="0"/>
              </a:rPr>
            </a:br>
            <a:r>
              <a:rPr lang="en-US" sz="7200" dirty="0" err="1">
                <a:latin typeface="Verdana" panose="020B0604030504040204" pitchFamily="34" charset="0"/>
              </a:rPr>
              <a:t>nárok</a:t>
            </a:r>
            <a:r>
              <a:rPr lang="en-US" sz="7200" dirty="0">
                <a:latin typeface="Verdana" panose="020B0604030504040204" pitchFamily="34" charset="0"/>
              </a:rPr>
              <a:t>: </a:t>
            </a:r>
            <a:r>
              <a:rPr lang="en-US" sz="7200" dirty="0" err="1">
                <a:latin typeface="Verdana" panose="020B0604030504040204" pitchFamily="34" charset="0"/>
              </a:rPr>
              <a:t>rodiny</a:t>
            </a:r>
            <a:r>
              <a:rPr lang="en-US" sz="7200" dirty="0">
                <a:latin typeface="Verdana" panose="020B0604030504040204" pitchFamily="34" charset="0"/>
              </a:rPr>
              <a:t> do 4násobku </a:t>
            </a:r>
            <a:r>
              <a:rPr lang="en-US" sz="7200" dirty="0" err="1">
                <a:latin typeface="Verdana" panose="020B0604030504040204" pitchFamily="34" charset="0"/>
              </a:rPr>
              <a:t>životního</a:t>
            </a:r>
            <a:r>
              <a:rPr lang="en-US" sz="7200" dirty="0">
                <a:latin typeface="Verdana" panose="020B0604030504040204" pitchFamily="34" charset="0"/>
              </a:rPr>
              <a:t> minima.</a:t>
            </a:r>
            <a:br>
              <a:rPr lang="en-US" sz="7200" dirty="0">
                <a:latin typeface="Verdana" panose="020B0604030504040204" pitchFamily="34" charset="0"/>
              </a:rPr>
            </a:br>
            <a:r>
              <a:rPr lang="en-US" sz="7200" dirty="0" err="1">
                <a:latin typeface="Verdana" panose="020B0604030504040204" pitchFamily="34" charset="0"/>
              </a:rPr>
              <a:t>výše</a:t>
            </a:r>
            <a:r>
              <a:rPr lang="en-US" sz="7200" dirty="0">
                <a:latin typeface="Verdana" panose="020B0604030504040204" pitchFamily="34" charset="0"/>
              </a:rPr>
              <a:t>: </a:t>
            </a:r>
            <a:r>
              <a:rPr lang="en-US" sz="7200" dirty="0" err="1">
                <a:latin typeface="Verdana" panose="020B0604030504040204" pitchFamily="34" charset="0"/>
              </a:rPr>
              <a:t>až</a:t>
            </a:r>
            <a:r>
              <a:rPr lang="en-US" sz="7200" dirty="0">
                <a:latin typeface="Verdana" panose="020B0604030504040204" pitchFamily="34" charset="0"/>
              </a:rPr>
              <a:t> 1.000 </a:t>
            </a:r>
            <a:r>
              <a:rPr lang="en-US" sz="7200" dirty="0" err="1">
                <a:latin typeface="Verdana" panose="020B0604030504040204" pitchFamily="34" charset="0"/>
              </a:rPr>
              <a:t>Kč</a:t>
            </a:r>
            <a:r>
              <a:rPr lang="en-US" sz="7200" dirty="0">
                <a:latin typeface="Verdana" panose="020B0604030504040204" pitchFamily="34" charset="0"/>
              </a:rPr>
              <a:t> </a:t>
            </a:r>
            <a:r>
              <a:rPr lang="en-US" sz="7200" dirty="0" err="1">
                <a:latin typeface="Verdana" panose="020B0604030504040204" pitchFamily="34" charset="0"/>
              </a:rPr>
              <a:t>na</a:t>
            </a:r>
            <a:r>
              <a:rPr lang="en-US" sz="7200" dirty="0">
                <a:latin typeface="Verdana" panose="020B0604030504040204" pitchFamily="34" charset="0"/>
              </a:rPr>
              <a:t> </a:t>
            </a:r>
            <a:r>
              <a:rPr lang="en-US" sz="7200" dirty="0" err="1">
                <a:latin typeface="Verdana" panose="020B0604030504040204" pitchFamily="34" charset="0"/>
              </a:rPr>
              <a:t>dítě</a:t>
            </a:r>
            <a:r>
              <a:rPr lang="en-US" sz="7200" dirty="0">
                <a:latin typeface="Verdana" panose="020B0604030504040204" pitchFamily="34" charset="0"/>
              </a:rPr>
              <a:t> </a:t>
            </a:r>
            <a:r>
              <a:rPr lang="en-US" sz="7200" dirty="0" err="1">
                <a:latin typeface="Verdana" panose="020B0604030504040204" pitchFamily="34" charset="0"/>
              </a:rPr>
              <a:t>dle</a:t>
            </a:r>
            <a:r>
              <a:rPr lang="en-US" sz="7200" dirty="0">
                <a:latin typeface="Verdana" panose="020B0604030504040204" pitchFamily="34" charset="0"/>
              </a:rPr>
              <a:t> </a:t>
            </a:r>
            <a:r>
              <a:rPr lang="en-US" sz="7200" dirty="0" err="1">
                <a:latin typeface="Verdana" panose="020B0604030504040204" pitchFamily="34" charset="0"/>
              </a:rPr>
              <a:t>příjmu</a:t>
            </a:r>
            <a:r>
              <a:rPr lang="en-US" sz="7200" dirty="0">
                <a:latin typeface="Verdana" panose="020B0604030504040204" pitchFamily="34" charset="0"/>
              </a:rPr>
              <a:t> </a:t>
            </a:r>
            <a:r>
              <a:rPr lang="en-US" sz="7200" dirty="0" err="1">
                <a:latin typeface="Verdana" panose="020B0604030504040204" pitchFamily="34" charset="0"/>
              </a:rPr>
              <a:t>rodiny</a:t>
            </a:r>
            <a:r>
              <a:rPr lang="en-US" sz="7200" dirty="0">
                <a:latin typeface="Verdana" panose="020B0604030504040204" pitchFamily="34" charset="0"/>
              </a:rPr>
              <a:t>; </a:t>
            </a:r>
            <a:r>
              <a:rPr lang="en-US" sz="7200" dirty="0" err="1">
                <a:latin typeface="Verdana" panose="020B0604030504040204" pitchFamily="34" charset="0"/>
              </a:rPr>
              <a:t>nárok</a:t>
            </a:r>
            <a:r>
              <a:rPr lang="en-US" sz="7200" dirty="0">
                <a:latin typeface="Verdana" panose="020B0604030504040204" pitchFamily="34" charset="0"/>
              </a:rPr>
              <a:t> </a:t>
            </a:r>
            <a:r>
              <a:rPr lang="en-US" sz="7200" dirty="0" err="1">
                <a:latin typeface="Verdana" panose="020B0604030504040204" pitchFamily="34" charset="0"/>
              </a:rPr>
              <a:t>podmíněný</a:t>
            </a:r>
            <a:r>
              <a:rPr lang="en-US" sz="7200" dirty="0">
                <a:latin typeface="Verdana" panose="020B0604030504040204" pitchFamily="34" charset="0"/>
              </a:rPr>
              <a:t> </a:t>
            </a:r>
            <a:r>
              <a:rPr lang="en-US" sz="7200" dirty="0" err="1">
                <a:latin typeface="Verdana" panose="020B0604030504040204" pitchFamily="34" charset="0"/>
              </a:rPr>
              <a:t>pracovním</a:t>
            </a:r>
            <a:r>
              <a:rPr lang="en-US" sz="7200" dirty="0">
                <a:latin typeface="Verdana" panose="020B0604030504040204" pitchFamily="34" charset="0"/>
              </a:rPr>
              <a:t> </a:t>
            </a:r>
            <a:r>
              <a:rPr lang="en-US" sz="7200" dirty="0" err="1">
                <a:latin typeface="Verdana" panose="020B0604030504040204" pitchFamily="34" charset="0"/>
              </a:rPr>
              <a:t>aktivním</a:t>
            </a:r>
            <a:r>
              <a:rPr lang="en-US" sz="7200" dirty="0">
                <a:latin typeface="Verdana" panose="020B0604030504040204" pitchFamily="34" charset="0"/>
              </a:rPr>
              <a:t> </a:t>
            </a:r>
            <a:r>
              <a:rPr lang="en-US" sz="7200" dirty="0" err="1">
                <a:latin typeface="Verdana" panose="020B0604030504040204" pitchFamily="34" charset="0"/>
              </a:rPr>
              <a:t>statusem</a:t>
            </a:r>
            <a:r>
              <a:rPr lang="en-US" sz="7200" dirty="0">
                <a:latin typeface="Verdana" panose="020B0604030504040204" pitchFamily="34" charset="0"/>
              </a:rPr>
              <a:t>.</a:t>
            </a:r>
          </a:p>
          <a:p>
            <a:pPr marL="627063" indent="-265113" algn="l">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7200" b="1" dirty="0" err="1">
                <a:latin typeface="Verdana" panose="020B0604030504040204" pitchFamily="34" charset="0"/>
              </a:rPr>
              <a:t>Bydlení</a:t>
            </a:r>
            <a:br>
              <a:rPr lang="en-US" sz="7200" b="1" dirty="0">
                <a:latin typeface="Verdana" panose="020B0604030504040204" pitchFamily="34" charset="0"/>
              </a:rPr>
            </a:br>
            <a:r>
              <a:rPr lang="en-US" sz="7200" dirty="0" err="1">
                <a:latin typeface="Verdana" panose="020B0604030504040204" pitchFamily="34" charset="0"/>
              </a:rPr>
              <a:t>nárok</a:t>
            </a:r>
            <a:r>
              <a:rPr lang="en-US" sz="7200" dirty="0">
                <a:latin typeface="Verdana" panose="020B0604030504040204" pitchFamily="34" charset="0"/>
              </a:rPr>
              <a:t>: </a:t>
            </a:r>
            <a:r>
              <a:rPr lang="en-US" sz="7200" dirty="0" err="1">
                <a:latin typeface="Verdana" panose="020B0604030504040204" pitchFamily="34" charset="0"/>
              </a:rPr>
              <a:t>při</a:t>
            </a:r>
            <a:r>
              <a:rPr lang="en-US" sz="7200" dirty="0">
                <a:latin typeface="Verdana" panose="020B0604030504040204" pitchFamily="34" charset="0"/>
              </a:rPr>
              <a:t> </a:t>
            </a:r>
            <a:r>
              <a:rPr lang="en-US" sz="7200" dirty="0" err="1">
                <a:latin typeface="Verdana" panose="020B0604030504040204" pitchFamily="34" charset="0"/>
              </a:rPr>
              <a:t>nákladech</a:t>
            </a:r>
            <a:r>
              <a:rPr lang="en-US" sz="7200" dirty="0">
                <a:latin typeface="Verdana" panose="020B0604030504040204" pitchFamily="34" charset="0"/>
              </a:rPr>
              <a:t> </a:t>
            </a:r>
            <a:r>
              <a:rPr lang="en-US" sz="7200" dirty="0" err="1">
                <a:latin typeface="Verdana" panose="020B0604030504040204" pitchFamily="34" charset="0"/>
              </a:rPr>
              <a:t>na</a:t>
            </a:r>
            <a:r>
              <a:rPr lang="en-US" sz="7200" dirty="0">
                <a:latin typeface="Verdana" panose="020B0604030504040204" pitchFamily="34" charset="0"/>
              </a:rPr>
              <a:t> </a:t>
            </a:r>
            <a:r>
              <a:rPr lang="en-US" sz="7200" dirty="0" err="1">
                <a:latin typeface="Verdana" panose="020B0604030504040204" pitchFamily="34" charset="0"/>
              </a:rPr>
              <a:t>bydlení</a:t>
            </a:r>
            <a:r>
              <a:rPr lang="en-US" sz="7200" dirty="0">
                <a:latin typeface="Verdana" panose="020B0604030504040204" pitchFamily="34" charset="0"/>
              </a:rPr>
              <a:t> a to </a:t>
            </a:r>
            <a:r>
              <a:rPr lang="en-US" sz="7200" dirty="0" err="1">
                <a:latin typeface="Verdana" panose="020B0604030504040204" pitchFamily="34" charset="0"/>
              </a:rPr>
              <a:t>pokud</a:t>
            </a:r>
            <a:r>
              <a:rPr lang="en-US" sz="7200" dirty="0">
                <a:latin typeface="Verdana" panose="020B0604030504040204" pitchFamily="34" charset="0"/>
              </a:rPr>
              <a:t> </a:t>
            </a:r>
            <a:r>
              <a:rPr lang="en-US" sz="7200" dirty="0" err="1">
                <a:latin typeface="Verdana" panose="020B0604030504040204" pitchFamily="34" charset="0"/>
              </a:rPr>
              <a:t>nepřesahují</a:t>
            </a:r>
            <a:r>
              <a:rPr lang="en-US" sz="7200" dirty="0">
                <a:latin typeface="Verdana" panose="020B0604030504040204" pitchFamily="34" charset="0"/>
              </a:rPr>
              <a:t> 30 % </a:t>
            </a:r>
            <a:r>
              <a:rPr lang="en-US" sz="7200" dirty="0" err="1">
                <a:latin typeface="Verdana" panose="020B0604030504040204" pitchFamily="34" charset="0"/>
              </a:rPr>
              <a:t>příjmu</a:t>
            </a:r>
            <a:r>
              <a:rPr lang="en-US" sz="7200" dirty="0">
                <a:latin typeface="Verdana" panose="020B0604030504040204" pitchFamily="34" charset="0"/>
              </a:rPr>
              <a:t> </a:t>
            </a:r>
            <a:r>
              <a:rPr lang="en-US" sz="7200" dirty="0" err="1">
                <a:latin typeface="Verdana" panose="020B0604030504040204" pitchFamily="34" charset="0"/>
              </a:rPr>
              <a:t>domácnosti</a:t>
            </a:r>
            <a:r>
              <a:rPr lang="en-US" sz="7200" dirty="0">
                <a:latin typeface="Verdana" panose="020B0604030504040204" pitchFamily="34" charset="0"/>
              </a:rPr>
              <a:t> a </a:t>
            </a:r>
            <a:r>
              <a:rPr lang="en-US" sz="7200" dirty="0" err="1">
                <a:latin typeface="Verdana" panose="020B0604030504040204" pitchFamily="34" charset="0"/>
              </a:rPr>
              <a:t>tato</a:t>
            </a:r>
            <a:r>
              <a:rPr lang="en-US" sz="7200" dirty="0">
                <a:latin typeface="Verdana" panose="020B0604030504040204" pitchFamily="34" charset="0"/>
              </a:rPr>
              <a:t> </a:t>
            </a:r>
            <a:r>
              <a:rPr lang="en-US" sz="7200" dirty="0" err="1">
                <a:latin typeface="Verdana" panose="020B0604030504040204" pitchFamily="34" charset="0"/>
              </a:rPr>
              <a:t>část</a:t>
            </a:r>
            <a:r>
              <a:rPr lang="en-US" sz="7200" dirty="0">
                <a:latin typeface="Verdana" panose="020B0604030504040204" pitchFamily="34" charset="0"/>
              </a:rPr>
              <a:t> </a:t>
            </a:r>
            <a:r>
              <a:rPr lang="en-US" sz="7200" dirty="0" err="1">
                <a:latin typeface="Verdana" panose="020B0604030504040204" pitchFamily="34" charset="0"/>
              </a:rPr>
              <a:t>není</a:t>
            </a:r>
            <a:r>
              <a:rPr lang="en-US" sz="7200" dirty="0">
                <a:latin typeface="Verdana" panose="020B0604030504040204" pitchFamily="34" charset="0"/>
              </a:rPr>
              <a:t> </a:t>
            </a:r>
            <a:r>
              <a:rPr lang="en-US" sz="7200" dirty="0" err="1">
                <a:latin typeface="Verdana" panose="020B0604030504040204" pitchFamily="34" charset="0"/>
              </a:rPr>
              <a:t>vyšší</a:t>
            </a:r>
            <a:r>
              <a:rPr lang="en-US" sz="7200" dirty="0">
                <a:latin typeface="Verdana" panose="020B0604030504040204" pitchFamily="34" charset="0"/>
              </a:rPr>
              <a:t> </a:t>
            </a:r>
            <a:r>
              <a:rPr lang="en-US" sz="7200" dirty="0" err="1">
                <a:latin typeface="Verdana" panose="020B0604030504040204" pitchFamily="34" charset="0"/>
              </a:rPr>
              <a:t>než</a:t>
            </a:r>
            <a:r>
              <a:rPr lang="en-US" sz="7200" dirty="0">
                <a:latin typeface="Verdana" panose="020B0604030504040204" pitchFamily="34" charset="0"/>
              </a:rPr>
              <a:t> </a:t>
            </a:r>
            <a:r>
              <a:rPr lang="en-US" sz="7200" dirty="0" err="1">
                <a:latin typeface="Verdana" panose="020B0604030504040204" pitchFamily="34" charset="0"/>
              </a:rPr>
              <a:t>uznatelné</a:t>
            </a:r>
            <a:r>
              <a:rPr lang="en-US" sz="7200" dirty="0">
                <a:latin typeface="Verdana" panose="020B0604030504040204" pitchFamily="34" charset="0"/>
              </a:rPr>
              <a:t> </a:t>
            </a:r>
            <a:r>
              <a:rPr lang="en-US" sz="7200" dirty="0" err="1">
                <a:latin typeface="Verdana" panose="020B0604030504040204" pitchFamily="34" charset="0"/>
              </a:rPr>
              <a:t>náklady</a:t>
            </a:r>
            <a:r>
              <a:rPr lang="en-US" sz="7200" dirty="0">
                <a:latin typeface="Verdana" panose="020B0604030504040204" pitchFamily="34" charset="0"/>
              </a:rPr>
              <a:t> </a:t>
            </a:r>
            <a:r>
              <a:rPr lang="en-US" sz="7200" dirty="0" err="1">
                <a:latin typeface="Verdana" panose="020B0604030504040204" pitchFamily="34" charset="0"/>
              </a:rPr>
              <a:t>na</a:t>
            </a:r>
            <a:r>
              <a:rPr lang="en-US" sz="7200" dirty="0">
                <a:latin typeface="Verdana" panose="020B0604030504040204" pitchFamily="34" charset="0"/>
              </a:rPr>
              <a:t> </a:t>
            </a:r>
            <a:r>
              <a:rPr lang="en-US" sz="7200" dirty="0" err="1">
                <a:latin typeface="Verdana" panose="020B0604030504040204" pitchFamily="34" charset="0"/>
              </a:rPr>
              <a:t>bydlení</a:t>
            </a:r>
            <a:r>
              <a:rPr lang="en-US" sz="7200" dirty="0">
                <a:latin typeface="Verdana" panose="020B0604030504040204" pitchFamily="34" charset="0"/>
              </a:rPr>
              <a:t>.</a:t>
            </a:r>
            <a:endParaRPr lang="cs-CZ" sz="7200" dirty="0">
              <a:latin typeface="Verdana" panose="020B0604030504040204" pitchFamily="34" charset="0"/>
            </a:endParaRPr>
          </a:p>
          <a:p>
            <a:pPr marL="361950" indent="-361950" algn="l">
              <a:lnSpc>
                <a:spcPct val="120000"/>
              </a:lnSpc>
              <a:spcBef>
                <a:spcPts val="0"/>
              </a:spcBef>
              <a:spcAft>
                <a:spcPts val="600"/>
              </a:spcAft>
              <a:buFont typeface="Wingdings" panose="05000000000000000000" pitchFamily="2" charset="2"/>
              <a:buChar char="Ø"/>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b="1" dirty="0">
                <a:solidFill>
                  <a:srgbClr val="C00000"/>
                </a:solidFill>
                <a:latin typeface="Verdana" panose="020B0604030504040204" pitchFamily="34" charset="0"/>
              </a:rPr>
              <a:t>Parametry majetkového testu/ vlastnictví</a:t>
            </a:r>
          </a:p>
          <a:p>
            <a:pPr marL="627063" indent="-265113" algn="l">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b="1" dirty="0">
                <a:latin typeface="Verdana" panose="020B0604030504040204" pitchFamily="34" charset="0"/>
              </a:rPr>
              <a:t>Příjmové a majetkové limity:</a:t>
            </a:r>
          </a:p>
          <a:p>
            <a:pPr marL="1073150" indent="-360363" algn="l">
              <a:lnSpc>
                <a:spcPct val="120000"/>
              </a:lnSpc>
              <a:spcBef>
                <a:spcPts val="0"/>
              </a:spcBef>
              <a:spcAft>
                <a:spcPts val="600"/>
              </a:spcAft>
              <a:buFont typeface="Wingdings" panose="05000000000000000000" pitchFamily="2" charset="2"/>
              <a:buChar char="ü"/>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Nad 1,43 násobek živ. minima: automatizovaný režim, minimální kontakt s Úřadem práce.</a:t>
            </a:r>
          </a:p>
          <a:p>
            <a:pPr marL="1073150" indent="-360363" algn="l">
              <a:lnSpc>
                <a:spcPct val="120000"/>
              </a:lnSpc>
              <a:spcBef>
                <a:spcPts val="0"/>
              </a:spcBef>
              <a:spcAft>
                <a:spcPts val="600"/>
              </a:spcAft>
              <a:buFont typeface="Wingdings" panose="05000000000000000000" pitchFamily="2" charset="2"/>
              <a:buChar char="ü"/>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Pod 1,43 násobek živ. minima: Pravidelný kontakt, podpůrný plán.</a:t>
            </a:r>
          </a:p>
          <a:p>
            <a:pPr marL="1073150" indent="-360363" algn="l">
              <a:lnSpc>
                <a:spcPct val="120000"/>
              </a:lnSpc>
              <a:spcBef>
                <a:spcPts val="0"/>
              </a:spcBef>
              <a:spcAft>
                <a:spcPts val="600"/>
              </a:spcAft>
              <a:buFont typeface="Wingdings" panose="05000000000000000000" pitchFamily="2" charset="2"/>
              <a:buChar char="ü"/>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Výška dávek: Stanovena na 3 měsíce na základě předchozích 3 měsíců.</a:t>
            </a:r>
          </a:p>
          <a:p>
            <a:pPr marL="627063" indent="-265113" algn="l">
              <a:lnSpc>
                <a:spcPct val="120000"/>
              </a:lnSpc>
              <a:spcBef>
                <a:spcPts val="0"/>
              </a:spcBef>
              <a:spcAft>
                <a:spcPts val="600"/>
              </a:spcAft>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b="1" dirty="0">
                <a:latin typeface="Verdana" panose="020B0604030504040204" pitchFamily="34" charset="0"/>
              </a:rPr>
              <a:t>Povolené vlastnictví: </a:t>
            </a:r>
          </a:p>
          <a:p>
            <a:pPr marL="1073150" indent="-360363" algn="l">
              <a:lnSpc>
                <a:spcPct val="120000"/>
              </a:lnSpc>
              <a:spcBef>
                <a:spcPts val="0"/>
              </a:spcBef>
              <a:spcAft>
                <a:spcPts val="600"/>
              </a:spcAft>
              <a:buFont typeface="Wingdings" panose="05000000000000000000" pitchFamily="2" charset="2"/>
              <a:buChar char="ü"/>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1 nemovitost pro trvalé bydlení + maximálně 1 další na rekreaci.</a:t>
            </a:r>
          </a:p>
          <a:p>
            <a:pPr marL="1073150" indent="-360363" algn="l">
              <a:lnSpc>
                <a:spcPct val="120000"/>
              </a:lnSpc>
              <a:spcBef>
                <a:spcPts val="0"/>
              </a:spcBef>
              <a:spcAft>
                <a:spcPts val="600"/>
              </a:spcAft>
              <a:buFont typeface="Wingdings" panose="05000000000000000000" pitchFamily="2" charset="2"/>
              <a:buChar char="ü"/>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Úspory do 200.000 Kč pro 1. člena domácnosti, 50.000 Kč pro další (max. 400.000 Kč).</a:t>
            </a:r>
          </a:p>
          <a:p>
            <a:pPr marL="1073150" indent="-360363" algn="l">
              <a:lnSpc>
                <a:spcPct val="120000"/>
              </a:lnSpc>
              <a:spcBef>
                <a:spcPts val="0"/>
              </a:spcBef>
              <a:spcAft>
                <a:spcPts val="600"/>
              </a:spcAft>
              <a:buFont typeface="Wingdings" panose="05000000000000000000" pitchFamily="2" charset="2"/>
              <a:buChar char="ü"/>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cs-CZ" sz="7200" dirty="0">
                <a:latin typeface="Verdana" panose="020B0604030504040204" pitchFamily="34" charset="0"/>
              </a:rPr>
              <a:t>1 automobil na dospělou osobu (max. 2 auta na domácnost).</a:t>
            </a:r>
          </a:p>
          <a:p>
            <a:pPr marL="0" indent="0">
              <a:buNone/>
            </a:pPr>
            <a:br>
              <a:rPr lang="cs-CZ" sz="4800" b="1" dirty="0">
                <a:solidFill>
                  <a:schemeClr val="bg1"/>
                </a:solidFill>
                <a:latin typeface="Verdana" panose="020B0604030504040204" pitchFamily="34" charset="0"/>
                <a:ea typeface="Verdana" panose="020B0604030504040204" pitchFamily="34" charset="0"/>
              </a:rPr>
            </a:br>
            <a:r>
              <a:rPr lang="cs-CZ" sz="4800" dirty="0">
                <a:latin typeface="Verdana" panose="020B0604030504040204" pitchFamily="34" charset="0"/>
                <a:ea typeface="Verdana" panose="020B0604030504040204" pitchFamily="34" charset="0"/>
                <a:cs typeface="+mn-lt"/>
                <a:hlinkClick r:id="rId2"/>
              </a:rPr>
              <a:t>https://www.kurzy.cz/prispevky-davky/davka-statni-socialni-pomoci/</a:t>
            </a:r>
          </a:p>
          <a:p>
            <a:pPr marL="0" indent="0">
              <a:buNone/>
            </a:pPr>
            <a:r>
              <a:rPr lang="cs-CZ" sz="4800" dirty="0">
                <a:latin typeface="Verdana" panose="020B0604030504040204" pitchFamily="34" charset="0"/>
                <a:ea typeface="Verdana" panose="020B0604030504040204" pitchFamily="34" charset="0"/>
                <a:cs typeface="+mn-lt"/>
                <a:hlinkClick r:id="rId3"/>
              </a:rPr>
              <a:t>https://www.mpsv.cz/documents/20142/7095934/TZ_revize_socialnich_davek_05022024.pdf/21144260-5e93-c1f1-160e-f37b4bd2f280?t=1707128113979</a:t>
            </a:r>
          </a:p>
          <a:p>
            <a:pPr marL="0" indent="0">
              <a:buNone/>
            </a:pPr>
            <a:r>
              <a:rPr lang="cs-CZ" sz="4800" dirty="0">
                <a:latin typeface="Verdana" panose="020B0604030504040204" pitchFamily="34" charset="0"/>
                <a:ea typeface="Verdana" panose="020B0604030504040204" pitchFamily="34" charset="0"/>
                <a:cs typeface="+mn-lt"/>
                <a:hlinkClick r:id="rId4"/>
              </a:rPr>
              <a:t>https://www.mpsv.cz/documents/20142/7095934/reVIZE_socialnich_davek_final.pdf/cac01111-3cbb-1224-cb7f-a3db7c7b70bf?t=1707145098730</a:t>
            </a:r>
            <a:endParaRPr lang="cs-CZ" sz="4800" dirty="0">
              <a:latin typeface="Verdana" panose="020B0604030504040204" pitchFamily="34" charset="0"/>
              <a:ea typeface="Verdana" panose="020B0604030504040204" pitchFamily="34" charset="0"/>
              <a:cs typeface="+mn-lt"/>
            </a:endParaRPr>
          </a:p>
          <a:p>
            <a:pPr marL="361950" indent="0">
              <a:lnSpc>
                <a:spcPct val="120000"/>
              </a:lnSpc>
              <a:spcBef>
                <a:spcPts val="0"/>
              </a:spcBef>
              <a:spcAft>
                <a:spcPts val="600"/>
              </a:spcAft>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4800" b="1" dirty="0">
              <a:solidFill>
                <a:schemeClr val="bg1"/>
              </a:solidFill>
              <a:latin typeface="Verdana" panose="020B0604030504040204" pitchFamily="34" charset="0"/>
              <a:ea typeface="Verdana" panose="020B0604030504040204" pitchFamily="34" charset="0"/>
            </a:endParaRPr>
          </a:p>
          <a:p>
            <a:pPr marL="361950" indent="0" algn="just">
              <a:lnSpc>
                <a:spcPct val="100000"/>
              </a:lnSpc>
              <a:spcBef>
                <a:spcPts val="0"/>
              </a:spcBef>
              <a:spcAft>
                <a:spcPts val="600"/>
              </a:spcAft>
              <a:buNone/>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4000" dirty="0">
              <a:solidFill>
                <a:schemeClr val="bg1"/>
              </a:solidFill>
            </a:endParaRPr>
          </a:p>
          <a:p>
            <a:pPr marL="342900" indent="-342900" algn="just">
              <a:lnSpc>
                <a:spcPct val="120000"/>
              </a:lnSpc>
              <a:spcBef>
                <a:spcPts val="0"/>
              </a:spcBef>
              <a:spcAft>
                <a:spcPts val="600"/>
              </a:spcAft>
              <a:buFont typeface="Arial" panose="020B0604020202020204" pitchFamily="34" charset="0"/>
              <a:buChar char="•"/>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sz="4000" dirty="0">
              <a:latin typeface="Verdana" panose="020B0604030504040204" pitchFamily="34" charset="0"/>
            </a:endParaRPr>
          </a:p>
          <a:p>
            <a:pPr algn="just">
              <a:lnSpc>
                <a:spcPct val="120000"/>
              </a:lnSpc>
              <a:spcBef>
                <a:spcPts val="0"/>
              </a:spcBef>
              <a:spcAft>
                <a:spcPts val="600"/>
              </a:spcAft>
              <a:buClrTx/>
              <a:tabLst>
                <a:tab pos="34290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endParaRPr lang="cs-CZ" altLang="cs-CZ" sz="2000" dirty="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5063690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a:extLst>
            <a:ext uri="{FF2B5EF4-FFF2-40B4-BE49-F238E27FC236}">
              <a16:creationId xmlns:a16="http://schemas.microsoft.com/office/drawing/2014/main" id="{A3CF2F9A-7358-47B9-7674-1FA007320A23}"/>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1A36079F-4140-02E3-759A-50888AD5668B}"/>
              </a:ext>
            </a:extLst>
          </p:cNvPr>
          <p:cNvSpPr>
            <a:spLocks noGrp="1"/>
          </p:cNvSpPr>
          <p:nvPr>
            <p:ph type="ctrTitle"/>
          </p:nvPr>
        </p:nvSpPr>
        <p:spPr>
          <a:xfrm>
            <a:off x="785707" y="195940"/>
            <a:ext cx="10607039" cy="95699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Kontrolní úkoly</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0E2040E6-9721-E95D-B468-ADEADC7BED9E}"/>
              </a:ext>
            </a:extLst>
          </p:cNvPr>
          <p:cNvSpPr>
            <a:spLocks noGrp="1"/>
          </p:cNvSpPr>
          <p:nvPr>
            <p:ph type="subTitle" idx="1"/>
          </p:nvPr>
        </p:nvSpPr>
        <p:spPr>
          <a:xfrm>
            <a:off x="785707" y="1461157"/>
            <a:ext cx="10701865" cy="5200903"/>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V rodině žijí dva dospělí a jedno 12 leté dítě. Manželce se narodí další dítě. Má žena nárok na porodné v případě, že celkový čistý měsíční příjem rodiny je 20 000 Kč? Vypočítejte. </a:t>
            </a: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V rodině žijí 2 dospělí a 2 děti. Obě děti jsou na vysoké škole. Čistý měsíční příjem rodiny je 30 000 Kč. Ženě se narodí další dítě. Má v tomto případě nárok na porodné? Vypočítejte. </a:t>
            </a:r>
            <a:endParaRPr lang="cs-CZ" altLang="cs-CZ" sz="1800" b="1" dirty="0">
              <a:solidFill>
                <a:schemeClr val="accent2">
                  <a:lumMod val="75000"/>
                </a:schemeClr>
              </a:solidFill>
              <a:latin typeface="Verdana" panose="020B0604030504040204" pitchFamily="34" charset="0"/>
              <a:ea typeface="Verdana" panose="020B0604030504040204" pitchFamily="34" charset="0"/>
            </a:endParaRP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Rodina se 2 dospělými a 2 dětmi. Jedno dítě ve věku 5 let, druhé před 15 rokem. Mají nárok na přídavky na dítě, jestliže jejich průměrný měsíční příjem = 22 000 Kč. Pokud ano, v jaké výši </a:t>
            </a:r>
            <a:r>
              <a:rPr lang="cs-CZ" sz="1800" dirty="0">
                <a:latin typeface="Verdana" panose="020B0604030504040204" pitchFamily="34" charset="0"/>
                <a:ea typeface="Verdana" panose="020B0604030504040204" pitchFamily="34" charset="0"/>
              </a:rPr>
              <a:t>(pro případ, že je příjem z výdělečné činnosti, i pro případ, kdy rodiče nepracují)?</a:t>
            </a:r>
            <a:endParaRPr lang="cs-CZ" altLang="cs-CZ" sz="1800" b="1" dirty="0">
              <a:solidFill>
                <a:schemeClr val="accent2">
                  <a:lumMod val="75000"/>
                </a:schemeClr>
              </a:solidFill>
              <a:latin typeface="Verdana" panose="020B0604030504040204" pitchFamily="34" charset="0"/>
              <a:ea typeface="Verdana" panose="020B0604030504040204" pitchFamily="34" charset="0"/>
            </a:endParaRP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Čtyřčlenná rodina z obce do 100 000 obyvatel s příjmem 25 000 korun měsíčně, která platí v nájemním bytě nájem, energie a služby ve výši 13 000 korun. Má v současnosti nárok na příspěvek na bydlení? V jaké výši? </a:t>
            </a: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Tříčlenná rodina s bytem v osobním vlastnictví, jejíž měsíční příjem za předchozí čtvrtletí činil 18 000 Kč, náklady na bydlení 10 000 Kč a rodina žije v obci se 40 000 obyvateli. Má tato rodina nárok PNB? Pokud ano, v jaké výši? </a:t>
            </a:r>
          </a:p>
          <a:p>
            <a:pPr algn="just">
              <a:spcBef>
                <a:spcPts val="0"/>
              </a:spcBef>
              <a:spcAft>
                <a:spcPts val="600"/>
              </a:spcAft>
              <a:buFont typeface="+mj-lt"/>
              <a:buAutoNum type="arabicPeriod"/>
              <a:defRPr/>
            </a:pPr>
            <a:r>
              <a:rPr lang="cs-CZ" altLang="cs-CZ" sz="1800" dirty="0">
                <a:latin typeface="Verdana" panose="020B0604030504040204" pitchFamily="34" charset="0"/>
                <a:ea typeface="Verdana" panose="020B0604030504040204" pitchFamily="34" charset="0"/>
              </a:rPr>
              <a:t>Žena měla v období před mateřskou dovolenou průměrný měsíční příjem 15 000 Kč.  V jaké výměře si může žádat o rodičovský příspěvek? </a:t>
            </a:r>
            <a:endParaRPr lang="cs-CZ" altLang="cs-CZ" sz="1800" b="1" dirty="0">
              <a:solidFill>
                <a:schemeClr val="accent2">
                  <a:lumMod val="75000"/>
                </a:schemeClr>
              </a:solidFill>
              <a:latin typeface="Verdana" panose="020B0604030504040204" pitchFamily="34" charset="0"/>
              <a:ea typeface="Verdana" panose="020B0604030504040204" pitchFamily="34" charset="0"/>
            </a:endParaRPr>
          </a:p>
          <a:p>
            <a:pPr algn="just">
              <a:spcBef>
                <a:spcPts val="0"/>
              </a:spcBef>
              <a:spcAft>
                <a:spcPts val="600"/>
              </a:spcAft>
              <a:buFont typeface="+mj-lt"/>
              <a:buAutoNum type="arabicPeriod"/>
              <a:defRPr/>
            </a:pPr>
            <a:endParaRPr lang="cs-CZ" altLang="cs-CZ" sz="2000" b="1" dirty="0">
              <a:solidFill>
                <a:schemeClr val="accent2">
                  <a:lumMod val="75000"/>
                </a:schemeClr>
              </a:solidFill>
              <a:latin typeface="Century Gothic" panose="020B0502020202020204" pitchFamily="34" charset="0"/>
            </a:endParaRPr>
          </a:p>
        </p:txBody>
      </p:sp>
    </p:spTree>
    <p:extLst>
      <p:ext uri="{BB962C8B-B14F-4D97-AF65-F5344CB8AC3E}">
        <p14:creationId xmlns:p14="http://schemas.microsoft.com/office/powerpoint/2010/main" val="2117760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86316" y="102268"/>
            <a:ext cx="10607039" cy="722680"/>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Základní pojmy</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13791"/>
            <a:ext cx="10701865" cy="5741941"/>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lvl="0" algn="just"/>
            <a:r>
              <a:rPr lang="cs-CZ" sz="6400" b="1" dirty="0">
                <a:solidFill>
                  <a:srgbClr val="C00000"/>
                </a:solidFill>
                <a:latin typeface="Verdana" panose="020B0604030504040204" pitchFamily="34" charset="0"/>
                <a:ea typeface="Verdana" panose="020B0604030504040204" pitchFamily="34" charset="0"/>
              </a:rPr>
              <a:t>OKRUH OPRÁVNĚNÝCH OSOB</a:t>
            </a:r>
          </a:p>
          <a:p>
            <a:pPr lvl="0" algn="just"/>
            <a:r>
              <a:rPr lang="cs-CZ" sz="6400" u="sng" dirty="0">
                <a:latin typeface="Verdana" panose="020B0604030504040204" pitchFamily="34" charset="0"/>
                <a:ea typeface="Verdana" panose="020B0604030504040204" pitchFamily="34" charset="0"/>
              </a:rPr>
              <a:t>dávky SSP náleží pouze fyzickým osobám, které:</a:t>
            </a:r>
          </a:p>
          <a:p>
            <a:pPr algn="jus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jsou v ČR hlášeny k trvalému pobytu ve smyslu zákona č. 133/2000 Sb. O evidenci obyvatel a rodných číslech, jedná-li se o české občany</a:t>
            </a:r>
          </a:p>
          <a:p>
            <a:pPr lvl="0" algn="jus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mají na území ČR trvalý pobyt ve smyslu zákona č. 325/1999 o azylu v případě, že se jedná o cizí státní příslušníky (podmínkou je, že mají na území ČR bydliště) </a:t>
            </a:r>
          </a:p>
          <a:p>
            <a:pPr lvl="0" algn="just">
              <a:buSzPct val="45000"/>
              <a:buFont typeface="Wingdings" panose="05000000000000000000" pitchFamily="2" charset="2"/>
              <a:buChar char="v"/>
            </a:pPr>
            <a:r>
              <a:rPr lang="cs-CZ" sz="6400" dirty="0">
                <a:latin typeface="Verdana" panose="020B0604030504040204" pitchFamily="34" charset="0"/>
                <a:ea typeface="Verdana" panose="020B0604030504040204" pitchFamily="34" charset="0"/>
              </a:rPr>
              <a:t>nemají na území ČR trvalý pobyt podle zákona č. 325/1999 o azylu, a jedná se o cizí státní příslušníky, případně též jejich rodinné příslušníky, pokud splňují podmínky dle </a:t>
            </a:r>
            <a:r>
              <a:rPr lang="cs-CZ" sz="6400" dirty="0" err="1">
                <a:latin typeface="Verdana" panose="020B0604030504040204" pitchFamily="34" charset="0"/>
                <a:ea typeface="Verdana" panose="020B0604030504040204" pitchFamily="34" charset="0"/>
              </a:rPr>
              <a:t>ust</a:t>
            </a:r>
            <a:r>
              <a:rPr lang="cs-CZ" sz="6400" dirty="0">
                <a:latin typeface="Verdana" panose="020B0604030504040204" pitchFamily="34" charset="0"/>
                <a:ea typeface="Verdana" panose="020B0604030504040204" pitchFamily="34" charset="0"/>
              </a:rPr>
              <a:t>. § 3.odst.2 písm. a) až g) zákona 117/1995 - (např. jsou hlášeny podle zvláštního předpisu; cizinec narozený na území ČR hlášený k pobytu; nezletilí cizinci svěření do péče nahrazující péči rodičů; cizinci za účelem vědeckého výzkumu nebo výkonu zaměstnání s vysokou specializací; jejich rodinní příslušníci, rezidenti EU s dlouhodobým pobytem v ČR)</a:t>
            </a:r>
          </a:p>
          <a:p>
            <a:pPr algn="just"/>
            <a:r>
              <a:rPr lang="cs-CZ" sz="6400" b="1" dirty="0">
                <a:solidFill>
                  <a:srgbClr val="C00000"/>
                </a:solidFill>
                <a:latin typeface="Verdana" panose="020B0604030504040204" pitchFamily="34" charset="0"/>
                <a:ea typeface="Verdana" panose="020B0604030504040204" pitchFamily="34" charset="0"/>
              </a:rPr>
              <a:t>ROZHODNÝ PŘÍJEM</a:t>
            </a:r>
          </a:p>
          <a:p>
            <a:pPr lvl="0" algn="just">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jedná se o příjem rozhodný pro přiznání některé z tzv. testovaných dávek (přídavku na dítě, porodného a příspěvku na bydlení)</a:t>
            </a:r>
          </a:p>
          <a:p>
            <a:pPr lvl="0" algn="just">
              <a:buFont typeface="Wingdings" panose="05000000000000000000" pitchFamily="2" charset="2"/>
              <a:buChar char="v"/>
            </a:pPr>
            <a:r>
              <a:rPr lang="cs-CZ" sz="6400" dirty="0">
                <a:latin typeface="Verdana" panose="020B0604030504040204" pitchFamily="34" charset="0"/>
                <a:ea typeface="Verdana" panose="020B0604030504040204" pitchFamily="34" charset="0"/>
              </a:rPr>
              <a:t>vypočítává se jako měsíční průměr tzv. </a:t>
            </a:r>
            <a:r>
              <a:rPr lang="cs-CZ" sz="6400" u="sng" dirty="0">
                <a:latin typeface="Verdana" panose="020B0604030504040204" pitchFamily="34" charset="0"/>
                <a:ea typeface="Verdana" panose="020B0604030504040204" pitchFamily="34" charset="0"/>
              </a:rPr>
              <a:t>čistých příjmů </a:t>
            </a:r>
            <a:r>
              <a:rPr lang="cs-CZ" sz="6400" i="1" dirty="0">
                <a:latin typeface="Verdana" panose="020B0604030504040204" pitchFamily="34" charset="0"/>
                <a:ea typeface="Verdana" panose="020B0604030504040204" pitchFamily="34" charset="0"/>
              </a:rPr>
              <a:t>(tj. příjmy po odpočtu pojistného na sociální zabezpečení, příspěvku na státní politiku zaměstnanosti, zdravotního pojištění a daně z příjmu)</a:t>
            </a:r>
            <a:r>
              <a:rPr lang="cs-CZ" sz="6400" dirty="0">
                <a:latin typeface="Verdana" panose="020B0604030504040204" pitchFamily="34" charset="0"/>
                <a:ea typeface="Verdana" panose="020B0604030504040204" pitchFamily="34" charset="0"/>
              </a:rPr>
              <a:t> </a:t>
            </a:r>
          </a:p>
          <a:p>
            <a:pPr lvl="0" algn="just">
              <a:buFont typeface="Wingdings" panose="05000000000000000000" pitchFamily="2" charset="2"/>
              <a:buChar char="v"/>
            </a:pPr>
            <a:r>
              <a:rPr lang="cs-CZ" sz="6400" u="sng" dirty="0">
                <a:latin typeface="Verdana" panose="020B0604030504040204" pitchFamily="34" charset="0"/>
                <a:ea typeface="Verdana" panose="020B0604030504040204" pitchFamily="34" charset="0"/>
              </a:rPr>
              <a:t>příjem:</a:t>
            </a:r>
            <a:r>
              <a:rPr lang="cs-CZ" sz="6400" dirty="0">
                <a:latin typeface="Verdana" panose="020B0604030504040204" pitchFamily="34" charset="0"/>
                <a:ea typeface="Verdana" panose="020B0604030504040204" pitchFamily="34" charset="0"/>
              </a:rPr>
              <a:t> ze závislé činnosti, samostatné činnosti, příjmy z nájmu, ostatní příjmy s výjimkou výhry v loterii a sázek, výživné, odchodné, výsluhový příspěvek, starobní důchod, příjmy za práci žáků a studentů z praktického vyučování, dávky nemocenského a důchodového pojištění, podpora v nezaměstnanosti, rodičovský příspěvek pro nárok na přídavek na dítě a pro příspěvek na bydlení, přídavek na dítě u příspěvku na bydlení.</a:t>
            </a:r>
          </a:p>
          <a:p>
            <a:pPr lvl="0" algn="just"/>
            <a:r>
              <a:rPr lang="cs-CZ" sz="6400" b="1" dirty="0">
                <a:solidFill>
                  <a:srgbClr val="C00000"/>
                </a:solidFill>
                <a:latin typeface="Verdana" panose="020B0604030504040204" pitchFamily="34" charset="0"/>
                <a:ea typeface="Verdana" panose="020B0604030504040204" pitchFamily="34" charset="0"/>
              </a:rPr>
              <a:t>ROZHODNÉ OBDOBÍ</a:t>
            </a:r>
          </a:p>
          <a:p>
            <a:pPr lvl="0" algn="just"/>
            <a:r>
              <a:rPr lang="cs-CZ" sz="6400" b="1" dirty="0">
                <a:latin typeface="Verdana" panose="020B0604030504040204" pitchFamily="34" charset="0"/>
                <a:ea typeface="Verdana" panose="020B0604030504040204" pitchFamily="34" charset="0"/>
              </a:rPr>
              <a:t>= </a:t>
            </a:r>
            <a:r>
              <a:rPr lang="cs-CZ" sz="6400" dirty="0">
                <a:latin typeface="Verdana" panose="020B0604030504040204" pitchFamily="34" charset="0"/>
                <a:ea typeface="Verdana" panose="020B0604030504040204" pitchFamily="34" charset="0"/>
              </a:rPr>
              <a:t>doba, za kterou se rozhodný příjem zjišťuje - </a:t>
            </a:r>
            <a:r>
              <a:rPr lang="cs-CZ" sz="6400" u="sng" dirty="0">
                <a:solidFill>
                  <a:srgbClr val="000000"/>
                </a:solidFill>
                <a:latin typeface="Verdana" panose="020B0604030504040204" pitchFamily="34" charset="0"/>
                <a:ea typeface="Verdana" panose="020B0604030504040204" pitchFamily="34" charset="0"/>
              </a:rPr>
              <a:t>u přídavku na dítě</a:t>
            </a:r>
            <a:r>
              <a:rPr lang="cs-CZ" sz="6400" dirty="0">
                <a:solidFill>
                  <a:srgbClr val="000000"/>
                </a:solidFill>
                <a:latin typeface="Verdana" panose="020B0604030504040204" pitchFamily="34" charset="0"/>
                <a:ea typeface="Verdana" panose="020B0604030504040204" pitchFamily="34" charset="0"/>
              </a:rPr>
              <a:t> předchozí kalendářní čtvrtletí ► </a:t>
            </a:r>
            <a:r>
              <a:rPr lang="cs-CZ" sz="6400" dirty="0">
                <a:latin typeface="Verdana" panose="020B0604030504040204" pitchFamily="34" charset="0"/>
                <a:ea typeface="Verdana" panose="020B0604030504040204" pitchFamily="34" charset="0"/>
              </a:rPr>
              <a:t>u </a:t>
            </a:r>
            <a:r>
              <a:rPr lang="cs-CZ" sz="6400" u="sng" dirty="0">
                <a:latin typeface="Verdana" panose="020B0604030504040204" pitchFamily="34" charset="0"/>
                <a:ea typeface="Verdana" panose="020B0604030504040204" pitchFamily="34" charset="0"/>
              </a:rPr>
              <a:t>příspěvku na bydlení a u porodného </a:t>
            </a:r>
            <a:r>
              <a:rPr lang="cs-CZ" sz="6400" dirty="0">
                <a:latin typeface="Verdana" panose="020B0604030504040204" pitchFamily="34" charset="0"/>
                <a:ea typeface="Verdana" panose="020B0604030504040204" pitchFamily="34" charset="0"/>
              </a:rPr>
              <a:t>období kalendářního čtvrtletí předcházející kalendářnímu čtvrtletí, v němž vznikl nárok na tyto dávky</a:t>
            </a:r>
          </a:p>
          <a:p>
            <a:endParaRPr lang="cs-CZ" dirty="0"/>
          </a:p>
        </p:txBody>
      </p:sp>
    </p:spTree>
    <p:extLst>
      <p:ext uri="{BB962C8B-B14F-4D97-AF65-F5344CB8AC3E}">
        <p14:creationId xmlns:p14="http://schemas.microsoft.com/office/powerpoint/2010/main" val="2821118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318052"/>
            <a:ext cx="10701865" cy="634116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25000" lnSpcReduction="20000"/>
          </a:bodyPr>
          <a:lstStyle/>
          <a:p>
            <a:pPr algn="just">
              <a:lnSpc>
                <a:spcPct val="70000"/>
              </a:lnSpc>
            </a:pPr>
            <a:r>
              <a:rPr lang="cs-CZ" sz="6400" b="1" dirty="0">
                <a:solidFill>
                  <a:srgbClr val="C00000"/>
                </a:solidFill>
                <a:latin typeface="Verdana" panose="020B0604030504040204" pitchFamily="34" charset="0"/>
                <a:ea typeface="Verdana" panose="020B0604030504040204" pitchFamily="34" charset="0"/>
              </a:rPr>
              <a:t>RODINA A SPOLEČNĚ POSUZOVANÉ OSOBY</a:t>
            </a:r>
          </a:p>
          <a:p>
            <a:pPr lvl="0" algn="just"/>
            <a:r>
              <a:rPr lang="cs-CZ" sz="6400" dirty="0">
                <a:latin typeface="Verdana" panose="020B0604030504040204" pitchFamily="34" charset="0"/>
                <a:ea typeface="Verdana" panose="020B0604030504040204" pitchFamily="34" charset="0"/>
              </a:rPr>
              <a:t>„Za rodinu se pro účely tohoto zákona (č. 117/1995) považuje oprávněná osoba a společně s ní posuzované osoby, a není-li těchto osob, považuje se za rodinu sama oprávněná osoba. Žádná z osob nemůže být posuzována jako oprávněná osoba nebo jako společně posuzovaná osoba současně ve více rodinách, jde-li o společně posuzované osoby pro účely přídavku na dítě, porodného a rodičovského příspěvku; jestliže je některá z uvedených osob společně posuzována pro účely přídavku na dítě nebo porodného, může být současně posuzována s jinými osobami jako společně posuzovaná pro příspěvek na bydlení podle odstavce 5, jsou-li splněny podmínky pro takový postup.“ Jde o společnou domácnost, kde osoby společně uhrazují náklady na své potřeby.</a:t>
            </a:r>
          </a:p>
          <a:p>
            <a:pPr algn="just"/>
            <a:r>
              <a:rPr lang="cs-CZ" sz="6400" b="1" u="sng" dirty="0">
                <a:latin typeface="Verdana" panose="020B0604030504040204" pitchFamily="34" charset="0"/>
                <a:ea typeface="Verdana" panose="020B0604030504040204" pitchFamily="34" charset="0"/>
              </a:rPr>
              <a:t>Společně posuzovanými osobami </a:t>
            </a:r>
            <a:r>
              <a:rPr lang="cs-CZ" sz="6400" dirty="0">
                <a:latin typeface="Verdana" panose="020B0604030504040204" pitchFamily="34" charset="0"/>
                <a:ea typeface="Verdana" panose="020B0604030504040204" pitchFamily="34" charset="0"/>
              </a:rPr>
              <a:t>jsou následující osoby, pokud s oprávněnou osobou spolu trvale žijí a společně uhrazují náklady na své potřeby:</a:t>
            </a:r>
          </a:p>
          <a:p>
            <a:pPr marL="357188" lvl="0" algn="just">
              <a:buFont typeface="Wingdings" panose="05000000000000000000" pitchFamily="2" charset="2"/>
              <a:buChar char="v"/>
            </a:pPr>
            <a:r>
              <a:rPr lang="cs-CZ" sz="6400" b="1" dirty="0">
                <a:latin typeface="Verdana" panose="020B0604030504040204" pitchFamily="34" charset="0"/>
                <a:ea typeface="Verdana" panose="020B0604030504040204" pitchFamily="34" charset="0"/>
              </a:rPr>
              <a:t> nezaopatřené děti</a:t>
            </a:r>
          </a:p>
          <a:p>
            <a:pPr marL="357188" lvl="0" algn="just">
              <a:buFont typeface="Wingdings" panose="05000000000000000000" pitchFamily="2" charset="2"/>
              <a:buChar char="v"/>
            </a:pPr>
            <a:r>
              <a:rPr lang="cs-CZ" sz="6400" b="1" dirty="0">
                <a:latin typeface="Verdana" panose="020B0604030504040204" pitchFamily="34" charset="0"/>
                <a:ea typeface="Verdana" panose="020B0604030504040204" pitchFamily="34" charset="0"/>
              </a:rPr>
              <a:t> nezaopatřené děti a rodiče těchto dětí</a:t>
            </a:r>
            <a:r>
              <a:rPr lang="cs-CZ" sz="6400" dirty="0">
                <a:latin typeface="Verdana" panose="020B0604030504040204" pitchFamily="34" charset="0"/>
                <a:ea typeface="Verdana" panose="020B0604030504040204" pitchFamily="34" charset="0"/>
              </a:rPr>
              <a:t>; za rodiče se považují i osoby, jimž byly nezaopatřené děti svěřeny do péče nahrazující péči rodičů na základě rozhodnutí příslušného orgánu, manžel, partner) rodiče nebo uvedené osoby, vdovec nebo vdova po rodiči nebo uvedené osobě a druh (družka) rodiče nebo uvedené osoby,</a:t>
            </a:r>
          </a:p>
          <a:p>
            <a:pPr marL="357188" lvl="0" algn="just">
              <a:buFont typeface="Wingdings" panose="05000000000000000000" pitchFamily="2" charset="2"/>
              <a:buChar char="v"/>
            </a:pPr>
            <a:r>
              <a:rPr lang="cs-CZ" sz="6400" b="1" dirty="0">
                <a:latin typeface="Verdana" panose="020B0604030504040204" pitchFamily="34" charset="0"/>
                <a:ea typeface="Verdana" panose="020B0604030504040204" pitchFamily="34" charset="0"/>
              </a:rPr>
              <a:t> manželé, partneři nebo druh a družka</a:t>
            </a:r>
            <a:r>
              <a:rPr lang="cs-CZ" sz="6400" dirty="0">
                <a:latin typeface="Verdana" panose="020B0604030504040204" pitchFamily="34" charset="0"/>
                <a:ea typeface="Verdana" panose="020B0604030504040204" pitchFamily="34" charset="0"/>
              </a:rPr>
              <a:t>, nejde-li o rodiče posuzované podle písmene b),</a:t>
            </a:r>
          </a:p>
          <a:p>
            <a:pPr marL="357188" algn="just">
              <a:buFont typeface="Wingdings" panose="05000000000000000000" pitchFamily="2" charset="2"/>
              <a:buChar char="v"/>
            </a:pPr>
            <a:r>
              <a:rPr lang="cs-CZ" sz="6400" b="1" dirty="0">
                <a:latin typeface="Verdana" panose="020B0604030504040204" pitchFamily="34" charset="0"/>
                <a:ea typeface="Verdana" panose="020B0604030504040204" pitchFamily="34" charset="0"/>
              </a:rPr>
              <a:t> nezaopatřené děti,</a:t>
            </a:r>
            <a:r>
              <a:rPr lang="cs-CZ" sz="6400" dirty="0">
                <a:latin typeface="Verdana" panose="020B0604030504040204" pitchFamily="34" charset="0"/>
                <a:ea typeface="Verdana" panose="020B0604030504040204" pitchFamily="34" charset="0"/>
              </a:rPr>
              <a:t> jejich rodiče, pokud jsou nezaopatřenými dětmi a jsou osamělí, a rodiče těchto rodičů</a:t>
            </a:r>
          </a:p>
          <a:p>
            <a:pPr lvl="0" algn="just">
              <a:buFont typeface="Wingdings" panose="05000000000000000000" pitchFamily="2" charset="2"/>
              <a:buChar char="Ø"/>
            </a:pPr>
            <a:r>
              <a:rPr lang="cs-CZ" sz="6400" dirty="0">
                <a:solidFill>
                  <a:srgbClr val="000000"/>
                </a:solidFill>
                <a:latin typeface="Verdana" panose="020B0604030504040204" pitchFamily="34" charset="0"/>
                <a:ea typeface="Verdana" panose="020B0604030504040204" pitchFamily="34" charset="0"/>
              </a:rPr>
              <a:t>Za </a:t>
            </a:r>
            <a:r>
              <a:rPr lang="cs-CZ" sz="6400" b="1" dirty="0">
                <a:solidFill>
                  <a:srgbClr val="000000"/>
                </a:solidFill>
                <a:latin typeface="Verdana" panose="020B0604030504040204" pitchFamily="34" charset="0"/>
                <a:ea typeface="Verdana" panose="020B0604030504040204" pitchFamily="34" charset="0"/>
              </a:rPr>
              <a:t>nezaopatřené dítě</a:t>
            </a:r>
            <a:r>
              <a:rPr lang="cs-CZ" sz="6400" dirty="0">
                <a:solidFill>
                  <a:srgbClr val="000000"/>
                </a:solidFill>
                <a:latin typeface="Verdana" panose="020B0604030504040204" pitchFamily="34" charset="0"/>
                <a:ea typeface="Verdana" panose="020B0604030504040204" pitchFamily="34" charset="0"/>
              </a:rPr>
              <a:t> se považuje dítě do skončení povinné školní docházky, nejdéle však do 26. roku věku, jestliže:</a:t>
            </a:r>
          </a:p>
          <a:p>
            <a:pPr marL="357188" lvl="0" algn="just">
              <a:buSzPct val="45000"/>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se soustavně připravuje na své budoucí povolání nebo se nemůže soustavně připravovat na budoucí povolání nebo vykonávat výdělečnou činnost pro nemoc nebo úraz;</a:t>
            </a:r>
          </a:p>
          <a:p>
            <a:pPr marL="357188" lvl="0" algn="just">
              <a:buSzPct val="45000"/>
              <a:buFont typeface="Wingdings" panose="05000000000000000000" pitchFamily="2" charset="2"/>
              <a:buChar char="v"/>
            </a:pPr>
            <a:r>
              <a:rPr lang="cs-CZ" sz="6400" dirty="0">
                <a:solidFill>
                  <a:srgbClr val="000000"/>
                </a:solidFill>
                <a:latin typeface="Verdana" panose="020B0604030504040204" pitchFamily="34" charset="0"/>
                <a:ea typeface="Verdana" panose="020B0604030504040204" pitchFamily="34" charset="0"/>
              </a:rPr>
              <a:t>z důvodu dlouhodobě nepříznivého stavu je neschopno vykonávat soustavnou výdělečnou činnost.</a:t>
            </a:r>
          </a:p>
          <a:p>
            <a:pPr algn="just">
              <a:buFont typeface="Wingdings" panose="05000000000000000000" pitchFamily="2" charset="2"/>
              <a:buChar char="Ø"/>
            </a:pPr>
            <a:r>
              <a:rPr lang="cs-CZ" sz="6400" dirty="0">
                <a:solidFill>
                  <a:srgbClr val="000000"/>
                </a:solidFill>
                <a:latin typeface="Verdana" panose="020B0604030504040204" pitchFamily="34" charset="0"/>
                <a:ea typeface="Verdana" panose="020B0604030504040204" pitchFamily="34" charset="0"/>
              </a:rPr>
              <a:t>Po skončení povinné školní docházky se do 18. roku věku považuje za nezaopatřené dítě také dítě, které je vedeno v evidenci úřadu práce jako uchazeč o zaměstnání a nemá nárok na hmotné zabezpečení (např. nesplňuje podmínku, že v posledních 2 letech odpracovalo alespoň 12 měsíců).</a:t>
            </a:r>
          </a:p>
          <a:p>
            <a:pPr algn="just">
              <a:buFont typeface="Wingdings" panose="05000000000000000000" pitchFamily="2" charset="2"/>
              <a:buChar char="Ø"/>
            </a:pPr>
            <a:r>
              <a:rPr lang="cs-CZ" sz="6400" dirty="0">
                <a:solidFill>
                  <a:srgbClr val="000000"/>
                </a:solidFill>
                <a:latin typeface="Verdana" panose="020B0604030504040204" pitchFamily="34" charset="0"/>
                <a:ea typeface="Verdana" panose="020B0604030504040204" pitchFamily="34" charset="0"/>
              </a:rPr>
              <a:t>Pozor! Dítě, které je poživatelem invalidního důchodu třetího stupně, nelze považovat za nezaopatřené dítě.</a:t>
            </a:r>
          </a:p>
          <a:p>
            <a:endParaRPr lang="cs-CZ" dirty="0">
              <a:solidFill>
                <a:srgbClr val="C00000"/>
              </a:solidFill>
            </a:endParaRPr>
          </a:p>
        </p:txBody>
      </p:sp>
    </p:spTree>
    <p:extLst>
      <p:ext uri="{BB962C8B-B14F-4D97-AF65-F5344CB8AC3E}">
        <p14:creationId xmlns:p14="http://schemas.microsoft.com/office/powerpoint/2010/main" val="3591427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686316" y="281172"/>
            <a:ext cx="10607039" cy="81213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Dávky v SSP</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311965"/>
            <a:ext cx="10701865" cy="544376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just"/>
            <a:r>
              <a:rPr lang="cs-CZ" sz="1700" b="1" dirty="0">
                <a:solidFill>
                  <a:srgbClr val="C00000"/>
                </a:solidFill>
                <a:latin typeface="Verdana" panose="020B0604030504040204" pitchFamily="34" charset="0"/>
                <a:ea typeface="Verdana" panose="020B0604030504040204" pitchFamily="34" charset="0"/>
              </a:rPr>
              <a:t>5 dávek SSP</a:t>
            </a:r>
          </a:p>
          <a:p>
            <a:pPr algn="just"/>
            <a:r>
              <a:rPr lang="cs-CZ" sz="1700" b="1" dirty="0">
                <a:latin typeface="Verdana" panose="020B0604030504040204" pitchFamily="34" charset="0"/>
                <a:ea typeface="Verdana" panose="020B0604030504040204" pitchFamily="34" charset="0"/>
              </a:rPr>
              <a:t>Z hlediska výše příjmu domácnosti jsou děleny na:</a:t>
            </a:r>
          </a:p>
          <a:p>
            <a:pPr marL="625475" lvl="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testované – přídavek na dítě, příspěvek na bydlení, porodné (pro nárok se testuje příjem domácnosti)</a:t>
            </a:r>
          </a:p>
          <a:p>
            <a:pPr marL="625475" lvl="0"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netestované - rodičovský příspěvek, pohřebné (nepodléhají testu příjmů domácnosti)</a:t>
            </a:r>
          </a:p>
          <a:p>
            <a:pPr algn="just"/>
            <a:r>
              <a:rPr lang="cs-CZ" sz="1700" b="1" dirty="0">
                <a:latin typeface="Verdana" panose="020B0604030504040204" pitchFamily="34" charset="0"/>
                <a:ea typeface="Verdana" panose="020B0604030504040204" pitchFamily="34" charset="0"/>
              </a:rPr>
              <a:t>Z hlediska periodicity výplat jsou děleny na: </a:t>
            </a:r>
          </a:p>
          <a:p>
            <a:pPr marL="625475"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jednorázové – porodné, pohřebné </a:t>
            </a:r>
          </a:p>
          <a:p>
            <a:pPr marL="625475" algn="just">
              <a:buFont typeface="Wingdings" panose="05000000000000000000" pitchFamily="2" charset="2"/>
              <a:buChar char="v"/>
            </a:pPr>
            <a:r>
              <a:rPr lang="cs-CZ" sz="1700" dirty="0">
                <a:latin typeface="Verdana" panose="020B0604030504040204" pitchFamily="34" charset="0"/>
                <a:ea typeface="Verdana" panose="020B0604030504040204" pitchFamily="34" charset="0"/>
              </a:rPr>
              <a:t>opakující se – přídavek na dítě, příspěvek na bydlení, rodičovský příspěvek</a:t>
            </a:r>
          </a:p>
          <a:p>
            <a:pPr marL="285750" indent="-285750" algn="just">
              <a:buSzPct val="45000"/>
              <a:buFont typeface="Wingdings" panose="05000000000000000000" pitchFamily="2" charset="2"/>
              <a:buChar char="Ø"/>
            </a:pPr>
            <a:r>
              <a:rPr lang="cs-CZ" sz="1700" u="sng" dirty="0">
                <a:solidFill>
                  <a:srgbClr val="000000"/>
                </a:solidFill>
                <a:latin typeface="Verdana" panose="020B0604030504040204" pitchFamily="34" charset="0"/>
                <a:ea typeface="Verdana" panose="020B0604030504040204" pitchFamily="34" charset="0"/>
              </a:rPr>
              <a:t>opakující se dávky </a:t>
            </a:r>
            <a:r>
              <a:rPr lang="cs-CZ" sz="1700" dirty="0">
                <a:solidFill>
                  <a:srgbClr val="000000"/>
                </a:solidFill>
                <a:latin typeface="Verdana" panose="020B0604030504040204" pitchFamily="34" charset="0"/>
                <a:ea typeface="Verdana" panose="020B0604030504040204" pitchFamily="34" charset="0"/>
              </a:rPr>
              <a:t>se vyplácejí měsíčně, a to po uplynutí kalendářního měsíce, za který náležely; nedosahuje-li dávka částky 100 Kč měsíčně, vyplácí se po uplynutí kalendářního čtvrtletí, za které dávka náležela </a:t>
            </a:r>
          </a:p>
          <a:p>
            <a:pPr marL="285750" indent="-285750" algn="just">
              <a:buSzPct val="45000"/>
              <a:buFont typeface="Wingdings" panose="05000000000000000000" pitchFamily="2" charset="2"/>
              <a:buChar char="Ø"/>
            </a:pPr>
            <a:r>
              <a:rPr lang="cs-CZ" sz="1700" u="sng" dirty="0">
                <a:solidFill>
                  <a:srgbClr val="000000"/>
                </a:solidFill>
                <a:latin typeface="Verdana" panose="020B0604030504040204" pitchFamily="34" charset="0"/>
                <a:ea typeface="Verdana" panose="020B0604030504040204" pitchFamily="34" charset="0"/>
              </a:rPr>
              <a:t>jednorázové dávky </a:t>
            </a:r>
            <a:r>
              <a:rPr lang="cs-CZ" sz="1700" dirty="0">
                <a:solidFill>
                  <a:srgbClr val="000000"/>
                </a:solidFill>
                <a:latin typeface="Verdana" panose="020B0604030504040204" pitchFamily="34" charset="0"/>
                <a:ea typeface="Verdana" panose="020B0604030504040204" pitchFamily="34" charset="0"/>
              </a:rPr>
              <a:t>se vyplácejí nejpozději do konce kalendářního měsíce následujícího po měsíci, v němž byla dávka přiznána</a:t>
            </a:r>
          </a:p>
          <a:p>
            <a:pPr marL="285750" indent="-285750" algn="just">
              <a:buSzPct val="45000"/>
              <a:buFont typeface="Wingdings" panose="05000000000000000000" pitchFamily="2" charset="2"/>
              <a:buChar char="Ø"/>
            </a:pPr>
            <a:r>
              <a:rPr lang="cs-CZ" sz="1700" u="sng" dirty="0">
                <a:solidFill>
                  <a:srgbClr val="000000"/>
                </a:solidFill>
                <a:latin typeface="Verdana" panose="020B0604030504040204" pitchFamily="34" charset="0"/>
                <a:ea typeface="Verdana" panose="020B0604030504040204" pitchFamily="34" charset="0"/>
              </a:rPr>
              <a:t>příjemcem dávky </a:t>
            </a:r>
            <a:r>
              <a:rPr lang="cs-CZ" sz="1700" dirty="0">
                <a:solidFill>
                  <a:srgbClr val="000000"/>
                </a:solidFill>
                <a:latin typeface="Verdana" panose="020B0604030504040204" pitchFamily="34" charset="0"/>
                <a:ea typeface="Verdana" panose="020B0604030504040204" pitchFamily="34" charset="0"/>
              </a:rPr>
              <a:t>je zpravidla oprávněná osoba, tj. osoba, které svědčí nárok z titulu splnění zákonných podmínek; v některých případech však může být příjemce dávky jiná než oprávněná osoba – zákonný zástupce, opatrovník, zvláštní příjemce</a:t>
            </a:r>
          </a:p>
          <a:p>
            <a:pPr marL="285750" indent="-285750" algn="just">
              <a:buSzPct val="45000"/>
              <a:buFont typeface="Wingdings" panose="05000000000000000000" pitchFamily="2" charset="2"/>
              <a:buChar char="Ø"/>
            </a:pPr>
            <a:r>
              <a:rPr lang="cs-CZ" sz="1700" u="sng" dirty="0">
                <a:latin typeface="Verdana" panose="020B0604030504040204" pitchFamily="34" charset="0"/>
                <a:ea typeface="Verdana" panose="020B0604030504040204" pitchFamily="34" charset="0"/>
              </a:rPr>
              <a:t>dávky pěstounské péče</a:t>
            </a:r>
            <a:r>
              <a:rPr lang="cs-CZ" sz="1700" dirty="0">
                <a:latin typeface="Verdana" panose="020B0604030504040204" pitchFamily="34" charset="0"/>
                <a:ea typeface="Verdana" panose="020B0604030504040204" pitchFamily="34" charset="0"/>
              </a:rPr>
              <a:t> (příspěvek při převzetí dítěte, na zakoupení motorového vozidla, příspěvek na úhradu potřeb dítěte, odměna pěstouna) – organizačně jsou vypláceny v rámci systému SSP, nejsou ale formálně upraveny zákonem 117/1995 Sb. o SSP, nýbrž zákonem č. 359/1999 Sb. o sociálně-právní ochraně dětí a Občanským zákoníkem č. 89/2012</a:t>
            </a:r>
          </a:p>
          <a:p>
            <a:endParaRPr lang="cs-CZ" dirty="0"/>
          </a:p>
        </p:txBody>
      </p:sp>
    </p:spTree>
    <p:extLst>
      <p:ext uri="{BB962C8B-B14F-4D97-AF65-F5344CB8AC3E}">
        <p14:creationId xmlns:p14="http://schemas.microsoft.com/office/powerpoint/2010/main" val="41379778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57387"/>
            <a:ext cx="10607039" cy="756404"/>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b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br>
            <a:r>
              <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Přídavek na dítě</a:t>
            </a: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262270"/>
            <a:ext cx="10701865" cy="5493462"/>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lnSpcReduction="10000"/>
          </a:bodyPr>
          <a:lstStyle/>
          <a:p>
            <a:pPr algn="just">
              <a:lnSpc>
                <a:spcPct val="80000"/>
              </a:lnSpc>
              <a:tabLst>
                <a:tab pos="447675" algn="l"/>
              </a:tabLst>
              <a:defRPr/>
            </a:pPr>
            <a:r>
              <a:rPr lang="cs-CZ" altLang="cs-CZ" sz="1700" b="1" dirty="0">
                <a:solidFill>
                  <a:srgbClr val="C00000"/>
                </a:solidFill>
                <a:latin typeface="Verdana" panose="020B0604030504040204" pitchFamily="34" charset="0"/>
                <a:ea typeface="Verdana" panose="020B0604030504040204" pitchFamily="34" charset="0"/>
              </a:rPr>
              <a:t>charakteristika dávky</a:t>
            </a:r>
          </a:p>
          <a:p>
            <a:pPr algn="just">
              <a:lnSpc>
                <a:spcPct val="80000"/>
              </a:lnSpc>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přídavek na dítě je základní, dlouhodobou dávkou, poskytovanou rodinám s dětmi, která jim pomáhá krýt náklady, spojené s výchovou a výživou nezaopatřených dětí</a:t>
            </a:r>
          </a:p>
          <a:p>
            <a:pPr algn="just">
              <a:lnSpc>
                <a:spcPct val="80000"/>
              </a:lnSpc>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základní forma pomoci rodinám s dětmi – rodiče značnou částí svých příjmů zabezpečují potřeby svých dětí a tudíž mají nižší životní úroveň, než domácnosti jednotlivců a bezdětné domácnosti</a:t>
            </a:r>
          </a:p>
          <a:p>
            <a:pPr algn="just">
              <a:lnSpc>
                <a:spcPct val="80000"/>
              </a:lnSpc>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jedná se o redistribuci příjmů </a:t>
            </a:r>
            <a:r>
              <a:rPr lang="cs-CZ" altLang="cs-CZ" sz="1700" u="sng" dirty="0">
                <a:latin typeface="Verdana" panose="020B0604030504040204" pitchFamily="34" charset="0"/>
                <a:ea typeface="Verdana" panose="020B0604030504040204" pitchFamily="34" charset="0"/>
              </a:rPr>
              <a:t>od bezdětných rodin k rodinám s dětmi a od </a:t>
            </a:r>
            <a:r>
              <a:rPr lang="cs-CZ" altLang="cs-CZ" sz="1700" u="sng" dirty="0" err="1">
                <a:latin typeface="Verdana" panose="020B0604030504040204" pitchFamily="34" charset="0"/>
                <a:ea typeface="Verdana" panose="020B0604030504040204" pitchFamily="34" charset="0"/>
              </a:rPr>
              <a:t>vysokopříjmových</a:t>
            </a:r>
            <a:r>
              <a:rPr lang="cs-CZ" altLang="cs-CZ" sz="1700" u="sng" dirty="0">
                <a:latin typeface="Verdana" panose="020B0604030504040204" pitchFamily="34" charset="0"/>
                <a:ea typeface="Verdana" panose="020B0604030504040204" pitchFamily="34" charset="0"/>
              </a:rPr>
              <a:t> k nízkopříjmovým rodinám</a:t>
            </a:r>
          </a:p>
          <a:p>
            <a:pPr algn="just">
              <a:lnSpc>
                <a:spcPct val="80000"/>
              </a:lnSpc>
              <a:buFont typeface="Wingdings" panose="05000000000000000000" pitchFamily="2" charset="2"/>
              <a:buChar char="v"/>
              <a:tabLst>
                <a:tab pos="447675" algn="l"/>
              </a:tabLst>
              <a:defRPr/>
            </a:pPr>
            <a:r>
              <a:rPr lang="cs-CZ" altLang="cs-CZ" sz="1700" b="1" dirty="0">
                <a:latin typeface="Verdana" panose="020B0604030504040204" pitchFamily="34" charset="0"/>
                <a:ea typeface="Verdana" panose="020B0604030504040204" pitchFamily="34" charset="0"/>
              </a:rPr>
              <a:t>nárok</a:t>
            </a:r>
            <a:r>
              <a:rPr lang="cs-CZ" altLang="cs-CZ" sz="1700" dirty="0">
                <a:latin typeface="Verdana" panose="020B0604030504040204" pitchFamily="34" charset="0"/>
                <a:ea typeface="Verdana" panose="020B0604030504040204" pitchFamily="34" charset="0"/>
              </a:rPr>
              <a:t> na přídavek na dítě vzniká přímo nezaopatřenému dítěti, které žije v rodině, jejíž rozhodný příjem je nižší než </a:t>
            </a:r>
            <a:r>
              <a:rPr lang="cs-CZ" altLang="cs-CZ" sz="1700" b="1" dirty="0">
                <a:latin typeface="Verdana" panose="020B0604030504040204" pitchFamily="34" charset="0"/>
                <a:ea typeface="Verdana" panose="020B0604030504040204" pitchFamily="34" charset="0"/>
              </a:rPr>
              <a:t>3,4 násobek částky životního minima </a:t>
            </a:r>
            <a:r>
              <a:rPr lang="cs-CZ" altLang="cs-CZ" sz="1700" dirty="0">
                <a:latin typeface="Verdana" panose="020B0604030504040204" pitchFamily="34" charset="0"/>
                <a:ea typeface="Verdana" panose="020B0604030504040204" pitchFamily="34" charset="0"/>
              </a:rPr>
              <a:t>rodiny (před rokem 2001 se jednalo o čtyřnásobek životního minima) – navýšen od 1.1.2023.</a:t>
            </a:r>
          </a:p>
          <a:p>
            <a:pPr algn="just">
              <a:lnSpc>
                <a:spcPct val="80000"/>
              </a:lnSpc>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je poskytován ve třech výších podle věku dítěte a dvou výměrách:</a:t>
            </a:r>
          </a:p>
          <a:p>
            <a:pPr algn="just">
              <a:spcBef>
                <a:spcPct val="0"/>
              </a:spcBef>
              <a:tabLst>
                <a:tab pos="447675" algn="l"/>
              </a:tabLst>
              <a:defRPr/>
            </a:pPr>
            <a:r>
              <a:rPr lang="cs-CZ" altLang="cs-CZ" sz="1700" dirty="0">
                <a:latin typeface="Verdana" panose="020B0604030504040204" pitchFamily="34" charset="0"/>
                <a:ea typeface="Verdana" panose="020B0604030504040204" pitchFamily="34" charset="0"/>
              </a:rPr>
              <a:t>	</a:t>
            </a:r>
            <a:r>
              <a:rPr lang="cs-CZ" altLang="cs-CZ" sz="1700" b="1" u="sng" dirty="0">
                <a:effectLst>
                  <a:outerShdw blurRad="38100" dist="38100" dir="2700000" algn="tl">
                    <a:srgbClr val="C0C0C0"/>
                  </a:outerShdw>
                </a:effectLst>
                <a:latin typeface="Verdana" panose="020B0604030504040204" pitchFamily="34" charset="0"/>
                <a:ea typeface="Verdana" panose="020B0604030504040204" pitchFamily="34" charset="0"/>
              </a:rPr>
              <a:t>věk nezaopatřeného dítěte      základní výměra		zvýšená výměra</a:t>
            </a:r>
          </a:p>
          <a:p>
            <a:pPr marL="400050" lvl="1" algn="just">
              <a:spcBef>
                <a:spcPct val="0"/>
              </a:spcBef>
              <a:tabLst>
                <a:tab pos="447675" algn="l"/>
              </a:tabLst>
              <a:defRPr/>
            </a:pPr>
            <a:r>
              <a:rPr lang="cs-CZ" altLang="cs-CZ" sz="1700" b="1" dirty="0">
                <a:latin typeface="Verdana" panose="020B0604030504040204" pitchFamily="34" charset="0"/>
                <a:ea typeface="Verdana" panose="020B0604030504040204" pitchFamily="34" charset="0"/>
              </a:rPr>
              <a:t>do 6  let				830 Kč/</a:t>
            </a:r>
            <a:r>
              <a:rPr lang="cs-CZ" altLang="cs-CZ" sz="1700" b="1" dirty="0" err="1">
                <a:latin typeface="Verdana" panose="020B0604030504040204" pitchFamily="34" charset="0"/>
                <a:ea typeface="Verdana" panose="020B0604030504040204" pitchFamily="34" charset="0"/>
              </a:rPr>
              <a:t>mes</a:t>
            </a:r>
            <a:r>
              <a:rPr lang="cs-CZ" altLang="cs-CZ" sz="1700" b="1" dirty="0">
                <a:latin typeface="Verdana" panose="020B0604030504040204" pitchFamily="34" charset="0"/>
                <a:ea typeface="Verdana" panose="020B0604030504040204" pitchFamily="34" charset="0"/>
              </a:rPr>
              <a:t>			1330 Kč/</a:t>
            </a:r>
            <a:r>
              <a:rPr lang="cs-CZ" altLang="cs-CZ" sz="1700" b="1" dirty="0" err="1">
                <a:latin typeface="Verdana" panose="020B0604030504040204" pitchFamily="34" charset="0"/>
                <a:ea typeface="Verdana" panose="020B0604030504040204" pitchFamily="34" charset="0"/>
              </a:rPr>
              <a:t>mes</a:t>
            </a:r>
            <a:r>
              <a:rPr lang="cs-CZ" altLang="cs-CZ" sz="1700" b="1" dirty="0">
                <a:latin typeface="Verdana" panose="020B0604030504040204" pitchFamily="34" charset="0"/>
                <a:ea typeface="Verdana" panose="020B0604030504040204" pitchFamily="34" charset="0"/>
              </a:rPr>
              <a:t>	</a:t>
            </a:r>
          </a:p>
          <a:p>
            <a:pPr marL="400050" lvl="1" algn="just">
              <a:spcBef>
                <a:spcPct val="0"/>
              </a:spcBef>
              <a:tabLst>
                <a:tab pos="447675" algn="l"/>
              </a:tabLst>
              <a:defRPr/>
            </a:pPr>
            <a:r>
              <a:rPr lang="cs-CZ" altLang="cs-CZ" sz="1700" b="1" dirty="0">
                <a:latin typeface="Verdana" panose="020B0604030504040204" pitchFamily="34" charset="0"/>
                <a:ea typeface="Verdana" panose="020B0604030504040204" pitchFamily="34" charset="0"/>
              </a:rPr>
              <a:t>6 – 15  let				970 Kč/</a:t>
            </a:r>
            <a:r>
              <a:rPr lang="cs-CZ" altLang="cs-CZ" sz="1700" b="1" dirty="0" err="1">
                <a:latin typeface="Verdana" panose="020B0604030504040204" pitchFamily="34" charset="0"/>
                <a:ea typeface="Verdana" panose="020B0604030504040204" pitchFamily="34" charset="0"/>
              </a:rPr>
              <a:t>mes</a:t>
            </a:r>
            <a:r>
              <a:rPr lang="cs-CZ" altLang="cs-CZ" sz="1700" b="1" dirty="0">
                <a:latin typeface="Verdana" panose="020B0604030504040204" pitchFamily="34" charset="0"/>
                <a:ea typeface="Verdana" panose="020B0604030504040204" pitchFamily="34" charset="0"/>
              </a:rPr>
              <a:t>			1470 Kč/</a:t>
            </a:r>
            <a:r>
              <a:rPr lang="cs-CZ" altLang="cs-CZ" sz="1700" b="1" dirty="0" err="1">
                <a:latin typeface="Verdana" panose="020B0604030504040204" pitchFamily="34" charset="0"/>
                <a:ea typeface="Verdana" panose="020B0604030504040204" pitchFamily="34" charset="0"/>
              </a:rPr>
              <a:t>mes</a:t>
            </a:r>
            <a:endParaRPr lang="cs-CZ" altLang="cs-CZ" sz="1700" b="1" dirty="0">
              <a:latin typeface="Verdana" panose="020B0604030504040204" pitchFamily="34" charset="0"/>
              <a:ea typeface="Verdana" panose="020B0604030504040204" pitchFamily="34" charset="0"/>
            </a:endParaRPr>
          </a:p>
          <a:p>
            <a:pPr marL="400050" lvl="1" algn="just">
              <a:spcBef>
                <a:spcPct val="0"/>
              </a:spcBef>
              <a:tabLst>
                <a:tab pos="447675" algn="l"/>
              </a:tabLst>
              <a:defRPr/>
            </a:pPr>
            <a:r>
              <a:rPr lang="cs-CZ" altLang="cs-CZ" sz="1700" b="1" dirty="0">
                <a:latin typeface="Verdana" panose="020B0604030504040204" pitchFamily="34" charset="0"/>
                <a:ea typeface="Verdana" panose="020B0604030504040204" pitchFamily="34" charset="0"/>
              </a:rPr>
              <a:t>15 – 26  let				1080 Kč/</a:t>
            </a:r>
            <a:r>
              <a:rPr lang="cs-CZ" altLang="cs-CZ" sz="1700" b="1" dirty="0" err="1">
                <a:latin typeface="Verdana" panose="020B0604030504040204" pitchFamily="34" charset="0"/>
                <a:ea typeface="Verdana" panose="020B0604030504040204" pitchFamily="34" charset="0"/>
              </a:rPr>
              <a:t>mes</a:t>
            </a:r>
            <a:r>
              <a:rPr lang="cs-CZ" altLang="cs-CZ" sz="1700" b="1" dirty="0">
                <a:latin typeface="Verdana" panose="020B0604030504040204" pitchFamily="34" charset="0"/>
                <a:ea typeface="Verdana" panose="020B0604030504040204" pitchFamily="34" charset="0"/>
              </a:rPr>
              <a:t>			1580 Kč/</a:t>
            </a:r>
            <a:r>
              <a:rPr lang="cs-CZ" altLang="cs-CZ" sz="1700" b="1" dirty="0" err="1">
                <a:latin typeface="Verdana" panose="020B0604030504040204" pitchFamily="34" charset="0"/>
                <a:ea typeface="Verdana" panose="020B0604030504040204" pitchFamily="34" charset="0"/>
              </a:rPr>
              <a:t>mes</a:t>
            </a:r>
            <a:endParaRPr lang="cs-CZ" altLang="cs-CZ" sz="1700" b="1" dirty="0">
              <a:latin typeface="Verdana" panose="020B0604030504040204" pitchFamily="34" charset="0"/>
              <a:ea typeface="Verdana" panose="020B0604030504040204" pitchFamily="34" charset="0"/>
            </a:endParaRPr>
          </a:p>
          <a:p>
            <a:pPr algn="just">
              <a:spcBef>
                <a:spcPct val="0"/>
              </a:spcBef>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na zvýšenou výměru mají nárok rodiny, v nichž alespoň jedna ze společně posuzovaných osob má </a:t>
            </a:r>
            <a:r>
              <a:rPr lang="cs-CZ" altLang="cs-CZ" sz="1700" b="1" dirty="0">
                <a:latin typeface="Verdana" panose="020B0604030504040204" pitchFamily="34" charset="0"/>
                <a:ea typeface="Verdana" panose="020B0604030504040204" pitchFamily="34" charset="0"/>
              </a:rPr>
              <a:t>příjem z výdělečné činnosti nebo z dávek, které vycházejí z výdělečné činnosti</a:t>
            </a:r>
            <a:r>
              <a:rPr lang="cs-CZ" altLang="cs-CZ" sz="1700" dirty="0">
                <a:latin typeface="Verdana" panose="020B0604030504040204" pitchFamily="34" charset="0"/>
                <a:ea typeface="Verdana" panose="020B0604030504040204" pitchFamily="34" charset="0"/>
              </a:rPr>
              <a:t> a příjem nahrazují (nemocenské pojištění, důchodové pojištění, podpora v nezaměstnanosti, rodičovský příspěvek, příspěvek na péči).</a:t>
            </a:r>
          </a:p>
          <a:p>
            <a:pPr algn="just">
              <a:spcBef>
                <a:spcPct val="0"/>
              </a:spcBef>
              <a:buFont typeface="Wingdings" panose="05000000000000000000" pitchFamily="2" charset="2"/>
              <a:buChar char="v"/>
              <a:tabLst>
                <a:tab pos="447675" algn="l"/>
              </a:tabLst>
              <a:defRPr/>
            </a:pPr>
            <a:r>
              <a:rPr lang="cs-CZ" altLang="cs-CZ" sz="1700" dirty="0">
                <a:latin typeface="Verdana" panose="020B0604030504040204" pitchFamily="34" charset="0"/>
                <a:ea typeface="Verdana" panose="020B0604030504040204" pitchFamily="34" charset="0"/>
              </a:rPr>
              <a:t>pro nárok na dávku se posuzuje příjem za předchozí kalendářní čtvrtletí; (např. při žádosti v červnu – za leden až březen).</a:t>
            </a:r>
          </a:p>
          <a:p>
            <a:pPr algn="just">
              <a:lnSpc>
                <a:spcPct val="100000"/>
              </a:lnSpc>
              <a:spcBef>
                <a:spcPts val="0"/>
              </a:spcBef>
              <a:spcAft>
                <a:spcPts val="600"/>
              </a:spcAft>
              <a:buFont typeface="Wingdings" panose="05000000000000000000" pitchFamily="2" charset="2"/>
              <a:buChar char="v"/>
              <a:defRPr/>
            </a:pPr>
            <a:endParaRPr lang="cs-CZ" sz="1700" dirty="0">
              <a:latin typeface="Verdana" panose="020B0604030504040204" pitchFamily="34" charset="0"/>
              <a:ea typeface="Verdana" panose="020B0604030504040204" pitchFamily="34" charset="0"/>
            </a:endParaRPr>
          </a:p>
          <a:p>
            <a:endParaRPr lang="cs-CZ" dirty="0"/>
          </a:p>
        </p:txBody>
      </p:sp>
    </p:spTree>
    <p:extLst>
      <p:ext uri="{BB962C8B-B14F-4D97-AF65-F5344CB8AC3E}">
        <p14:creationId xmlns:p14="http://schemas.microsoft.com/office/powerpoint/2010/main" val="3821148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69682"/>
            <a:ext cx="10701865" cy="6523349"/>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10000"/>
          </a:bodyPr>
          <a:lstStyle/>
          <a:p>
            <a:pPr algn="l">
              <a:defRPr/>
            </a:pPr>
            <a:r>
              <a:rPr lang="cs-CZ" sz="1600" b="1" dirty="0">
                <a:solidFill>
                  <a:srgbClr val="C00000"/>
                </a:solidFill>
                <a:latin typeface="Verdana" panose="020B0604030504040204" pitchFamily="34" charset="0"/>
                <a:ea typeface="Verdana" panose="020B0604030504040204" pitchFamily="34" charset="0"/>
              </a:rPr>
              <a:t>Společně posuzované osoby</a:t>
            </a:r>
          </a:p>
          <a:p>
            <a:pPr marL="285750" indent="-285750" algn="l">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společně posuzovanými osobami jsou členové rodiny žijící v jedné domácnosti (manželé, partneři, děti)</a:t>
            </a:r>
          </a:p>
          <a:p>
            <a:pPr marL="285750" indent="-285750" algn="l">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pokud např. otec dítěte s matkou a dítětem nežije v jedné domácnosti - zažádat o vyloučení otce z okruhu společně posuzovaných osob</a:t>
            </a:r>
          </a:p>
          <a:p>
            <a:pPr marL="285750" indent="-285750" algn="l">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prarodiče žijící v bytě se za společně posuzované osoby v případě přídavku na dítě nepovažují</a:t>
            </a:r>
          </a:p>
          <a:p>
            <a:pPr algn="just">
              <a:defRPr/>
            </a:pPr>
            <a:r>
              <a:rPr lang="cs-CZ" sz="1600" b="1" dirty="0">
                <a:solidFill>
                  <a:srgbClr val="C00000"/>
                </a:solidFill>
                <a:latin typeface="Verdana" panose="020B0604030504040204" pitchFamily="34" charset="0"/>
                <a:ea typeface="Verdana" panose="020B0604030504040204" pitchFamily="34" charset="0"/>
              </a:rPr>
              <a:t>Jako příjem se započítávají především tyto</a:t>
            </a:r>
            <a:r>
              <a:rPr lang="cs-CZ" sz="1600" dirty="0">
                <a:solidFill>
                  <a:srgbClr val="C00000"/>
                </a:solidFill>
                <a:latin typeface="Verdana" panose="020B0604030504040204" pitchFamily="34" charset="0"/>
                <a:ea typeface="Verdana" panose="020B0604030504040204" pitchFamily="34" charset="0"/>
              </a:rPr>
              <a:t>:</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výplata ze zaměstnání, příjem z podnikání nebo jiné závislé činnosti</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náhrada mzdy – podpora v nezaměstnanosti, nemocenská, ošetřovné, peněžitá pomoc v mateřství, dávky důchodového pojištění, příspěvek na péči o osobu do 18 let</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mateřské a rodičovské dávky (rodičovský příspěvek)</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alimenty a výživné</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jiné příjmy (z pronájmu bytu, z investic do majetku nebo do cenných papírů)</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pro nárok na přídavky je rozhodující celkový příjem rodiny - dokládají se příjmy všech osob – tedy nejenom obou rodičů (v případě, že je dítě soudem svěřeno do péče pouze jednoho z rodičů, pak se započítávají příjmy jenom tohoto rodiče) - pokud dítě (například během letních prázdnin)pracuje a má tak vlastní příjem, dokládá se i tento</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v případě samostatné výdělečné činnosti se pro účely přídavku na dítě příjem započítá ve výši odpovídající 50 % průměrné měsíční mzdy v národním hospodářství i když je fakticky nižší </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dokud je nezaopatřené dítě zároveň nezletilé, vyplácí se přídavek jeho zákonným zástupcům, pak přímo dítěti (zletilé studující a nezaopatřené dítě (18 – 26 let) podává žádost o přídavek samo)</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 pokud je nezletilé nezaopatřené dítě v plném přímém zaopatření ústavu pro péči o děti nebo mládež vyplácí se přímo ústavu</a:t>
            </a:r>
          </a:p>
          <a:p>
            <a:pPr algn="just">
              <a:buFont typeface="Wingdings" panose="05000000000000000000" pitchFamily="2" charset="2"/>
              <a:buChar char="v"/>
              <a:defRPr/>
            </a:pPr>
            <a:r>
              <a:rPr lang="cs-CZ" sz="1600" dirty="0">
                <a:solidFill>
                  <a:schemeClr val="tx1">
                    <a:lumMod val="75000"/>
                    <a:lumOff val="25000"/>
                  </a:schemeClr>
                </a:solidFill>
                <a:latin typeface="Verdana" panose="020B0604030504040204" pitchFamily="34" charset="0"/>
                <a:ea typeface="Verdana" panose="020B0604030504040204" pitchFamily="34" charset="0"/>
              </a:rPr>
              <a:t>většina dětí, která má nárok na příspěvky na dítě navštěvuje školu, kromě příjmů se dokládá i potvrzení o studiu, proto se tyto doklady dávají vždy na začátku nového školního roku</a:t>
            </a:r>
          </a:p>
          <a:p>
            <a:pPr algn="just">
              <a:buFont typeface="Wingdings" panose="05000000000000000000" pitchFamily="2" charset="2"/>
              <a:buChar char="v"/>
              <a:defRPr/>
            </a:pPr>
            <a:endParaRPr lang="cs-CZ" sz="1600" dirty="0">
              <a:solidFill>
                <a:schemeClr val="tx1">
                  <a:lumMod val="75000"/>
                  <a:lumOff val="25000"/>
                </a:schemeClr>
              </a:solidFill>
              <a:latin typeface="Verdana" panose="020B0604030504040204" pitchFamily="34" charset="0"/>
              <a:ea typeface="Verdana" panose="020B0604030504040204" pitchFamily="34" charset="0"/>
            </a:endParaRPr>
          </a:p>
          <a:p>
            <a:endParaRPr lang="cs-CZ" dirty="0">
              <a:solidFill>
                <a:srgbClr val="C00000"/>
              </a:solidFill>
            </a:endParaRPr>
          </a:p>
        </p:txBody>
      </p:sp>
    </p:spTree>
    <p:extLst>
      <p:ext uri="{BB962C8B-B14F-4D97-AF65-F5344CB8AC3E}">
        <p14:creationId xmlns:p14="http://schemas.microsoft.com/office/powerpoint/2010/main" val="2915678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153693"/>
            <a:ext cx="10607039" cy="760707"/>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Porodné</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043609"/>
            <a:ext cx="10701865" cy="5660698"/>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fontScale="92500" lnSpcReduction="20000"/>
          </a:bodyPr>
          <a:lstStyle/>
          <a:p>
            <a:pPr algn="just">
              <a:defRPr/>
            </a:pPr>
            <a:r>
              <a:rPr lang="cs-CZ" sz="1700" b="1" dirty="0">
                <a:solidFill>
                  <a:srgbClr val="C00000"/>
                </a:solidFill>
                <a:latin typeface="Verdana" panose="020B0604030504040204" pitchFamily="34" charset="0"/>
                <a:ea typeface="Verdana" panose="020B0604030504040204" pitchFamily="34" charset="0"/>
              </a:rPr>
              <a:t>nárok na porodné</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cílem je jednorázově přispět ke krytí zvýšených nákladů při narození dítěte</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o porodné mohou žádat ty rodiny, kterým se narodí dítě a současně jejich příjmy nepřesáhnou </a:t>
            </a:r>
            <a:r>
              <a:rPr lang="cs-CZ" sz="1700" b="1" dirty="0">
                <a:latin typeface="Verdana" panose="020B0604030504040204" pitchFamily="34" charset="0"/>
                <a:ea typeface="Verdana" panose="020B0604030504040204" pitchFamily="34" charset="0"/>
              </a:rPr>
              <a:t>2,7 násobek životního minima. </a:t>
            </a:r>
            <a:endParaRPr lang="cs-CZ" sz="1700" dirty="0">
              <a:latin typeface="Verdana" panose="020B0604030504040204" pitchFamily="34" charset="0"/>
              <a:ea typeface="Verdana" panose="020B0604030504040204" pitchFamily="34" charset="0"/>
            </a:endParaRP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porodné náleží ženě, která porodila své první živé dítě, nebo které se současně s prvně narozeným živým dítětem narodilo další živé dítě nebo děti</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jestliže žena, která dítě porodila, zemřela, splnila podmínky nároku na porodné a dávka jí nebo jiné osobě nebyla vyplacena, má na porodné nárok otec dítěte </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na porodné má nárok rovněž osoba, která převzala dítě mladší jednoho roku do trvalé péče nahrazující péči rodičů, za stejných podmínek - nárok na porodné při převzetí dítěte náleží i v případě, že před převzetím dítěte do trvalé péče nahrazující péči rodičů vznikl nárok na porodné matce nebo otci téhož dítěte</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porodné náleží pouze v případě prvních dvou narozených dětí; na třetí dítě již porodné nenáleží</a:t>
            </a:r>
          </a:p>
          <a:p>
            <a:pPr algn="just">
              <a:defRPr/>
            </a:pPr>
            <a:r>
              <a:rPr lang="cs-CZ" sz="1700" b="1" dirty="0">
                <a:solidFill>
                  <a:srgbClr val="C00000"/>
                </a:solidFill>
                <a:latin typeface="Verdana" panose="020B0604030504040204" pitchFamily="34" charset="0"/>
                <a:ea typeface="Verdana" panose="020B0604030504040204" pitchFamily="34" charset="0"/>
              </a:rPr>
              <a:t>výše porodného</a:t>
            </a:r>
          </a:p>
          <a:p>
            <a:pPr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porodné je stanoveno pevnou částkou:</a:t>
            </a:r>
          </a:p>
          <a:p>
            <a:pPr lvl="2" algn="just">
              <a:lnSpc>
                <a:spcPct val="120000"/>
              </a:lnSpc>
              <a:spcBef>
                <a:spcPts val="0"/>
              </a:spcBef>
              <a:buFont typeface="Arial" panose="020B0604020202020204" pitchFamily="34" charset="0"/>
              <a:buChar char="•"/>
              <a:defRPr/>
            </a:pPr>
            <a:r>
              <a:rPr lang="cs-CZ" sz="1700" b="1" dirty="0">
                <a:latin typeface="Verdana" panose="020B0604030504040204" pitchFamily="34" charset="0"/>
                <a:ea typeface="Verdana" panose="020B0604030504040204" pitchFamily="34" charset="0"/>
              </a:rPr>
              <a:t>13 000 Kč </a:t>
            </a:r>
            <a:r>
              <a:rPr lang="cs-CZ" sz="1700" dirty="0">
                <a:latin typeface="Verdana" panose="020B0604030504040204" pitchFamily="34" charset="0"/>
                <a:ea typeface="Verdana" panose="020B0604030504040204" pitchFamily="34" charset="0"/>
              </a:rPr>
              <a:t>na první živě narozené dítě</a:t>
            </a:r>
          </a:p>
          <a:p>
            <a:pPr lvl="2" algn="just">
              <a:lnSpc>
                <a:spcPct val="120000"/>
              </a:lnSpc>
              <a:spcBef>
                <a:spcPts val="0"/>
              </a:spcBef>
              <a:buFont typeface="Arial" panose="020B0604020202020204" pitchFamily="34" charset="0"/>
              <a:buChar char="•"/>
              <a:defRPr/>
            </a:pPr>
            <a:r>
              <a:rPr lang="cs-CZ" sz="1700" b="1" dirty="0">
                <a:latin typeface="Verdana" panose="020B0604030504040204" pitchFamily="34" charset="0"/>
                <a:ea typeface="Verdana" panose="020B0604030504040204" pitchFamily="34" charset="0"/>
              </a:rPr>
              <a:t>10  000 Kč </a:t>
            </a:r>
            <a:r>
              <a:rPr lang="cs-CZ" sz="1700" dirty="0">
                <a:latin typeface="Verdana" panose="020B0604030504040204" pitchFamily="34" charset="0"/>
                <a:ea typeface="Verdana" panose="020B0604030504040204" pitchFamily="34" charset="0"/>
              </a:rPr>
              <a:t>na druhé dítě</a:t>
            </a:r>
          </a:p>
          <a:p>
            <a:pPr lvl="2" algn="just">
              <a:lnSpc>
                <a:spcPct val="120000"/>
              </a:lnSpc>
              <a:spcBef>
                <a:spcPts val="0"/>
              </a:spcBef>
              <a:buFont typeface="Arial" panose="020B0604020202020204" pitchFamily="34" charset="0"/>
              <a:buChar char="•"/>
              <a:defRPr/>
            </a:pPr>
            <a:r>
              <a:rPr lang="cs-CZ" sz="1700" b="1" dirty="0">
                <a:latin typeface="Verdana" panose="020B0604030504040204" pitchFamily="34" charset="0"/>
                <a:ea typeface="Verdana" panose="020B0604030504040204" pitchFamily="34" charset="0"/>
              </a:rPr>
              <a:t>23 000 Kč </a:t>
            </a:r>
            <a:r>
              <a:rPr lang="cs-CZ" sz="1700" dirty="0">
                <a:latin typeface="Verdana" panose="020B0604030504040204" pitchFamily="34" charset="0"/>
                <a:ea typeface="Verdana" panose="020B0604030504040204" pitchFamily="34" charset="0"/>
              </a:rPr>
              <a:t>při vícečetném (prvním) porodu</a:t>
            </a:r>
          </a:p>
          <a:p>
            <a:pPr marL="342900" lvl="2" indent="-342900"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stejné částky platí i při převzetí dítěte/dětí do péče</a:t>
            </a:r>
          </a:p>
          <a:p>
            <a:pPr marL="342900" lvl="2" indent="-342900"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sleduje se průměrný příjem za kalendářní čtvrtletí předcházející kalendářnímu čtvrtletí, ve kterém se dítě narodilo</a:t>
            </a:r>
          </a:p>
          <a:p>
            <a:pPr marL="342900" lvl="2" indent="-342900" algn="just">
              <a:buFont typeface="Wingdings" panose="05000000000000000000" pitchFamily="2" charset="2"/>
              <a:buChar char="v"/>
              <a:defRPr/>
            </a:pPr>
            <a:r>
              <a:rPr lang="cs-CZ" sz="1700" dirty="0">
                <a:latin typeface="Verdana" panose="020B0604030504040204" pitchFamily="34" charset="0"/>
                <a:ea typeface="Verdana" panose="020B0604030504040204" pitchFamily="34" charset="0"/>
              </a:rPr>
              <a:t>jako příjem se počítá nejenom výplata ze zaměstnání, nebo příjmy z podnikání ale i další – podpora v nezaměstnanosti, nemocenské dávky, peněžitá pomoc v mateřství; </a:t>
            </a:r>
            <a:r>
              <a:rPr lang="cs-CZ" sz="1700" u="sng" dirty="0">
                <a:latin typeface="Verdana" panose="020B0604030504040204" pitchFamily="34" charset="0"/>
                <a:ea typeface="Verdana" panose="020B0604030504040204" pitchFamily="34" charset="0"/>
              </a:rPr>
              <a:t>do rozhodného příjmu se nezapočítává rodičovský příspěvek a přídavek na dítě</a:t>
            </a:r>
          </a:p>
          <a:p>
            <a:endParaRPr lang="cs-CZ" dirty="0">
              <a:solidFill>
                <a:schemeClr val="tx1">
                  <a:lumMod val="75000"/>
                  <a:lumOff val="25000"/>
                </a:schemeClr>
              </a:solidFill>
            </a:endParaRPr>
          </a:p>
          <a:p>
            <a:endParaRPr lang="cs-CZ" dirty="0"/>
          </a:p>
        </p:txBody>
      </p:sp>
    </p:spTree>
    <p:extLst>
      <p:ext uri="{BB962C8B-B14F-4D97-AF65-F5344CB8AC3E}">
        <p14:creationId xmlns:p14="http://schemas.microsoft.com/office/powerpoint/2010/main" val="8977847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4492D0-9848-4A2F-A21A-D5383D5F69A7}"/>
              </a:ext>
            </a:extLst>
          </p:cNvPr>
          <p:cNvSpPr>
            <a:spLocks noGrp="1"/>
          </p:cNvSpPr>
          <p:nvPr>
            <p:ph type="ctrTitle"/>
          </p:nvPr>
        </p:nvSpPr>
        <p:spPr>
          <a:xfrm>
            <a:off x="785707" y="219679"/>
            <a:ext cx="10607039" cy="741855"/>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Autofit/>
          </a:bodyPr>
          <a:lstStyle/>
          <a:p>
            <a:br>
              <a:rPr lang="cs-CZ" sz="4000" dirty="0"/>
            </a:br>
            <a:br>
              <a:rPr lang="cs-CZ" sz="4000" dirty="0"/>
            </a:br>
            <a:br>
              <a:rPr lang="cs-CZ" sz="4000" dirty="0"/>
            </a:br>
            <a:br>
              <a:rPr lang="cs-CZ" sz="4000" dirty="0"/>
            </a:br>
            <a:br>
              <a:rPr lang="cs-CZ" sz="4000" dirty="0"/>
            </a:br>
            <a:br>
              <a:rPr lang="cs-CZ" sz="4000" dirty="0"/>
            </a:br>
            <a:br>
              <a:rPr lang="cs-CZ" sz="4000" dirty="0"/>
            </a:br>
            <a:r>
              <a:rPr lang="cs-CZ" alt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rPr>
              <a:t>Příspěvek na bydlení</a:t>
            </a:r>
            <a:endParaRPr lang="cs-CZ" sz="4000" b="1" dirty="0">
              <a:solidFill>
                <a:srgbClr val="00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endParaRPr>
          </a:p>
        </p:txBody>
      </p:sp>
      <p:sp>
        <p:nvSpPr>
          <p:cNvPr id="4" name="Podnadpis 3">
            <a:extLst>
              <a:ext uri="{FF2B5EF4-FFF2-40B4-BE49-F238E27FC236}">
                <a16:creationId xmlns:a16="http://schemas.microsoft.com/office/drawing/2014/main" id="{8E3BF3B1-79FE-41BB-9125-80BA11C97810}"/>
              </a:ext>
            </a:extLst>
          </p:cNvPr>
          <p:cNvSpPr>
            <a:spLocks noGrp="1"/>
          </p:cNvSpPr>
          <p:nvPr>
            <p:ph type="subTitle" idx="1"/>
          </p:nvPr>
        </p:nvSpPr>
        <p:spPr>
          <a:xfrm>
            <a:off x="785707" y="1113184"/>
            <a:ext cx="10701865" cy="5625546"/>
          </a:xfrm>
          <a:gradFill>
            <a:gsLst>
              <a:gs pos="0">
                <a:srgbClr val="FF9900"/>
              </a:gs>
              <a:gs pos="64000">
                <a:schemeClr val="accent2">
                  <a:lumMod val="45000"/>
                  <a:lumOff val="55000"/>
                </a:schemeClr>
              </a:gs>
              <a:gs pos="83000">
                <a:schemeClr val="accent2">
                  <a:lumMod val="45000"/>
                  <a:lumOff val="55000"/>
                </a:schemeClr>
              </a:gs>
              <a:gs pos="100000">
                <a:schemeClr val="accent2">
                  <a:lumMod val="30000"/>
                  <a:lumOff val="70000"/>
                </a:schemeClr>
              </a:gs>
            </a:gsLst>
            <a:lin ang="5400000" scaled="1"/>
          </a:gradFill>
        </p:spPr>
        <p:txBody>
          <a:bodyPr>
            <a:normAutofit/>
          </a:bodyPr>
          <a:lstStyle/>
          <a:p>
            <a:pPr marL="285750" indent="-285750"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příspěvek na bydlení přispívá na krytí nákladů na bydlení rodinám či jednotlivcům s nízkými příjmy; je opakující se dávkou</a:t>
            </a:r>
          </a:p>
          <a:p>
            <a:pPr marL="285750" indent="-285750"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je jedinou dávkou, u které vznik nároku není podmíněn péčí o nezaopatřené dítě</a:t>
            </a:r>
          </a:p>
          <a:p>
            <a:pPr algn="just">
              <a:lnSpc>
                <a:spcPct val="80000"/>
              </a:lnSpc>
            </a:pPr>
            <a:r>
              <a:rPr lang="cs-CZ" altLang="cs-CZ" sz="1600" b="1" dirty="0">
                <a:solidFill>
                  <a:srgbClr val="C00000"/>
                </a:solidFill>
                <a:latin typeface="Verdana" panose="020B0604030504040204" pitchFamily="34" charset="0"/>
                <a:ea typeface="Verdana" panose="020B0604030504040204" pitchFamily="34" charset="0"/>
              </a:rPr>
              <a:t>testování příjmů</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poskytování příspěvku podléhá testování příjmů rodiny a společně posuzovaných osob a jejich nákladů na bydlení za rozhodné období, kterým je předchozí kalendářní čtvrtletí</a:t>
            </a:r>
          </a:p>
          <a:p>
            <a:pPr algn="just">
              <a:lnSpc>
                <a:spcPct val="80000"/>
              </a:lnSpc>
              <a:buFont typeface="Wingdings" panose="05000000000000000000" pitchFamily="2" charset="2"/>
              <a:buChar char="v"/>
            </a:pPr>
            <a:r>
              <a:rPr lang="cs-CZ" sz="1600" dirty="0">
                <a:latin typeface="Verdana" panose="020B0604030504040204" pitchFamily="34" charset="0"/>
                <a:ea typeface="Verdana" panose="020B0604030504040204" pitchFamily="34" charset="0"/>
              </a:rPr>
              <a:t>čtvrtletní rozhodné příjmy a náklady na bydlení se odevzdávají pouze dvakrát za rok </a:t>
            </a:r>
            <a:endParaRPr lang="cs-CZ" altLang="cs-CZ" sz="1600" dirty="0">
              <a:latin typeface="Verdana" panose="020B0604030504040204" pitchFamily="34" charset="0"/>
              <a:ea typeface="Verdana" panose="020B0604030504040204" pitchFamily="34" charset="0"/>
            </a:endParaRP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za společně posuzované osoby se považují všechny osoby, které jsou v témže bytě hlášeny k trvalému pobytu; podmínka, aby spolu trvale žily a společně uhrazovaly náklady na své potřeby, se nevyžaduje</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do rozhodného příjmu rodiny se započítávají příjmy všech společně posuzovaných osob; </a:t>
            </a:r>
            <a:r>
              <a:rPr lang="cs-CZ" altLang="cs-CZ" sz="1600" u="sng" dirty="0">
                <a:latin typeface="Verdana" panose="020B0604030504040204" pitchFamily="34" charset="0"/>
                <a:ea typeface="Verdana" panose="020B0604030504040204" pitchFamily="34" charset="0"/>
              </a:rPr>
              <a:t>za příjem se považují i přídavek na dítě a rodičovský příspěvek  </a:t>
            </a:r>
          </a:p>
          <a:p>
            <a:pPr algn="just">
              <a:lnSpc>
                <a:spcPct val="80000"/>
              </a:lnSpc>
            </a:pPr>
            <a:r>
              <a:rPr lang="cs-CZ" altLang="cs-CZ" sz="1600" b="1" dirty="0">
                <a:solidFill>
                  <a:srgbClr val="C00000"/>
                </a:solidFill>
                <a:latin typeface="Verdana" panose="020B0604030504040204" pitchFamily="34" charset="0"/>
                <a:ea typeface="Verdana" panose="020B0604030504040204" pitchFamily="34" charset="0"/>
              </a:rPr>
              <a:t>nárok na příspěvek</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má vlastník, nájemce bytu nebo podnájemce bytu, který splňuje podmínky:</a:t>
            </a:r>
          </a:p>
          <a:p>
            <a:pPr marL="642938" indent="-285750" algn="just">
              <a:lnSpc>
                <a:spcPct val="80000"/>
              </a:lnSpc>
              <a:buFont typeface="Wingdings" panose="05000000000000000000" pitchFamily="2" charset="2"/>
              <a:buChar char="Ø"/>
            </a:pPr>
            <a:r>
              <a:rPr lang="cs-CZ" altLang="cs-CZ" sz="1600" dirty="0">
                <a:latin typeface="Verdana" panose="020B0604030504040204" pitchFamily="34" charset="0"/>
                <a:ea typeface="Verdana" panose="020B0604030504040204" pitchFamily="34" charset="0"/>
              </a:rPr>
              <a:t>náklady na bydlení </a:t>
            </a:r>
            <a:r>
              <a:rPr lang="cs-CZ" altLang="cs-CZ" sz="1600" u="sng" dirty="0">
                <a:latin typeface="Verdana" panose="020B0604030504040204" pitchFamily="34" charset="0"/>
                <a:ea typeface="Verdana" panose="020B0604030504040204" pitchFamily="34" charset="0"/>
              </a:rPr>
              <a:t>přesahují 30% rozhodných příjmů </a:t>
            </a:r>
            <a:r>
              <a:rPr lang="cs-CZ" altLang="cs-CZ" sz="1600" dirty="0">
                <a:latin typeface="Verdana" panose="020B0604030504040204" pitchFamily="34" charset="0"/>
                <a:ea typeface="Verdana" panose="020B0604030504040204" pitchFamily="34" charset="0"/>
              </a:rPr>
              <a:t>(NB&gt; P x 0,3)</a:t>
            </a:r>
          </a:p>
          <a:p>
            <a:pPr marL="642938" indent="-285750" algn="just">
              <a:lnSpc>
                <a:spcPct val="80000"/>
              </a:lnSpc>
              <a:buFont typeface="Wingdings" panose="05000000000000000000" pitchFamily="2" charset="2"/>
              <a:buChar char="Ø"/>
            </a:pPr>
            <a:r>
              <a:rPr lang="cs-CZ" altLang="cs-CZ" sz="1600" dirty="0">
                <a:latin typeface="Verdana" panose="020B0604030504040204" pitchFamily="34" charset="0"/>
                <a:ea typeface="Verdana" panose="020B0604030504040204" pitchFamily="34" charset="0"/>
              </a:rPr>
              <a:t>součin rozhodného příjmu v rodině a koeficientu 0,30 </a:t>
            </a:r>
            <a:r>
              <a:rPr lang="cs-CZ" altLang="cs-CZ" sz="1600" u="sng" dirty="0">
                <a:latin typeface="Verdana" panose="020B0604030504040204" pitchFamily="34" charset="0"/>
                <a:ea typeface="Verdana" panose="020B0604030504040204" pitchFamily="34" charset="0"/>
              </a:rPr>
              <a:t>není vyšší než částka tzv. normativních nákladů na bydlení </a:t>
            </a:r>
          </a:p>
          <a:p>
            <a:pPr algn="just">
              <a:lnSpc>
                <a:spcPct val="80000"/>
              </a:lnSpc>
              <a:buFont typeface="Wingdings" panose="05000000000000000000" pitchFamily="2" charset="2"/>
              <a:buChar char="v"/>
            </a:pPr>
            <a:r>
              <a:rPr lang="cs-CZ" altLang="cs-CZ" sz="1600" dirty="0">
                <a:latin typeface="Verdana" panose="020B0604030504040204" pitchFamily="34" charset="0"/>
                <a:ea typeface="Verdana" panose="020B0604030504040204" pitchFamily="34" charset="0"/>
              </a:rPr>
              <a:t>náklady na bydlení se stanoví jako průměr za kalendářní čtvrtletí předcházející čtvrtletí, na které se nárok na výplatu dávky prokazuje </a:t>
            </a:r>
            <a:endParaRPr lang="cs-CZ" altLang="cs-CZ" sz="1600" b="1" dirty="0">
              <a:latin typeface="Verdana" panose="020B0604030504040204" pitchFamily="34" charset="0"/>
              <a:ea typeface="Verdana" panose="020B0604030504040204" pitchFamily="34" charset="0"/>
            </a:endParaRPr>
          </a:p>
          <a:p>
            <a:pPr algn="just">
              <a:lnSpc>
                <a:spcPct val="80000"/>
              </a:lnSpc>
              <a:buFont typeface="Wingdings" panose="05000000000000000000" pitchFamily="2" charset="2"/>
              <a:buChar char="v"/>
            </a:pPr>
            <a:endParaRPr lang="cs-CZ" altLang="cs-CZ" sz="1600" u="sng" dirty="0">
              <a:latin typeface="Verdana" panose="020B0604030504040204" pitchFamily="34" charset="0"/>
              <a:ea typeface="Verdana" panose="020B0604030504040204" pitchFamily="34" charset="0"/>
            </a:endParaRPr>
          </a:p>
          <a:p>
            <a:pPr marL="342900" indent="-342900" algn="just">
              <a:lnSpc>
                <a:spcPct val="100000"/>
              </a:lnSpc>
              <a:spcBef>
                <a:spcPct val="0"/>
              </a:spcBef>
              <a:spcAft>
                <a:spcPts val="600"/>
              </a:spcAft>
              <a:buFont typeface="Wingdings" panose="05000000000000000000" pitchFamily="2" charset="2"/>
              <a:buChar char="v"/>
              <a:defRPr/>
            </a:pPr>
            <a:endParaRPr lang="cs-CZ" dirty="0"/>
          </a:p>
        </p:txBody>
      </p:sp>
    </p:spTree>
    <p:extLst>
      <p:ext uri="{BB962C8B-B14F-4D97-AF65-F5344CB8AC3E}">
        <p14:creationId xmlns:p14="http://schemas.microsoft.com/office/powerpoint/2010/main" val="2120089032"/>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1775</TotalTime>
  <Words>5943</Words>
  <Application>Microsoft Office PowerPoint</Application>
  <PresentationFormat>Širokoúhlá obrazovka</PresentationFormat>
  <Paragraphs>314</Paragraphs>
  <Slides>25</Slides>
  <Notes>0</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25</vt:i4>
      </vt:variant>
    </vt:vector>
  </HeadingPairs>
  <TitlesOfParts>
    <vt:vector size="34" baseType="lpstr">
      <vt:lpstr>Arial</vt:lpstr>
      <vt:lpstr>Calibri</vt:lpstr>
      <vt:lpstr>Calibri Light</vt:lpstr>
      <vt:lpstr>Century Gothic</vt:lpstr>
      <vt:lpstr>StarSymbol</vt:lpstr>
      <vt:lpstr>Times New Roman</vt:lpstr>
      <vt:lpstr>Verdana</vt:lpstr>
      <vt:lpstr>Wingdings</vt:lpstr>
      <vt:lpstr>Motiv Office</vt:lpstr>
      <vt:lpstr>  9. Státní sociální podpora </vt:lpstr>
      <vt:lpstr>       Charakteristika systému</vt:lpstr>
      <vt:lpstr>       Základní pojmy</vt:lpstr>
      <vt:lpstr>Prezentace aplikace PowerPoint</vt:lpstr>
      <vt:lpstr>       Dávky v SSP</vt:lpstr>
      <vt:lpstr>       Přídavek na dítě</vt:lpstr>
      <vt:lpstr>Prezentace aplikace PowerPoint</vt:lpstr>
      <vt:lpstr>       Porodné</vt:lpstr>
      <vt:lpstr>       Příspěvek na bydlení</vt:lpstr>
      <vt:lpstr>Prezentace aplikace PowerPoint</vt:lpstr>
      <vt:lpstr>Prezentace aplikace PowerPoint</vt:lpstr>
      <vt:lpstr>Prezentace aplikace PowerPoint</vt:lpstr>
      <vt:lpstr>       Rodičovský příspěvek</vt:lpstr>
      <vt:lpstr>Prezentace aplikace PowerPoint</vt:lpstr>
      <vt:lpstr>Prezentace aplikace PowerPoint</vt:lpstr>
      <vt:lpstr>Prezentace aplikace PowerPoint</vt:lpstr>
      <vt:lpstr>Prezentace aplikace PowerPoint</vt:lpstr>
      <vt:lpstr>Prezentace aplikace PowerPoint</vt:lpstr>
      <vt:lpstr>       Pohřebné</vt:lpstr>
      <vt:lpstr>       Náhradní výživné</vt:lpstr>
      <vt:lpstr>Prezentace aplikace PowerPoint</vt:lpstr>
      <vt:lpstr>       Plánovaná reforma dávek 2024/2025</vt:lpstr>
      <vt:lpstr>Prezentace aplikace PowerPoint</vt:lpstr>
      <vt:lpstr>Prezentace aplikace PowerPoint</vt:lpstr>
      <vt:lpstr>       Kontrolní úkoly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Vymezení sociálního zabezpečení jako součásti sociální politiky</dc:title>
  <dc:creator>Trbola Robert</dc:creator>
  <cp:lastModifiedBy>Trbola Robert</cp:lastModifiedBy>
  <cp:revision>122</cp:revision>
  <cp:lastPrinted>2022-02-10T14:00:21Z</cp:lastPrinted>
  <dcterms:created xsi:type="dcterms:W3CDTF">2021-02-09T14:44:12Z</dcterms:created>
  <dcterms:modified xsi:type="dcterms:W3CDTF">2025-03-02T11:20:01Z</dcterms:modified>
</cp:coreProperties>
</file>