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98"/>
  </p:notesMasterIdLst>
  <p:sldIdLst>
    <p:sldId id="256" r:id="rId4"/>
    <p:sldId id="261" r:id="rId5"/>
    <p:sldId id="265" r:id="rId6"/>
    <p:sldId id="406" r:id="rId7"/>
    <p:sldId id="407" r:id="rId8"/>
    <p:sldId id="408" r:id="rId9"/>
    <p:sldId id="395" r:id="rId10"/>
    <p:sldId id="409" r:id="rId11"/>
    <p:sldId id="410" r:id="rId12"/>
    <p:sldId id="438" r:id="rId13"/>
    <p:sldId id="280" r:id="rId14"/>
    <p:sldId id="274" r:id="rId15"/>
    <p:sldId id="273" r:id="rId16"/>
    <p:sldId id="431" r:id="rId17"/>
    <p:sldId id="432" r:id="rId18"/>
    <p:sldId id="338" r:id="rId19"/>
    <p:sldId id="339" r:id="rId20"/>
    <p:sldId id="281" r:id="rId21"/>
    <p:sldId id="429" r:id="rId22"/>
    <p:sldId id="341" r:id="rId23"/>
    <p:sldId id="41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4" r:id="rId35"/>
    <p:sldId id="427" r:id="rId36"/>
    <p:sldId id="428" r:id="rId37"/>
    <p:sldId id="355" r:id="rId38"/>
    <p:sldId id="418" r:id="rId39"/>
    <p:sldId id="357" r:id="rId40"/>
    <p:sldId id="419" r:id="rId41"/>
    <p:sldId id="358" r:id="rId42"/>
    <p:sldId id="420" r:id="rId43"/>
    <p:sldId id="412" r:id="rId44"/>
    <p:sldId id="421" r:id="rId45"/>
    <p:sldId id="360" r:id="rId46"/>
    <p:sldId id="361" r:id="rId47"/>
    <p:sldId id="285" r:id="rId48"/>
    <p:sldId id="363" r:id="rId49"/>
    <p:sldId id="365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422" r:id="rId61"/>
    <p:sldId id="377" r:id="rId62"/>
    <p:sldId id="378" r:id="rId63"/>
    <p:sldId id="423" r:id="rId64"/>
    <p:sldId id="430" r:id="rId65"/>
    <p:sldId id="379" r:id="rId66"/>
    <p:sldId id="424" r:id="rId67"/>
    <p:sldId id="382" r:id="rId68"/>
    <p:sldId id="383" r:id="rId69"/>
    <p:sldId id="384" r:id="rId70"/>
    <p:sldId id="385" r:id="rId71"/>
    <p:sldId id="426" r:id="rId72"/>
    <p:sldId id="386" r:id="rId73"/>
    <p:sldId id="388" r:id="rId74"/>
    <p:sldId id="390" r:id="rId75"/>
    <p:sldId id="391" r:id="rId76"/>
    <p:sldId id="362" r:id="rId77"/>
    <p:sldId id="393" r:id="rId78"/>
    <p:sldId id="403" r:id="rId79"/>
    <p:sldId id="447" r:id="rId80"/>
    <p:sldId id="404" r:id="rId81"/>
    <p:sldId id="287" r:id="rId82"/>
    <p:sldId id="399" r:id="rId83"/>
    <p:sldId id="293" r:id="rId84"/>
    <p:sldId id="434" r:id="rId85"/>
    <p:sldId id="435" r:id="rId86"/>
    <p:sldId id="436" r:id="rId87"/>
    <p:sldId id="295" r:id="rId88"/>
    <p:sldId id="437" r:id="rId89"/>
    <p:sldId id="405" r:id="rId90"/>
    <p:sldId id="448" r:id="rId91"/>
    <p:sldId id="298" r:id="rId92"/>
    <p:sldId id="433" r:id="rId93"/>
    <p:sldId id="304" r:id="rId94"/>
    <p:sldId id="401" r:id="rId95"/>
    <p:sldId id="340" r:id="rId96"/>
    <p:sldId id="414" r:id="rId9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9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88" d="100"/>
          <a:sy n="88" d="100"/>
        </p:scale>
        <p:origin x="13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customschemas.google.com/relationships/presentationmetadata" Target="metadata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11.04.2025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11.04.2025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11.04.2025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1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59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2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8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11.04.2025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69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11.04.2025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29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11.04.2025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4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1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11.04.2025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501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795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0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11.04.2025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echsparks.co.in/online-thesis-plagiarism-checker-for-students-and-teach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kademickaetika.cz/blog/jak-citovat-vlastni-publikace-v-zaverecne-prac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home.html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apastyle.org/" TargetMode="External"/><Relationship Id="rId4" Type="http://schemas.openxmlformats.org/officeDocument/2006/relationships/hyperlink" Target="https://libguides.williams.edu/citing/chicago-author-dat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2.png"/><Relationship Id="rId7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xLEjckIh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rss-news-feed-blog-web-icon-40674/" TargetMode="External"/><Relationship Id="rId2" Type="http://schemas.openxmlformats.org/officeDocument/2006/relationships/hyperlink" Target="https://doi.org/10.1177/0267323119898856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enberg.org/files/17426/17426-mp3/17426-mp3-chap2.mp3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2795011724200112" TargetMode="External"/><Relationship Id="rId2" Type="http://schemas.openxmlformats.org/officeDocument/2006/relationships/hyperlink" Target="https://doi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1177/107769581453176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vupsv.cz/Fulltext/vz_366.pdf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ebscohost.com/login.aspx?direct=true&amp;db=e000xww&amp;AN=93081&amp;lang=cs&amp;site=ehost-live&amp;ebv=EB&amp;ppid=pp_vi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461670X.2013.765636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61670X.2013.765636" TargetMode="External"/><Relationship Id="rId2" Type="http://schemas.openxmlformats.org/officeDocument/2006/relationships/hyperlink" Target="https://doi.org/10.1177/107769581453176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dialnistudia.fsv.cuni.cz/front.file/download?file=2022%2001%2003%20siibak%20kask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mobil/tech-trendy/cina-sledovaci-aplikace-tezba-dat-analyza-lupa-cz.A190930_122702_mob_tech_vok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inflow-kisk/archive/2020/04" TargetMode="External"/><Relationship Id="rId2" Type="http://schemas.openxmlformats.org/officeDocument/2006/relationships/hyperlink" Target="http://medium.com/inflow-kisk" TargetMode="Externa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d7jiwx/" TargetMode="External"/><Relationship Id="rId2" Type="http://schemas.openxmlformats.org/officeDocument/2006/relationships/hyperlink" Target="http://is.muni.cz/th/78718/fss_m_a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roquest.com/docview/2778657954/46AFF75F36C04D76PQ/2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:32009L0024" TargetMode="External"/><Relationship Id="rId2" Type="http://schemas.openxmlformats.org/officeDocument/2006/relationships/hyperlink" Target="https://www.zakonyprolidi.cz/cs/2001-257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sponzorpristup.agentura-cas.cz/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2/faces/index.jsf?page=vystup-objekt-parametry&amp;pvo=PRU05&amp;sp=A&amp;skupId=146&amp;pvokc=&amp;katalog=30835&amp;z=T" TargetMode="External"/><Relationship Id="rId2" Type="http://schemas.openxmlformats.org/officeDocument/2006/relationships/hyperlink" Target="https://www-statista-com.ezproxy.muni.cz/statistics/1200351/international-shipping-co2-emissions-outlook-worldwide/" TargetMode="Externa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cz/zimni?x=17.6650000&amp;y=49.2325000&amp;z=11" TargetMode="External"/><Relationship Id="rId2" Type="http://schemas.openxmlformats.org/officeDocument/2006/relationships/hyperlink" Target="https://mapy.orientacnisporty.cz/?locale=cs" TargetMode="Externa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media/24153/knihovni-rad-2014.pdf" TargetMode="External"/><Relationship Id="rId2" Type="http://schemas.openxmlformats.org/officeDocument/2006/relationships/hyperlink" Target="https://www.transparency.cz/wp-content/uploads/alac_prav_proti_korupci_def.pdf" TargetMode="Externa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zkum.cz/" TargetMode="External"/><Relationship Id="rId2" Type="http://schemas.openxmlformats.org/officeDocument/2006/relationships/hyperlink" Target="http://www.muni.cz/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kum.cz/FrontClanek.aspx?idsekce=875884" TargetMode="External"/><Relationship Id="rId2" Type="http://schemas.openxmlformats.org/officeDocument/2006/relationships/hyperlink" Target="https://www.muni.cz/absolventi" TargetMode="Externa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nry_Kissinger" TargetMode="External"/><Relationship Id="rId2" Type="http://schemas.openxmlformats.org/officeDocument/2006/relationships/hyperlink" Target="https://www.muni.cz/o-univerzite/uredni-deska/plagiatorstvi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b.ctk.cz/cs/fond?id=T2023053004306" TargetMode="External"/><Relationship Id="rId4" Type="http://schemas.openxmlformats.org/officeDocument/2006/relationships/hyperlink" Target="https://vltava.rozhlas.cz/rozhlas-je-nenasytne-zvire-a-novinari-mu-musi-dodavat-stravu-rika-rozhlasova-8992071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lipa.blog.respekt.cz/milion-otazek-neprilis-mnoho-odpovedi/" TargetMode="External"/><Relationship Id="rId2" Type="http://schemas.openxmlformats.org/officeDocument/2006/relationships/hyperlink" Target="http://metodikahodnoceni.blogspot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iskusniforum.org/dialog/aktuality/spolkovy-prezident-frank-walter-steinmeier-a-elke-budenbenderova-navstivili-cr" TargetMode="External"/><Relationship Id="rId4" Type="http://schemas.openxmlformats.org/officeDocument/2006/relationships/hyperlink" Target="https://www.diskusniforum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?fbid=628276859486336&amp;set=a.491604043153619" TargetMode="External"/><Relationship Id="rId2" Type="http://schemas.openxmlformats.org/officeDocument/2006/relationships/hyperlink" Target="https://www.facebook.com/knihovnafs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ATBdf7_EIHI" TargetMode="External"/><Relationship Id="rId4" Type="http://schemas.openxmlformats.org/officeDocument/2006/relationships/hyperlink" Target="https://www.youtube.com/watch?v=j-7j5k8WUek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101491767-studio-ct24/212411058361130/" TargetMode="Externa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4288838217-dobre-rano-brno/" TargetMode="Externa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10.1111/glob.12001" TargetMode="Externa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XDrrIlTepq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ovr1dKYtpk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xV2sQ2kv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4.jfif"/><Relationship Id="rId5" Type="http://schemas.openxmlformats.org/officeDocument/2006/relationships/image" Target="../media/image21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s://www.zotero.org/styles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itace.zcu.cz/home.html" TargetMode="External"/><Relationship Id="rId5" Type="http://schemas.openxmlformats.org/officeDocument/2006/relationships/hyperlink" Target="https://knihovna.osu.cz/28609/nova-norma-csn-iso-690-2022/" TargetMode="External"/><Relationship Id="rId4" Type="http://schemas.openxmlformats.org/officeDocument/2006/relationships/hyperlink" Target="http://is.muni.cz/elportal/?id=954043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s://www.akademickaetika.cz/prirucka-pro-studenty/" TargetMode="External"/><Relationship Id="rId7" Type="http://schemas.openxmlformats.org/officeDocument/2006/relationships/hyperlink" Target="https://is.muni.cz/do/sukb/kuk/materialy/cze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s://citace.zcu.cz/home.html" TargetMode="External"/><Relationship Id="rId4" Type="http://schemas.openxmlformats.org/officeDocument/2006/relationships/hyperlink" Target="https://www.citace.com/Vyklad-CSN-ISO-690-2022.pdf" TargetMode="External"/><Relationship Id="rId9" Type="http://schemas.openxmlformats.org/officeDocument/2006/relationships/hyperlink" Target="https://www.youtube.com/watch?v=IPxLEjckI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Citační styl ČSN ISO 690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>
                <a:solidFill>
                  <a:schemeClr val="dk1"/>
                </a:solidFill>
              </a:rPr>
              <a:t>12. 4. </a:t>
            </a:r>
            <a:r>
              <a:rPr lang="cs-CZ" sz="2400" dirty="0">
                <a:solidFill>
                  <a:schemeClr val="dk1"/>
                </a:solidFill>
              </a:rPr>
              <a:t>2025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204637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Online, obrázek.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In: </a:t>
            </a:r>
            <a:r>
              <a:rPr kumimoji="0" lang="cs-CZ" sz="1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lang="cs-CZ" sz="1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Dostupné z: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https://www.techsparks.co.in/online-thesis-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-checker-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students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-and-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teachers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/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[cit. 2018-09-20]. 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0941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567690" y="5118519"/>
            <a:ext cx="811475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D1D84-16D3-4273-8C51-2DE4728B9665}"/>
              </a:ext>
            </a:extLst>
          </p:cNvPr>
          <p:cNvSpPr txBox="1">
            <a:spLocks/>
          </p:cNvSpPr>
          <p:nvPr/>
        </p:nvSpPr>
        <p:spPr>
          <a:xfrm>
            <a:off x="681718" y="3329729"/>
            <a:ext cx="7886700" cy="1381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citovat vlastní publikace v závěrečné práci?</a:t>
            </a: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https://www.akademickaetika.cz/blog/jak-citovat-vlastni-publikace-v-zaverecne-praci/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4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</a:t>
            </a:r>
            <a:b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</a:b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a psaní závěrečných prací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sz="2000" dirty="0">
              <a:latin typeface="+mn-lt"/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2"/>
              </a:rPr>
              <a:t>Stanovisko k využívání umělé inteligence ve výuce na Masarykově univerzitě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3"/>
              </a:rPr>
              <a:t>Doporučení k využití nástrojů umělé inteligence při plnění studijních povinností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6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3501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6372"/>
            <a:ext cx="7256918" cy="54717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AB6C58-A642-4E08-BD23-2C2430FC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77" y="2830406"/>
            <a:ext cx="5486400" cy="37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3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690:2022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instrukce, příklady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None/>
            </a:pP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00529" y="1102639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 : 2022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95EF75-E165-4681-B824-2ABFACFA8B79}"/>
              </a:ext>
            </a:extLst>
          </p:cNvPr>
          <p:cNvSpPr txBox="1"/>
          <p:nvPr/>
        </p:nvSpPr>
        <p:spPr>
          <a:xfrm>
            <a:off x="1394234" y="5447584"/>
            <a:ext cx="569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Platná od 12/2022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309421"/>
            <a:ext cx="7886700" cy="539014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a odkazů v textu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jednoznačná identifikace citovaného dokumentu, včetně uvedení přesné verze/vydání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daného dokumentu a zapisujeme je ve tvaru a pořadí dle vybraného citačního stylu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[popis dokumentu]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82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09180" cy="688263"/>
          </a:xfrm>
        </p:spPr>
        <p:txBody>
          <a:bodyPr lIns="0" anchor="t">
            <a:noAutofit/>
          </a:bodyPr>
          <a:lstStyle/>
          <a:p>
            <a:pPr algn="ctr"/>
            <a:r>
              <a:rPr lang="cs-CZ" sz="45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metody odkazování v textu,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systém)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 autoři – uvádíme příjmení obou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3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organizace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vyd.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ŠIMONÍK, Oldřich,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</a:rPr>
              <a:t>SRBECKÁ, Gabriela,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2010.</a:t>
            </a:r>
            <a:r>
              <a:rPr lang="cs-CZ" sz="1800" dirty="0">
                <a:latin typeface="Arial" panose="020B0604020202020204" pitchFamily="34" charset="0"/>
              </a:rPr>
              <a:t> Rozvoj kompetencí studentů ve vzdělávání. </a:t>
            </a:r>
            <a:r>
              <a:rPr lang="cs-CZ" sz="1800" i="1" dirty="0" err="1">
                <a:latin typeface="Arial" panose="020B0604020202020204" pitchFamily="34" charset="0"/>
              </a:rPr>
              <a:t>Inflow</a:t>
            </a:r>
            <a:r>
              <a:rPr lang="cs-CZ" sz="1800" i="1" dirty="0"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</a:rPr>
              <a:t>journal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</a:rPr>
              <a:t>[online].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02. 07. 2010</a:t>
            </a:r>
            <a:r>
              <a:rPr lang="cs-CZ" sz="1800" dirty="0">
                <a:latin typeface="Arial" panose="020B0604020202020204" pitchFamily="34" charset="0"/>
              </a:rPr>
              <a:t>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9012B0-8665-4FB2-ADB3-BCDC39D2D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099" y="1539089"/>
            <a:ext cx="6499373" cy="4843604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[12]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[25]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[48]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[25, s. 158].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[48]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[25, s. 158; 48]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E27F767-C37E-4C14-947B-5D773258A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806" y="1311648"/>
            <a:ext cx="6165410" cy="5102087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370869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br>
              <a:rPr lang="cs-CZ" sz="2600" b="1" dirty="0">
                <a:latin typeface="Arial" panose="020B0604020202020204" pitchFamily="34" charset="0"/>
              </a:rPr>
            </a:b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 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2FE583-70B7-4865-A1DB-2EB45813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44" y="1309421"/>
            <a:ext cx="5547253" cy="5308662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(a většinou to možné je!)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dohledáme dle uvedených informací (odkazů) původní dokument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315" y="1309421"/>
            <a:ext cx="8383509" cy="55485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Katuščáka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al. (20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Sorenson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našem textu: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autor-datum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poznámky pod čarou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odkážeme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Sorrensona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v poznámce pod čarou bude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seznamu použité literatury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uvedena jen ten dokument, který jste měli k dispozici: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autorů zapisujeme vždy v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příjmení se píše velkými písmeny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zapisujeme celá, iniciály křestních jmen používáme jen pokud celá jména nejsou uvedena v dokumentu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jména oddělujeme středníky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posledního autora připojujeme spojkou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jeden autor: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NOVÁK, Jan.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1-5 autorů: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vypíšeme všechny autory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KENSKI, Kate; JAMIESON,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HARDY, Bruce W.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více než 5 autorů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zapisujeme prvních 5 a poté zkratku „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et al“: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SKILTON, Laura; RAMIREZ,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ARMSTRONG,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Guyda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LOCK, Rose; VACHER, Jean et al.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editorů, redaktorů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LACINOVÁ, Lenka; JEŽEK, Stanislav a MACEK, Petr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4658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 - organizace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uvádíme celé oficiální jméno organizace, zapisujeme velkými písmeny, zkratku můžeme uvést v hranatých závorkách za názvem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případě, že je organizace běžně známá pod zkratkou, použijeme tuto zkratku a je možné za ní v hranatých závorkách uvést i celé jméno (ale není to nutné)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 [MUNI].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 [ORGANIZACE SPOJENÝCH NÁRODŮ].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podřízená složka – autorem je část/oddělení instituce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UNIVERZITA: Fakulta sociálních studií.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Chybějící autor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 není uveden, nebo dílo nemá jednoho dominantního autora, citace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začne názvem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Encyclopaedia</a:t>
            </a:r>
            <a:r>
              <a:rPr lang="en-US" sz="1800" b="0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Britannica.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Volume 15, Maryborough to Mushet Steel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. Chicago: The University of Chicago, 1947.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díle je uvedeno, že se jedná o anonymní dílo: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ANONYM. </a:t>
            </a:r>
            <a:r>
              <a:rPr lang="cs-CZ" sz="1800" b="0" i="1" u="none" strike="noStrike" dirty="0">
                <a:effectLst/>
                <a:latin typeface="Arial" panose="020B0604020202020204" pitchFamily="34" charset="0"/>
              </a:rPr>
              <a:t>Můj život s puberťáky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. Brno: Jota, 2009. ISBN 978-80-7217-661-8.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995881"/>
            <a:ext cx="8574832" cy="60296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názvy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celých dokumentů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(knihy, sborníky, časopisy)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TUŠER, Andrej. 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noviny.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4.,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preprac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vyd. Bratislavská vysoká škola práva, 2010. ISBN 978-80-89447-23-7.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(článků, příspěvků atd.)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nepíšeme kurzívou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BURRI, Mira. 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public service Broadcasting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Online. 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roč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35, č. 1, s. 65-70. ISSN 0267-3231.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z: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https://doi.org/10.1177/0267323119898856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[cit. 2020-03-20].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dlouhý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lze zkrátit, vynechaná slova nahradíme třemi tečkami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Böhmische Grammatik zum Gebrauche der Deutschen, wodurch sie diese Sprache auf eine leichte Art … .</a:t>
            </a:r>
            <a:endParaRPr lang="cs-CZ" sz="19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chybějící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– v hranatých závorkách uvedeme náhradní název, např. obecně známý název pokud existuje, nebo popis dokumentu, případně první slova textu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[Ikona RSS].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Online, PNG.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24, 2012 In: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Licence: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Dostupné z: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https://pixabay.com/vectors/rss-news-feed-blog-web-icon-40674/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. [cit. 2023-02-21].</a:t>
            </a:r>
            <a:br>
              <a:rPr lang="cs-CZ" sz="1800" b="0" i="0" u="none" strike="noStrike" dirty="0">
                <a:effectLst/>
                <a:latin typeface="Arial" panose="020B0604020202020204" pitchFamily="34" charset="0"/>
              </a:rPr>
            </a:b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</a:rPr>
              <a:t>doplňující/upřesňující údaje k názvu nebo překlad názvu může být uveden v hranatých závorkách za názvem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JÍLEK, František.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Muž z Vinci. 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[Leonardo da Vinci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]. Praha: Paseka, 2003. ISBN  80-7185-531-6.</a:t>
            </a:r>
          </a:p>
        </p:txBody>
      </p:sp>
    </p:spTree>
    <p:extLst>
      <p:ext uri="{BB962C8B-B14F-4D97-AF65-F5344CB8AC3E}">
        <p14:creationId xmlns:p14="http://schemas.microsoft.com/office/powerpoint/2010/main" val="1579763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32676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Formát, typ zdroje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za názvem, např.: Online, CD, DVD, MP3, Film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KLEVISOVÁ, Michaela. </a:t>
            </a:r>
            <a:r>
              <a:rPr lang="cs-CZ" sz="2600" b="0" i="1" u="none" strike="noStrike" dirty="0">
                <a:effectLst/>
                <a:latin typeface="Arial" panose="020B0604020202020204" pitchFamily="34" charset="0"/>
              </a:rPr>
              <a:t>Prokletý kraj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cs-CZ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Audiokniha, MP3. 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Petra ŠPALKOVÁ (interpretka). Praha: </a:t>
            </a:r>
            <a:r>
              <a:rPr lang="cs-CZ" sz="2600" b="0" i="0" u="none" strike="noStrike" dirty="0" err="1">
                <a:effectLst/>
                <a:latin typeface="Arial" panose="020B0604020202020204" pitchFamily="34" charset="0"/>
              </a:rPr>
              <a:t>Voxi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, 10. 3. 2022.</a:t>
            </a:r>
            <a:br>
              <a:rPr lang="cs-CZ" sz="26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CAMERON, James (</a:t>
            </a:r>
            <a:r>
              <a:rPr lang="en-US" sz="2600" b="0" i="0" u="none" strike="noStrike" dirty="0" err="1">
                <a:effectLst/>
                <a:latin typeface="Arial" panose="020B0604020202020204" pitchFamily="34" charset="0"/>
              </a:rPr>
              <a:t>režisér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). </a:t>
            </a:r>
            <a:r>
              <a:rPr lang="en-US" sz="2600" b="0" i="1" u="none" strike="noStrike" dirty="0">
                <a:effectLst/>
                <a:latin typeface="Arial" panose="020B0604020202020204" pitchFamily="34" charset="0"/>
              </a:rPr>
              <a:t>Avatar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en-US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Film.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 20th Century Fox, 2009.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neuvádíme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dopl. vyd.</a:t>
            </a:r>
            <a:b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ilustrátor, grafik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zapisujeme ve formátu Jméno PŘÍJMENÍ (role)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HILSKÝ (překladatel).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Edice (řada)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údaj často uváděný u knih, sborníků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HOLZER, Jan. </a:t>
            </a:r>
            <a:r>
              <a:rPr lang="cs-CZ" sz="2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Politologická řada, sv. č. 18. 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Brno: Centrum pro studium demokracie a kultury (CDK), 2004. ISBN 8073250322.</a:t>
            </a:r>
            <a:endParaRPr lang="cs-CZ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1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 vydání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není povinné, doporučuje se u tištěných věcí spíše uvádět,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el. dokumentů se zpravidla neuvádí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některých případech není uveden vydavatel, ale distributor nebo tiskárna: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BAUM, L. Frank.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Wonderful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Land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Oz.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Chapter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2: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Marvelous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Powder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Life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Online, MP3. </a:t>
            </a:r>
            <a:r>
              <a:rPr lang="cs-CZ" sz="1600" b="0" i="0" u="none" strike="noStrike" dirty="0" err="1">
                <a:effectLst/>
                <a:latin typeface="Arial" panose="020B0604020202020204" pitchFamily="34" charset="0"/>
              </a:rPr>
              <a:t>Etext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 no. 17426. Roy TRUMBULL (vypravěč).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Project </a:t>
            </a:r>
            <a:r>
              <a:rPr lang="cs-CZ" sz="1600" b="0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Gutenberg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(distributor), 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2005. Dostupné z: 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https://www.gutenberg.org/</a:t>
            </a:r>
            <a:r>
              <a:rPr lang="cs-CZ" sz="1600" b="0" i="0" u="sng" strike="noStrike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/17426/17426-mp3/17426-mp3-chap2.mp3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[cit. 2020-06-22].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4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Rok nebo datum vydání/výroby/přenosu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zpravidla postačí uvést rok vydání, u online zdrojů je možné uvádět i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Pozn: pozor na přebírání datumu z copyrightu u webu, velmi často se tento datum vztahuje k celému webu a ne ke konkrétní zprávě/dokumentu umístěném na webu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chybějí datum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dohledat z jiných zdrojů, odhadnout (zapisujeme v hranatých závorkách), např. [cca 1975],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nechceme datum odhadovat lze zapsat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[b. r.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], což znamená „bez roku“, ekvivalent v angličtině „no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 [n. d.] , příp. údaj zcela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u článků z časopisů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kromě data vydání uvádíme i údaje o ročníku a čísle (pokud jsou známa)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u článků, kapitol a příspěvků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rozsah stran u článků/příspěvků v rámci dokumentu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51-86.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nestránkovaných dokumentů (např. e-články) lze uvést místo stránkování číslo článku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12, no. 3,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Trvalé identifikátory (ISBN, ISSN, DOI, PMID)</a:t>
            </a:r>
          </a:p>
          <a:p>
            <a:pPr marL="457200" lvl="2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tento  identifikátor má přednost před ostatními, např.: pokud je u článku uveden, tak není již nutné uvádět ISSN časopisu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DOI uvádíme ve formě odkazu, tzn. že před číslem musí být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a dále není již nutné uvádět další odkazy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z: </a:t>
            </a:r>
            <a:r>
              <a:rPr lang="cs-CZ" sz="1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https://doi.org/10.1177/002795011724200112</a:t>
            </a:r>
            <a:r>
              <a:rPr lang="cs-CZ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	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 zdroje – uvádíme URL odkaz nebo název databáze, kde je dokument dostupný, pokud máme k dispozici DOI, použijeme jej jako odkaz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před odkaz je možné napsat i jméno distributora/název databáze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 SAGE </a:t>
            </a:r>
            <a:r>
              <a:rPr lang="cs-CZ" sz="1600" b="0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https://doi.org/10.1177/1077695814531767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fyzické umístění – uvádíme pouze u vzácných špatně dostupných materiálů, např. archiválie, rukopisy, obrazy apod.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TĚSNOHLÍDEK, Rudolf. </a:t>
            </a:r>
            <a:r>
              <a:rPr lang="cs-CZ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Rukopis dětské knihy Cvrček na cestách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Rukopis [1927]. In: Lidové noviny Brno.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Místo: Moravský zemský archiv v Brně. Fond G 426. 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datum stažení nebo čtení dokumentu na webu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18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– </a:t>
            </a:r>
            <a:r>
              <a:rPr lang="cs-CZ" b="1" dirty="0">
                <a:latin typeface="Arial" panose="020B0604020202020204" pitchFamily="34" charset="0"/>
              </a:rPr>
              <a:t>formát</a:t>
            </a:r>
            <a:r>
              <a:rPr lang="cs-CZ" dirty="0">
                <a:latin typeface="Arial" panose="020B0604020202020204" pitchFamily="34" charset="0"/>
              </a:rPr>
              <a:t>, datum aktualizace pokud je dostupný, </a:t>
            </a:r>
            <a:r>
              <a:rPr lang="cs-CZ" b="1" dirty="0">
                <a:latin typeface="Arial" panose="020B0604020202020204" pitchFamily="34" charset="0"/>
              </a:rPr>
              <a:t>odkaz, datum citování [cit. RRRR-MM-DD]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288968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558400-53D2-4DD0-B04F-73F0182E7622}"/>
              </a:ext>
            </a:extLst>
          </p:cNvPr>
          <p:cNvSpPr txBox="1">
            <a:spLocks noChangeArrowheads="1"/>
          </p:cNvSpPr>
          <p:nvPr/>
        </p:nvSpPr>
        <p:spPr>
          <a:xfrm>
            <a:off x="744895" y="5569032"/>
            <a:ext cx="5491617" cy="93610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Pozn. </a:t>
            </a: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 se uvádí pokud existují (např. pokud článek nemá DOI, tak se tento údaj vynechá, pokud DOI má, je nutné jej uvést).</a:t>
            </a: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 jsou odlišeny světle modrou barvou. 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8153211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400" dirty="0">
                <a:latin typeface="Arial" panose="020B0604020202020204" pitchFamily="34" charset="0"/>
              </a:rPr>
              <a:t> Edice, číslo edice.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400" dirty="0">
                <a:latin typeface="Arial" panose="020B0604020202020204" pitchFamily="34" charset="0"/>
              </a:rPr>
              <a:t>Nakladatelství, rok vydání. ISBN. 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univerzita, 2014. ISBN 9788021078222.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OSVALDOVÁ, Barbora a HALADA, Jan. </a:t>
            </a:r>
            <a:r>
              <a:rPr lang="cs-CZ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Praktická encyklopedie žurnalistiky a marketingové komunikace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rozš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Libri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2007. ISBN 9788072772667.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3700" dirty="0">
                <a:latin typeface="Arial" panose="020B0604020202020204" pitchFamily="34" charset="0"/>
              </a:rPr>
              <a:t>Formát.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3700" dirty="0">
                <a:latin typeface="Arial" panose="020B0604020202020204" pitchFamily="34" charset="0"/>
              </a:rPr>
              <a:t>Edice, číslo edice.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3700" dirty="0">
                <a:latin typeface="Arial" panose="020B0604020202020204" pitchFamily="34" charset="0"/>
              </a:rPr>
              <a:t>Nakladatelství, rok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3700" dirty="0">
                <a:latin typeface="Arial" panose="020B0604020202020204" pitchFamily="34" charset="0"/>
              </a:rPr>
              <a:t> Datum aktualizace. ISBN. Trvalý identifikátor. Dostupnost.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Online. 2nd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Open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2014. ISBN 9780335247646. Dostupné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 [cit. 2022-11-04].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Online, PDF. VÚPSV, 2013. ISBN 978-80-7416-131-5. Dostupné z: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http://katalog.vupsv.cz/Fulltext/vz_366.pdf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2023-11-04]. 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309421"/>
            <a:ext cx="8140823" cy="52778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(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.).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2600" dirty="0">
                <a:latin typeface="Arial" panose="020B0604020202020204" pitchFamily="34" charset="0"/>
              </a:rPr>
              <a:t> Edice, číslo edice.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2600" dirty="0">
                <a:latin typeface="Arial" panose="020B0604020202020204" pitchFamily="34" charset="0"/>
              </a:rPr>
              <a:t>Nakladatelství, rok vydání. ISBN. </a:t>
            </a:r>
            <a:b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KATRŇÁK, Tomáš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Centrum pro studium demokracie a kultury, 2018.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SCHIFFRIN, Anya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>
                <a:latin typeface="Arial" panose="020B0604020202020204" pitchFamily="34" charset="0"/>
              </a:rPr>
              <a:t>Editor/editoři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2800" dirty="0">
                <a:latin typeface="Arial" panose="020B0604020202020204" pitchFamily="34" charset="0"/>
              </a:rPr>
              <a:t>Formát.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2800" dirty="0">
                <a:latin typeface="Arial" panose="020B0604020202020204" pitchFamily="34" charset="0"/>
              </a:rPr>
              <a:t>Edice, číslo edice.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2800" dirty="0">
                <a:latin typeface="Arial" panose="020B0604020202020204" pitchFamily="34" charset="0"/>
              </a:rPr>
              <a:t>Nakladatelství, rok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2800" dirty="0">
                <a:latin typeface="Arial" panose="020B0604020202020204" pitchFamily="34" charset="0"/>
              </a:rPr>
              <a:t> Datum aktualizace, revize. ISBN. Trvalý identifikátor. Dostupnost.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cs-CZ" sz="2800" dirty="0">
                <a:latin typeface="Arial" panose="020B0604020202020204" pitchFamily="34" charset="0"/>
              </a:rPr>
              <a:t>datum citování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KUHN, Raymond a NEVEU,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Erik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Political Journalism: New Challenges, New Practices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nlin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Routledge, 2003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0-203-16756-2.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EBSCO,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http://search.ebscohost.com/login.aspx?direct=true&amp;db=e000xww&amp;AN=93081&amp;lang=cs&amp;site=ehost-live&amp;ebv=EB&amp;ppid=pp_vi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2020-02-29].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08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 / příspěvek ze sborníku 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kapitoly.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3500" dirty="0">
                <a:latin typeface="Arial" panose="020B0604020202020204" pitchFamily="34" charset="0"/>
              </a:rPr>
              <a:t>. In: Editor/editoři knihy. </a:t>
            </a:r>
            <a:r>
              <a:rPr lang="cs-CZ" sz="3500" i="1" dirty="0">
                <a:latin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500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Edice, číslo edice.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500" dirty="0">
                <a:latin typeface="Arial" panose="020B0604020202020204" pitchFamily="34" charset="0"/>
              </a:rPr>
              <a:t>Nakladatelství, rok vydání, rozsah stran. ISBN. </a:t>
            </a:r>
            <a:br>
              <a:rPr lang="cs-CZ" sz="35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CHROMKOVÁ MANEA, Beatrice. Vzdělání a rodičovství. In: HAMPLOVÁ, Dana a KATRŇÁK, Tomáš (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Centrum pro studium demokracie a kultury, 2018, s. 89-108.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REYES, Fidel A. Birds of prey (1908). In: SCHIFFRIN, Anya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2014, s. 67-70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7210"/>
            <a:ext cx="8139569" cy="49084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kapitoly. Název: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4000" dirty="0">
                <a:latin typeface="Arial" panose="020B0604020202020204" pitchFamily="34" charset="0"/>
              </a:rPr>
              <a:t>. Formát. In: Editor/editoři knihy.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4000" dirty="0">
                <a:latin typeface="Arial" panose="020B0604020202020204" pitchFamily="34" charset="0"/>
              </a:rPr>
              <a:t>. Vydání.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4000" dirty="0">
                <a:latin typeface="Arial" panose="020B0604020202020204" pitchFamily="34" charset="0"/>
              </a:rPr>
              <a:t> Edice, číslo edice.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000" dirty="0">
                <a:latin typeface="Arial" panose="020B0604020202020204" pitchFamily="34" charset="0"/>
              </a:rPr>
              <a:t>Nakladatelství, rok vydání, rozsah stran. Trvalý identifikátor. Dostupnost. </a:t>
            </a:r>
            <a:r>
              <a:rPr lang="en-US" sz="4000" dirty="0">
                <a:latin typeface="Arial" panose="020B0604020202020204" pitchFamily="34" charset="0"/>
              </a:rPr>
              <a:t>[</a:t>
            </a:r>
            <a:r>
              <a:rPr lang="cs-CZ" sz="4000" dirty="0">
                <a:latin typeface="Arial" panose="020B0604020202020204" pitchFamily="34" charset="0"/>
              </a:rPr>
              <a:t>datum citování</a:t>
            </a:r>
            <a:r>
              <a:rPr lang="en-US" sz="4000" dirty="0">
                <a:latin typeface="Arial" panose="020B0604020202020204" pitchFamily="34" charset="0"/>
              </a:rPr>
              <a:t>]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br>
              <a:rPr lang="cs-CZ" sz="40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MCNAIR, Brian. Journalism and democracy in contemporary Britain.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In: KUHN, Raymond a NEVEU,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Erik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Political Journalism: New Challenges, New Practices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Routledge, 2003, s. 189-202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ISBN 0-203-16756-2.</a:t>
            </a:r>
            <a:r>
              <a:rPr lang="cs-CZ" sz="3200" dirty="0">
                <a:latin typeface="Arial" panose="020B0604020202020204" pitchFamily="34" charset="0"/>
              </a:rPr>
              <a:t>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[cit. 2020-02-29]. 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Tištěný 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8271510" cy="5079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000" dirty="0">
                <a:latin typeface="Arial" panose="020B0604020202020204" pitchFamily="34" charset="0"/>
              </a:rPr>
              <a:t>Trvalý identifikátor.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Dostupnost.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2013, roč. 7, č. 3,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s. 254-273. ISSN 1801-9978.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2013, vol. 14, no. 3, s. 387-406. ISSN 1461-670X. DOI: </a:t>
            </a:r>
            <a:r>
              <a:rPr lang="cs-CZ" sz="3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https://doi.org/10.1080/1461670X.2013.765636</a:t>
            </a:r>
            <a:r>
              <a:rPr lang="cs-CZ" sz="3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Formát. </a:t>
            </a: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400" dirty="0">
                <a:latin typeface="Arial" panose="020B0604020202020204" pitchFamily="34" charset="0"/>
              </a:rPr>
              <a:t>Trvalý identifikátor. Dostupnost.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cs-CZ" sz="4400" dirty="0">
                <a:latin typeface="Arial" panose="020B0604020202020204" pitchFamily="34" charset="0"/>
              </a:rPr>
              <a:t>datum citování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br>
              <a:rPr lang="cs-CZ" sz="4400" dirty="0">
                <a:latin typeface="Arial" panose="020B0604020202020204" pitchFamily="34" charset="0"/>
              </a:rPr>
            </a:b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BOR, Stephanie E.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2014, vol. 69, no. 3, s. 243-255. Dostupné z: </a:t>
            </a:r>
            <a:r>
              <a:rPr lang="cs-CZ" sz="33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https://doi.org/10.1177/1077695814531767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2013, vol. 14, no. 3, s. 387-406. Dostupné z: </a:t>
            </a:r>
            <a: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https://doi.org/10.1080/1461670X.2013.765636</a:t>
            </a:r>
            <a:r>
              <a:rPr lang="cs-CZ" sz="3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b="0" i="0" u="none" strike="noStrike" dirty="0">
              <a:solidFill>
                <a:srgbClr val="007B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BRAUTOVIC,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 BEBIC,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Domagoj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2022, roč. 16, č. 1, s. 25-45. Dostupné z: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https://medialnistudia.fsv.cuni.cz/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front.file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download?file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=2022%2001%2003%20siibak%20kask.pdf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 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Stejné jako články z časopisů, ale uvádíme vždy přesné datum vydání.</a:t>
            </a:r>
            <a:endParaRPr lang="cs-CZ" sz="51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Online. </a:t>
            </a:r>
            <a:r>
              <a:rPr lang="cs-CZ" sz="3800" i="1" dirty="0">
                <a:latin typeface="Arial" panose="020B0604020202020204" pitchFamily="34" charset="0"/>
              </a:rPr>
              <a:t>Lidové noviny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24. Dostupné z: databáze </a:t>
            </a:r>
            <a:r>
              <a:rPr lang="cs-CZ" sz="3800" dirty="0" err="1">
                <a:latin typeface="Arial" panose="020B0604020202020204" pitchFamily="34" charset="0"/>
              </a:rPr>
              <a:t>NewtonOne</a:t>
            </a:r>
            <a:r>
              <a:rPr lang="cs-CZ" sz="3800" dirty="0">
                <a:latin typeface="Arial" panose="020B0604020202020204" pitchFamily="34" charset="0"/>
              </a:rPr>
              <a:t>. [cit. 2020-02-29].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Online.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1. 10. 2019. Dostupné z: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https://www.idnes.cz/mobil/tech-trendy/cina-sledovaci-aplikace-tezba-dat-analyza-lupa-cz.A190930_122702_mob_tech_vok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[cit. 2019-10-02]. 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400" dirty="0">
                <a:latin typeface="Arial" panose="020B0604020202020204" pitchFamily="34" charset="0"/>
              </a:rPr>
              <a:t>Nakladatelství, rok vydání*, číslování. ISSN.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Dostupnost.</a:t>
            </a:r>
            <a:r>
              <a:rPr lang="cs-CZ" sz="4400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vycházel,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2006-. ISSN 1801-9978.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2013, roč. 7, č. 3. ISSN 1801-9978.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7400" dirty="0">
                <a:latin typeface="Arial" panose="020B0604020202020204" pitchFamily="34" charset="0"/>
              </a:rPr>
              <a:t>. Formát.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7400" dirty="0">
                <a:latin typeface="Arial" panose="020B0604020202020204" pitchFamily="34" charset="0"/>
              </a:rPr>
              <a:t>Nakladatelství, rok vydání*, číslování. ISSN. Dostupnost.  [datum citování].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Online. Brno: Kabinet informačních studií a knihovnictví, Masarykova univerzita, Filozofická fakulta, 2008-2021.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 [cit. 2019-02-20].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Online. Brno: Kabinet informačních studií a knihovnictví, Masarykova univerzita, Filozofická fakulta, duben 2020.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/archive/2020/04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.[cit. 2019-02-20].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práce - tištěné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5400" dirty="0">
                <a:latin typeface="Arial" panose="020B0604020202020204" pitchFamily="34" charset="0"/>
              </a:rPr>
              <a:t>Typ práce. Místo/sídlo školy: Název školy*, datum. </a:t>
            </a:r>
            <a:br>
              <a:rPr lang="cs-CZ" sz="5400" dirty="0">
                <a:latin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</a:rPr>
              <a:t>*</a:t>
            </a:r>
            <a:r>
              <a:rPr lang="cs-CZ" sz="32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Diplomová práce. Brno:</a:t>
            </a:r>
            <a:r>
              <a:rPr lang="cs-CZ" sz="4800" dirty="0"/>
              <a:t>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univerzita, Fakulta sociálních studií, Katedra sociální politiky a sociální práce, </a:t>
            </a:r>
            <a:r>
              <a:rPr lang="cs-CZ" sz="4800" dirty="0"/>
              <a:t>2002.</a:t>
            </a:r>
            <a:br>
              <a:rPr lang="cs-CZ" sz="4800" dirty="0"/>
            </a:b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INDRA, Jan.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Datová žurnalistika a její současné využití.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Bakalářská práce. Praha: Univerzita Karlova, Fakulta sociálních věd, 2015.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závěrečné 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3287"/>
            <a:ext cx="8177147" cy="545471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200" dirty="0">
                <a:latin typeface="Arial" panose="020B0604020202020204" pitchFamily="34" charset="0"/>
              </a:rPr>
              <a:t>Autor. </a:t>
            </a:r>
            <a:r>
              <a:rPr lang="cs-CZ" sz="6200" i="1" dirty="0">
                <a:latin typeface="Arial" panose="020B0604020202020204" pitchFamily="34" charset="0"/>
              </a:rPr>
              <a:t>Název: </a:t>
            </a:r>
            <a:r>
              <a:rPr lang="cs-CZ" sz="6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200" dirty="0">
                <a:latin typeface="Arial" panose="020B0604020202020204" pitchFamily="34" charset="0"/>
              </a:rPr>
              <a:t>. Formát, typ práce. Místo/sídlo školy: Název školy*, datum. Dostupnost. [datum citování]. </a:t>
            </a:r>
            <a:endParaRPr lang="cs-CZ" sz="6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800" dirty="0">
                <a:latin typeface="Arial" panose="020B0604020202020204" pitchFamily="34" charset="0"/>
              </a:rPr>
              <a:t>*</a:t>
            </a:r>
            <a:r>
              <a:rPr lang="cs-CZ" sz="48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</a:rPr>
              <a:t>JANKŮ, Monika. </a:t>
            </a:r>
            <a:r>
              <a:rPr lang="cs-CZ" sz="4800" i="1" dirty="0">
                <a:latin typeface="Arial" panose="020B0604020202020204" pitchFamily="34" charset="0"/>
              </a:rPr>
              <a:t>Mateřství a dětství očima žen různých generací.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Online, magisterská diplomová práce. Brno: Masarykova univerzita, Fakulta sociálních studií, 2008. Dostupné z: </a:t>
            </a:r>
            <a:r>
              <a:rPr lang="cs-CZ" sz="4800" dirty="0">
                <a:latin typeface="Arial" panose="020B0604020202020204" pitchFamily="34" charset="0"/>
                <a:hlinkClick r:id="rId2"/>
              </a:rPr>
              <a:t>http://is.muni.cz/</a:t>
            </a:r>
            <a:r>
              <a:rPr lang="cs-CZ" sz="4800" dirty="0" err="1">
                <a:latin typeface="Arial" panose="020B0604020202020204" pitchFamily="34" charset="0"/>
                <a:hlinkClick r:id="rId2"/>
              </a:rPr>
              <a:t>th</a:t>
            </a:r>
            <a:r>
              <a:rPr lang="cs-CZ" sz="4800" dirty="0">
                <a:latin typeface="Arial" panose="020B0604020202020204" pitchFamily="34" charset="0"/>
                <a:hlinkClick r:id="rId2"/>
              </a:rPr>
              <a:t>/78718/fss_m_a2</a:t>
            </a:r>
            <a:r>
              <a:rPr lang="cs-CZ" sz="4800" dirty="0">
                <a:latin typeface="Arial" panose="020B0604020202020204" pitchFamily="34" charset="0"/>
              </a:rPr>
              <a:t>. 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[cit. 2023-09-29].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JEŠÁTKOVÁ, Lucie. </a:t>
            </a:r>
            <a:r>
              <a:rPr lang="cs-CZ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Investigativní žurnalistika České televize.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Online, diplomová práce. Olomouc: Univerzita Palackého v Olomouci, Filozofická fakulta, 2020. Dostupné z databáze Theses.cz: 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https://theses.cz/id/d7jiwx/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[cit. 2023-09-29]. </a:t>
            </a:r>
            <a:b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BERGER, Charlotte.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media,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trust.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Pleasantville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(NY): Pace University, Department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Psychology, 2023. Dostupné z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https://www.proquest.com/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docview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/2778657954/46AFF75F36C04D76PQ/25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</a:p>
        </p:txBody>
      </p:sp>
    </p:spTree>
    <p:extLst>
      <p:ext uri="{BB962C8B-B14F-4D97-AF65-F5344CB8AC3E}">
        <p14:creationId xmlns:p14="http://schemas.microsoft.com/office/powerpoint/2010/main" val="3210418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8535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 </a:t>
            </a:r>
            <a:r>
              <a:rPr lang="cs-CZ" sz="1800" dirty="0">
                <a:solidFill>
                  <a:srgbClr val="FF1901"/>
                </a:solidFill>
                <a:latin typeface="Arial" panose="020B0604020202020204" pitchFamily="34" charset="0"/>
              </a:rPr>
              <a:t>(Není přímo definováno v normě) 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0202"/>
            <a:ext cx="8107944" cy="56118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i="1" dirty="0">
                <a:latin typeface="Arial" panose="020B0604020202020204" pitchFamily="34" charset="0"/>
              </a:rPr>
              <a:t>Citujeme dle toho, s jakým konkrétně zdrojem pracujeme. Místo autora je možné uvádět jurisdikci, např. ČESKO, lze vynechat a začít citaci názvem.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vydané v knižní podobě citujeme jako knihu: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ČESKO. </a:t>
            </a:r>
            <a:r>
              <a:rPr lang="cs-CZ" sz="6000" b="0" i="1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Obce, kraje: Okresní úřady : podle stavu k 4.6.2001. 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ÚZ : úplné znění, č. 274. Ostrava: </a:t>
            </a:r>
            <a:r>
              <a:rPr lang="cs-CZ" sz="6000" b="0" i="0" dirty="0" err="1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2001. ISBN 80-7208-246-9.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NOLČ, Jiří. </a:t>
            </a:r>
            <a:r>
              <a:rPr lang="cs-CZ" sz="6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Ústava ČR s úvodním komentářem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Právní předpisy v platném znění. CP </a:t>
            </a:r>
            <a:r>
              <a:rPr lang="cs-CZ" sz="6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2005. ISBN 80-251-0362-5.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7200" b="1" dirty="0">
                <a:latin typeface="Arial" panose="020B0604020202020204" pitchFamily="34" charset="0"/>
              </a:rPr>
              <a:t>Zákony vydané ve Sbírce zákonů citujeme jako příspěvek v knize: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dostupné online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Zákon č. 257/ 2001 Sb. Zákon o knihovnách a podmínkách provozování veřejných knihovnických a informačních služeb (knihovní zákon).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Online. In: Zákony pro lidi. 2001. Dostupné z: </a:t>
            </a:r>
            <a:r>
              <a:rPr lang="cs-CZ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https://www.zakonyprolidi.cz/cs/2001-257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2023-03-14].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Online. In: EUR-Lex. Úřad pro publikace Evropské unie. Dostupné z: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https://eur-lex.europa.eu/legal-content/cs/TXT/?uri=CELEX:32009L0024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25. 4. 2019]. </a:t>
            </a:r>
            <a:endParaRPr lang="cs-CZ" sz="6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55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Vydání/verze.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 NORMALIZACI, METROLOGII A STÁTNÍ ZKUŠEBNICTVÍ [ÚNMZ].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ČSN EN 62270,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 Automatizace vodních elektráren: pokyn pro řízení pomocí počítače.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2005.  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 NORMALIZACI, METROLOGII A STÁTNÍ ZKUŠEBNICTVÍ [ÚNMZ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ČSN ISO 690:2022, </a:t>
            </a:r>
            <a:r>
              <a:rPr lang="cs-CZ" sz="380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Informace a dokumentace – Pravidla pro bibliografické odkazy a citace informačních zdrojů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cs-CZ" sz="380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 690:2021(E), </a:t>
            </a:r>
            <a:r>
              <a:rPr lang="en-US" sz="3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and documentation - Guidelines for bibliographic references and citations to information resources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4th </a:t>
            </a:r>
            <a:r>
              <a:rPr lang="cs-CZ" sz="3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Geneva: ISO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7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4700" i="1" dirty="0">
                <a:latin typeface="Arial" panose="020B0604020202020204" pitchFamily="34" charset="0"/>
              </a:rPr>
              <a:t>Název: </a:t>
            </a:r>
            <a:r>
              <a:rPr lang="cs-CZ" sz="4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4700" dirty="0">
                <a:latin typeface="Arial" panose="020B0604020202020204" pitchFamily="34" charset="0"/>
              </a:rPr>
              <a:t>. Formát. Vydání/verze. </a:t>
            </a:r>
            <a:r>
              <a:rPr lang="cs-CZ" sz="47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Dostupnost. </a:t>
            </a:r>
            <a:r>
              <a:rPr lang="cs-CZ" sz="4700" dirty="0">
                <a:latin typeface="Arial" panose="020B0604020202020204" pitchFamily="34" charset="0"/>
              </a:rPr>
              <a:t>[Datum citování].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 PRO TECHNICKOU NORMALIZACI, METROLOGII A STÁTNÍ ZKUŠEBNICTVÍ [ÚNMZ]. ČSN EN 12464-1:2022, </a:t>
            </a:r>
            <a:r>
              <a:rPr lang="cs-CZ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Světlo a osvětlení - Osvětlení pracovišť - Část 1: Vnitřní pracoviště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Online. Česká agentura pro standardizaci, 2022. Dostupné z: ČAS, </a:t>
            </a:r>
            <a:r>
              <a:rPr lang="cs-CZ" sz="3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https://sponzorpristup.agentura-cas.cz/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2023-03-10]. </a:t>
            </a:r>
          </a:p>
        </p:txBody>
      </p:sp>
    </p:spTree>
    <p:extLst>
      <p:ext uri="{BB962C8B-B14F-4D97-AF65-F5344CB8AC3E}">
        <p14:creationId xmlns:p14="http://schemas.microsoft.com/office/powerpoint/2010/main" val="1967276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Statistická data,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8207532" cy="531332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9600" dirty="0">
                <a:latin typeface="Arial" panose="020B0604020202020204" pitchFamily="34" charset="0"/>
              </a:rPr>
              <a:t>Autor/autoři. </a:t>
            </a:r>
            <a:r>
              <a:rPr lang="cs-CZ" sz="9600" i="1" dirty="0">
                <a:latin typeface="Arial" panose="020B0604020202020204" pitchFamily="34" charset="0"/>
              </a:rPr>
              <a:t>Název statistiky: </a:t>
            </a:r>
            <a:r>
              <a:rPr lang="cs-CZ" sz="9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9600" dirty="0">
                <a:latin typeface="Arial" panose="020B0604020202020204" pitchFamily="34" charset="0"/>
              </a:rPr>
              <a:t>. Typ/formát statistiky. In: Databáze/web. Datum vydání. Dostupnost. [Datum citování].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STATISTA</a:t>
            </a:r>
            <a:r>
              <a:rPr lang="cs-CZ" sz="7200" i="1" dirty="0">
                <a:latin typeface="Arial" panose="020B0604020202020204" pitchFamily="34" charset="0"/>
              </a:rPr>
              <a:t>. </a:t>
            </a:r>
            <a:r>
              <a:rPr lang="en-US" sz="7200" i="1" dirty="0">
                <a:latin typeface="Arial" panose="020B0604020202020204" pitchFamily="34" charset="0"/>
              </a:rPr>
              <a:t>Global international shipping CO2 emissions outlook from 2019 to 2070 in the Sustainable Development Scenario</a:t>
            </a:r>
            <a:r>
              <a:rPr lang="cs-CZ" sz="7200" i="1" dirty="0">
                <a:latin typeface="Arial" panose="020B0604020202020204" pitchFamily="34" charset="0"/>
              </a:rPr>
              <a:t>. </a:t>
            </a:r>
            <a:r>
              <a:rPr lang="cs-CZ" sz="7200" dirty="0">
                <a:latin typeface="Arial" panose="020B0604020202020204" pitchFamily="34" charset="0"/>
              </a:rPr>
              <a:t>Online, graf. In: Statista. 2023. Dostupné z: 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https://www-statista-com.ezproxy.muni.cz/</a:t>
            </a:r>
            <a:r>
              <a:rPr lang="cs-CZ" sz="7200" dirty="0" err="1">
                <a:latin typeface="Arial" panose="020B0604020202020204" pitchFamily="34" charset="0"/>
                <a:hlinkClick r:id="rId2"/>
              </a:rPr>
              <a:t>statistics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/1200351/international-shipping-co2-emissions-outlook-worldwide/</a:t>
            </a:r>
            <a:r>
              <a:rPr lang="cs-CZ" sz="7200" dirty="0">
                <a:latin typeface="Arial" panose="020B0604020202020204" pitchFamily="34" charset="0"/>
              </a:rPr>
              <a:t>. [2024-01-20].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ČESKÝ STATISTICKÝ ÚŘAD [ČSÚ]. </a:t>
            </a:r>
            <a:r>
              <a:rPr lang="cs-CZ" sz="7200" i="1" dirty="0">
                <a:latin typeface="Arial" panose="020B0604020202020204" pitchFamily="34" charset="0"/>
              </a:rPr>
              <a:t>Zaměstnanost v průmyslu: průměrný evidenční počet zaměstnanců ve fyzických osobách. Koncové období 2019. </a:t>
            </a:r>
            <a:r>
              <a:rPr lang="cs-CZ" sz="7200" dirty="0">
                <a:latin typeface="Arial" panose="020B0604020202020204" pitchFamily="34" charset="0"/>
              </a:rPr>
              <a:t>Online, tabulka. In: Český statistický úřad. Vygenerováno 20. 2. 2024. Dostupné z: 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https://vdb.czso.cz/vdbvo2/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faces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/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index.jsf?page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vystup-objekt-parametry&amp;pvo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=PRU05&amp;sp=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A&amp;skupId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=146&amp;pvokc=&amp;katalog=30835&amp;z=T</a:t>
            </a:r>
            <a:r>
              <a:rPr lang="cs-CZ" sz="7200" dirty="0">
                <a:latin typeface="Arial" panose="020B0604020202020204" pitchFamily="34" charset="0"/>
              </a:rPr>
              <a:t>. [2024-01-20].</a:t>
            </a:r>
          </a:p>
        </p:txBody>
      </p:sp>
    </p:spTree>
    <p:extLst>
      <p:ext uri="{BB962C8B-B14F-4D97-AF65-F5344CB8AC3E}">
        <p14:creationId xmlns:p14="http://schemas.microsoft.com/office/powerpoint/2010/main" val="1434546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Mapová edice. Předmětná oblast. Měřítko.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600" dirty="0">
                <a:latin typeface="Arial" panose="020B0604020202020204" pitchFamily="34" charset="0"/>
              </a:rPr>
              <a:t>Edice, číslo edice.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600" dirty="0">
                <a:latin typeface="Arial" panose="020B0604020202020204" pitchFamily="34" charset="0"/>
              </a:rPr>
              <a:t>: Nakladatelství, rok vydání, rozměry. Identifikátor.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</a:t>
            </a:r>
            <a:r>
              <a:rPr lang="cs-CZ" sz="6000" dirty="0">
                <a:latin typeface="Arial" panose="020B0604020202020204" pitchFamily="34" charset="0"/>
              </a:rPr>
              <a:t>. [1:60 000]. Velká cykloturistická mapa, č. 161. 1:60 000.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Edice Klubu českých turistů, sv. 53. 4. vyd. Praha: Trasa, 2011.</a:t>
            </a:r>
            <a:r>
              <a:rPr lang="cs-CZ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6000" dirty="0">
                <a:latin typeface="Arial" panose="020B0604020202020204" pitchFamily="34" charset="0"/>
              </a:rPr>
              <a:t>77 x 59 cm.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Autor/autoři.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Formát. Mapová edice. Předmětná oblast. Měřítko. Vydání.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000" dirty="0">
                <a:latin typeface="Arial" panose="020B0604020202020204" pitchFamily="34" charset="0"/>
              </a:rPr>
              <a:t>Edice, číslo edice.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000" dirty="0">
                <a:latin typeface="Arial" panose="020B0604020202020204" pitchFamily="34" charset="0"/>
              </a:rPr>
              <a:t>: Nakladatelství, rok vydání, rozměry.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6000" dirty="0">
                <a:latin typeface="Arial" panose="020B0604020202020204" pitchFamily="34" charset="0"/>
              </a:rPr>
              <a:t> Datum revize. Identifikátor. Dostupnost. </a:t>
            </a:r>
            <a:r>
              <a:rPr lang="en-US" sz="6000" dirty="0">
                <a:latin typeface="Arial" panose="020B0604020202020204" pitchFamily="34" charset="0"/>
              </a:rPr>
              <a:t>[</a:t>
            </a:r>
            <a:r>
              <a:rPr lang="cs-CZ" sz="6000" dirty="0">
                <a:latin typeface="Arial" panose="020B0604020202020204" pitchFamily="34" charset="0"/>
              </a:rPr>
              <a:t>datum citování</a:t>
            </a:r>
            <a:r>
              <a:rPr lang="en-US" sz="6000" dirty="0">
                <a:latin typeface="Arial" panose="020B0604020202020204" pitchFamily="34" charset="0"/>
              </a:rPr>
              <a:t>]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ČESKÝ ÚŘAD ZEMĚMĚŘICKÝ [ČÚZK].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Praha 14.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1:10000. ČÚZK, 2019.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https://mapy.orientacnisporty.cz/?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locale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=cs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2023-03-20].</a:t>
            </a:r>
            <a:b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5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SEZNAM.CZ.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Mapy.cz.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1:150. Zimní Zlín. 2023. Licence: CC-BY-SA 4.0.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https://mapy.cz/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zimni?x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=17.6650000&amp;y=49.2325000&amp;z=11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2023-03-17].</a:t>
            </a:r>
            <a:endParaRPr 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89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justici.</a:t>
            </a:r>
            <a:r>
              <a:rPr lang="cs-CZ" sz="7200" dirty="0">
                <a:latin typeface="Arial" panose="020B0604020202020204" pitchFamily="34" charset="0"/>
              </a:rPr>
              <a:t> Online, PDF.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2012. Dostupné z: 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https://www.transparency.cz/wp-content/uploads/alac_prav_proti_korupci_def.pdf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univerzity.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2014. Dostupné z: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https://www.muni.cz/media/24153/knihovni-rad-2014.pdf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. [cit. 2019-11-05].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i="1" dirty="0">
                <a:latin typeface="Arial" panose="020B0604020202020204" pitchFamily="34" charset="0"/>
              </a:rPr>
              <a:t>.</a:t>
            </a:r>
            <a:r>
              <a:rPr lang="cs-CZ" sz="6500" dirty="0">
                <a:latin typeface="Arial" panose="020B0604020202020204" pitchFamily="34" charset="0"/>
              </a:rPr>
              <a:t> Oline. Vydání/verze.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rok/datum vydání, </a:t>
            </a:r>
            <a:r>
              <a:rPr lang="cs-CZ" sz="6500" dirty="0">
                <a:latin typeface="Arial" panose="020B0604020202020204" pitchFamily="34" charset="0"/>
              </a:rPr>
              <a:t>datum aktualizace. Dostupnost.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</a:t>
            </a:r>
            <a:br>
              <a:rPr lang="cs-CZ" sz="65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MASARYKOVA UNIVERZITA. </a:t>
            </a:r>
            <a:r>
              <a:rPr lang="cs-CZ" sz="5000" i="1" dirty="0">
                <a:latin typeface="Arial" panose="020B0604020202020204" pitchFamily="34" charset="0"/>
              </a:rPr>
              <a:t>Masarykova univerzita. </a:t>
            </a:r>
            <a:r>
              <a:rPr lang="cs-CZ" sz="5000" dirty="0">
                <a:latin typeface="Arial" panose="020B0604020202020204" pitchFamily="34" charset="0"/>
              </a:rPr>
              <a:t>Online. c2023. Dostupné z: </a:t>
            </a:r>
            <a:r>
              <a:rPr lang="cs-CZ" sz="5000" dirty="0">
                <a:latin typeface="Arial" panose="020B0604020202020204" pitchFamily="34" charset="0"/>
                <a:hlinkClick r:id="rId2"/>
              </a:rPr>
              <a:t>http://www.muni.cz</a:t>
            </a:r>
            <a:r>
              <a:rPr lang="cs-CZ" sz="5000" dirty="0">
                <a:latin typeface="Arial" panose="020B0604020202020204" pitchFamily="34" charset="0"/>
              </a:rPr>
              <a:t>. [cit. 2023-04-29</a:t>
            </a:r>
            <a:r>
              <a:rPr lang="en-US" sz="5000" dirty="0">
                <a:latin typeface="Arial" panose="020B0604020202020204" pitchFamily="34" charset="0"/>
              </a:rPr>
              <a:t>]</a:t>
            </a:r>
            <a:r>
              <a:rPr lang="cs-CZ" sz="5000" dirty="0">
                <a:latin typeface="Arial" panose="020B0604020202020204" pitchFamily="34" charset="0"/>
              </a:rPr>
              <a:t>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republice.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 Online. ©2015. Dostupné z: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http://www.vyzkum.cz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i="1" dirty="0">
                <a:latin typeface="Arial" panose="020B0604020202020204" pitchFamily="34" charset="0"/>
              </a:rPr>
              <a:t>. </a:t>
            </a:r>
            <a:r>
              <a:rPr lang="cs-CZ" sz="8800" dirty="0">
                <a:latin typeface="Arial" panose="020B0604020202020204" pitchFamily="34" charset="0"/>
              </a:rPr>
              <a:t>Online. Vydání/verze. Název celého webu*.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</a:t>
            </a:r>
            <a:r>
              <a:rPr lang="cs-CZ" sz="8800" dirty="0">
                <a:latin typeface="Arial" panose="020B0604020202020204" pitchFamily="34" charset="0"/>
              </a:rPr>
              <a:t>datum úprav/revize. Identifikátor.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cs-CZ" sz="6000" dirty="0">
                <a:latin typeface="Arial" panose="020B0604020202020204" pitchFamily="34" charset="0"/>
              </a:rPr>
              <a:t>* v případě, že název webu je shodný s tvůrcem webu (typicky u institucí), tak není nutné uvádět název celého webu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</a:t>
            </a:r>
            <a:r>
              <a:rPr lang="cs-CZ" sz="7600" i="1" dirty="0">
                <a:latin typeface="Arial" panose="020B0604020202020204" pitchFamily="34" charset="0"/>
              </a:rPr>
              <a:t>Absolventi. </a:t>
            </a:r>
            <a:r>
              <a:rPr lang="cs-CZ" sz="7600" dirty="0">
                <a:latin typeface="Arial" panose="020B0604020202020204" pitchFamily="34" charset="0"/>
              </a:rPr>
              <a:t>Online. c2023. Dostupné z: </a:t>
            </a:r>
            <a:r>
              <a:rPr lang="cs-CZ" sz="7600" dirty="0">
                <a:latin typeface="Arial" panose="020B0604020202020204" pitchFamily="34" charset="0"/>
                <a:hlinkClick r:id="rId2"/>
              </a:rPr>
              <a:t>https://www.muni.cz/absolventi</a:t>
            </a:r>
            <a:r>
              <a:rPr lang="cs-CZ" sz="7600" dirty="0">
                <a:latin typeface="Arial" panose="020B0604020202020204" pitchFamily="34" charset="0"/>
              </a:rPr>
              <a:t>. [cit. 2020-02-29</a:t>
            </a:r>
            <a:r>
              <a:rPr lang="en-US" sz="7600" dirty="0">
                <a:latin typeface="Arial" panose="020B0604020202020204" pitchFamily="34" charset="0"/>
              </a:rPr>
              <a:t>]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  <a:br>
              <a:rPr lang="cs-CZ" sz="7600" dirty="0">
                <a:latin typeface="Arial" panose="020B0604020202020204" pitchFamily="34" charset="0"/>
              </a:rPr>
            </a:br>
            <a:endParaRPr lang="cs-CZ" sz="7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RADA PRO VÝZKUM, VÝVOJ A INOVACE [RVVI]</a:t>
            </a:r>
            <a:r>
              <a:rPr lang="cs-CZ" sz="7600" i="1" dirty="0">
                <a:latin typeface="Arial" panose="020B0604020202020204" pitchFamily="34" charset="0"/>
              </a:rPr>
              <a:t>. Otevřený přístup k vědeckým informacím. </a:t>
            </a:r>
            <a:r>
              <a:rPr lang="cs-CZ" sz="7600" dirty="0">
                <a:latin typeface="Arial" panose="020B0604020202020204" pitchFamily="34" charset="0"/>
              </a:rPr>
              <a:t>Online. Výzkum a vývoj v ČR. 2015. Dostupné z:</a:t>
            </a:r>
            <a:r>
              <a:rPr lang="cs-CZ" sz="76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6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https://www.vyzkum.cz/FrontClanek.aspx?idsekce=875884</a:t>
            </a:r>
            <a:r>
              <a:rPr lang="cs-CZ" sz="7600" dirty="0">
                <a:latin typeface="Arial" panose="020B0604020202020204" pitchFamily="34" charset="0"/>
              </a:rPr>
              <a:t>. [cit. 2023-04-26].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Příspěvky/zprávy na webu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8180373" cy="54173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800" dirty="0">
                <a:latin typeface="Arial" panose="020B0604020202020204" pitchFamily="34" charset="0"/>
              </a:rPr>
              <a:t>Formát, typ zdroje.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Název webu. Datum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800" dirty="0">
                <a:latin typeface="Arial" panose="020B0604020202020204" pitchFamily="34" charset="0"/>
              </a:rPr>
              <a:t>zveřejnění, datum aktualizace.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MASARYKOVA UNIVERZITA. </a:t>
            </a:r>
            <a:r>
              <a:rPr lang="cs-CZ" sz="6400" i="1" dirty="0">
                <a:latin typeface="Arial" panose="020B0604020202020204" pitchFamily="34" charset="0"/>
              </a:rPr>
              <a:t>Plagiátorství. </a:t>
            </a:r>
            <a:r>
              <a:rPr lang="cs-CZ" sz="6400" dirty="0">
                <a:latin typeface="Arial" panose="020B0604020202020204" pitchFamily="34" charset="0"/>
              </a:rPr>
              <a:t>Online. In: Masarykova univerzita Brno. c2020. Dostupné z: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https://www.muni.cz/o-univerzite/uredni-deska/</a:t>
            </a:r>
            <a:r>
              <a:rPr lang="cs-CZ" sz="6400" dirty="0" err="1">
                <a:latin typeface="Arial" panose="020B0604020202020204" pitchFamily="34" charset="0"/>
                <a:hlinkClick r:id="rId2"/>
              </a:rPr>
              <a:t>plagiatorstvi</a:t>
            </a:r>
            <a:r>
              <a:rPr lang="cs-CZ" sz="6400" dirty="0">
                <a:latin typeface="Arial" panose="020B0604020202020204" pitchFamily="34" charset="0"/>
              </a:rPr>
              <a:t>. [cit. 2020-02-29].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i="1" dirty="0">
                <a:latin typeface="Arial" panose="020B0604020202020204" pitchFamily="34" charset="0"/>
              </a:rPr>
              <a:t>Henry </a:t>
            </a:r>
            <a:r>
              <a:rPr lang="cs-CZ" sz="6400" i="1" dirty="0" err="1">
                <a:latin typeface="Arial" panose="020B0604020202020204" pitchFamily="34" charset="0"/>
              </a:rPr>
              <a:t>Kissinger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Online. In: Wikipedia. N</a:t>
            </a:r>
            <a:r>
              <a:rPr lang="it-IT" sz="6400" dirty="0">
                <a:latin typeface="Arial" panose="020B0604020202020204" pitchFamily="34" charset="0"/>
              </a:rPr>
              <a:t>aposledy editován</a:t>
            </a:r>
            <a:r>
              <a:rPr lang="cs-CZ" sz="6400" dirty="0">
                <a:latin typeface="Arial" panose="020B0604020202020204" pitchFamily="34" charset="0"/>
              </a:rPr>
              <a:t>o</a:t>
            </a:r>
            <a:r>
              <a:rPr lang="it-IT" sz="6400" dirty="0">
                <a:latin typeface="Arial" panose="020B0604020202020204" pitchFamily="34" charset="0"/>
              </a:rPr>
              <a:t> 30. 8. 2023 </a:t>
            </a:r>
            <a:r>
              <a:rPr lang="cs-CZ" sz="6400" dirty="0">
                <a:latin typeface="Arial" panose="020B0604020202020204" pitchFamily="34" charset="0"/>
              </a:rPr>
              <a:t>v 01:13. Dostupné z: </a:t>
            </a:r>
            <a:r>
              <a:rPr lang="cs-CZ" sz="6400" dirty="0">
                <a:latin typeface="Arial" panose="020B0604020202020204" pitchFamily="34" charset="0"/>
                <a:hlinkClick r:id="rId3"/>
              </a:rPr>
              <a:t>https://en.wikipedia.org/wiki/</a:t>
            </a:r>
            <a:r>
              <a:rPr lang="cs-CZ" sz="6400" dirty="0" err="1">
                <a:latin typeface="Arial" panose="020B0604020202020204" pitchFamily="34" charset="0"/>
                <a:hlinkClick r:id="rId3"/>
              </a:rPr>
              <a:t>Henry_Kissinger</a:t>
            </a:r>
            <a:r>
              <a:rPr lang="cs-CZ" sz="6400" dirty="0">
                <a:latin typeface="Arial" panose="020B0604020202020204" pitchFamily="34" charset="0"/>
              </a:rPr>
              <a:t>. [cit. 2013-09-19].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JAZAIRIOVÁ, Pavla. </a:t>
            </a:r>
            <a:r>
              <a:rPr lang="cs-CZ" sz="6400" i="1" dirty="0">
                <a:latin typeface="Arial" panose="020B0604020202020204" pitchFamily="34" charset="0"/>
              </a:rPr>
              <a:t>Rozhlas je nenasytné zvíře a novináři mu musí dodávat stravu, říká rozhlasová novinářka Pavla </a:t>
            </a:r>
            <a:r>
              <a:rPr lang="cs-CZ" sz="6400" i="1" dirty="0" err="1">
                <a:latin typeface="Arial" panose="020B0604020202020204" pitchFamily="34" charset="0"/>
              </a:rPr>
              <a:t>Jazairiová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Online, </a:t>
            </a:r>
            <a:r>
              <a:rPr lang="cs-CZ" sz="6400" dirty="0" err="1">
                <a:latin typeface="Arial" panose="020B0604020202020204" pitchFamily="34" charset="0"/>
              </a:rPr>
              <a:t>podcast</a:t>
            </a:r>
            <a:r>
              <a:rPr lang="cs-CZ" sz="6400" dirty="0">
                <a:latin typeface="Arial" panose="020B0604020202020204" pitchFamily="34" charset="0"/>
              </a:rPr>
              <a:t>. In: </a:t>
            </a:r>
            <a:r>
              <a:rPr lang="cs-CZ" sz="6400" dirty="0" err="1">
                <a:latin typeface="Arial" panose="020B0604020202020204" pitchFamily="34" charset="0"/>
              </a:rPr>
              <a:t>Čro</a:t>
            </a:r>
            <a:r>
              <a:rPr lang="cs-CZ" sz="6400" dirty="0">
                <a:latin typeface="Arial" panose="020B0604020202020204" pitchFamily="34" charset="0"/>
              </a:rPr>
              <a:t> Vltava: Momenty. 17. 5. 2023. Dostupné z: </a:t>
            </a:r>
            <a:r>
              <a:rPr lang="cs-CZ" sz="6400" dirty="0">
                <a:latin typeface="Arial" panose="020B0604020202020204" pitchFamily="34" charset="0"/>
                <a:hlinkClick r:id="rId4"/>
              </a:rPr>
              <a:t>https://vltava.rozhlas.cz/rozhlas-je-nenasytne-zvire-a-novinari-mu-musi-dodavat-stravu-rika-rozhlasova-8992071</a:t>
            </a:r>
            <a:r>
              <a:rPr lang="cs-CZ" sz="6400" dirty="0">
                <a:latin typeface="Arial" panose="020B0604020202020204" pitchFamily="34" charset="0"/>
              </a:rPr>
              <a:t>. [cit. 2023-09-20]. 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ČTK.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Senior zastavil v jízdním pruhu dálnice D6, do vozu nabourala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dalí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ti auta.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Online. In: ČTK: 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</a:rPr>
              <a:t>Infobanka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30. 5. 2023.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https://ib.ctk.cz/cs/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fond?id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=T2023053004306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2023-05-20].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 a služby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1222218"/>
            <a:ext cx="8356952" cy="55678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>
                <a:latin typeface="Arial" panose="020B0604020202020204" pitchFamily="34" charset="0"/>
              </a:rPr>
              <a:t>Autor/autoři příspěvku [</a:t>
            </a:r>
            <a:r>
              <a:rPr lang="cs-CZ" sz="8000" dirty="0" err="1">
                <a:latin typeface="Arial" panose="020B0604020202020204" pitchFamily="34" charset="0"/>
              </a:rPr>
              <a:t>nick</a:t>
            </a:r>
            <a:r>
              <a:rPr lang="cs-CZ" sz="8000" dirty="0">
                <a:latin typeface="Arial" panose="020B0604020202020204" pitchFamily="34" charset="0"/>
              </a:rPr>
              <a:t>]. </a:t>
            </a:r>
            <a:r>
              <a:rPr lang="cs-CZ" sz="8000" i="1" dirty="0">
                <a:latin typeface="Arial" panose="020B0604020202020204" pitchFamily="34" charset="0"/>
              </a:rPr>
              <a:t>Název: </a:t>
            </a:r>
            <a:r>
              <a:rPr lang="cs-CZ" sz="8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000" dirty="0">
                <a:latin typeface="Arial" panose="020B0604020202020204" pitchFamily="34" charset="0"/>
              </a:rPr>
              <a:t>Formát, typ zdroje.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000" dirty="0">
                <a:latin typeface="Arial" panose="020B0604020202020204" pitchFamily="34" charset="0"/>
              </a:rPr>
              <a:t>Datum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000" dirty="0">
                <a:latin typeface="Arial" panose="020B0604020202020204" pitchFamily="34" charset="0"/>
              </a:rPr>
              <a:t>zveřejnění, datum aktualizace. Název služby*. Dostupnost. </a:t>
            </a:r>
            <a:r>
              <a:rPr lang="en-US" sz="8000" dirty="0">
                <a:latin typeface="Arial" panose="020B0604020202020204" pitchFamily="34" charset="0"/>
              </a:rPr>
              <a:t>[</a:t>
            </a:r>
            <a:r>
              <a:rPr lang="cs-CZ" sz="8000" dirty="0">
                <a:latin typeface="Arial" panose="020B0604020202020204" pitchFamily="34" charset="0"/>
              </a:rPr>
              <a:t>datum citování</a:t>
            </a:r>
            <a:r>
              <a:rPr lang="en-US" sz="8000" dirty="0">
                <a:latin typeface="Arial" panose="020B0604020202020204" pitchFamily="34" charset="0"/>
              </a:rPr>
              <a:t>]</a:t>
            </a:r>
            <a:r>
              <a:rPr lang="cs-CZ" sz="8000" dirty="0">
                <a:latin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  <a:buNone/>
            </a:pPr>
            <a:r>
              <a:rPr lang="cs-CZ" sz="5600" i="1" dirty="0">
                <a:latin typeface="Arial" panose="020B0604020202020204" pitchFamily="34" charset="0"/>
              </a:rPr>
              <a:t>* název služby lze zahrnout do informací o dostupnosti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celý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6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soukromě).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Online, blog. 2012- . Dostupné z: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http://metodikahodnoceni.blogspot.com/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[cit. 2019-10-29].</a:t>
            </a:r>
          </a:p>
          <a:p>
            <a:pPr>
              <a:buFontTx/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LÍPA, Petr.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Milion otázek, nepříliš mnoho odpovědí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Online, blogový příspěvek. 13. 10. 2019. Dostupné z Respekt.cz: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https://lipa.blog.respekt.cz/milion-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otazek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neprilis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-mnoho-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odpovedi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Česko-německé diskusní fórum.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https://www.diskusniforum.org/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Spolkový prezident Frank-Walter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Steinmeier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a Elke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Büdenbenderová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navštívili ČR.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Online, příspěvek v diskusním fóru.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https://www.diskusniforum.org/dialog/aktuality/spolkovy-prezident-frank-walter-steinmeier-a-elke-budenbenderova-navstivili-cr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média, služby - příspěvky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02888"/>
            <a:ext cx="8062677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</a:rPr>
              <a:t>Příspěvky, statusy na sociálních sítích mnohdy nemají název. Místo názvu lze použít začátek textu.</a:t>
            </a: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Facebook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Oficiální profil Knihovny FSS MU.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facebooková stránka.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knihovnafss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2023-09-20]  . </a:t>
            </a:r>
          </a:p>
          <a:p>
            <a:pPr marL="0" indent="0">
              <a:buNone/>
            </a:pPr>
            <a:r>
              <a:rPr lang="cs-CZ" sz="1700" b="1" dirty="0" err="1">
                <a:latin typeface="Arial" panose="020B0604020202020204" pitchFamily="34" charset="0"/>
              </a:rPr>
              <a:t>Facebook</a:t>
            </a:r>
            <a:r>
              <a:rPr lang="cs-CZ" sz="17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Přijďte se seznámit s knihovnou!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příspěvek. 25. 9. 2023 v 03:19.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photo?fbid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=628276859486336&amp;set=a.491604043153619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YouTube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HEINHD [@TheInHD]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1. 5. 2011. Dostupné z: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ube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https://www.youtube.com/watch?v=j-7j5k8WUek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SEMERÁD, Pavel [@PavelSemerad].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Mám citovat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nebo se na to mám vykašlat?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3. 3. 2023. Dostupné z: YouTube,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watch?v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=ATBdf7_EIHI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4642"/>
            <a:ext cx="8271511" cy="1117107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Audiovizuální dokumenty – filmy, vysílání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69" y="1471749"/>
            <a:ext cx="7886700" cy="47052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. Formát. Vydání/verze.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Vydavatel/filmové studio/stanice/distributor, datum a čas vysílání. Dostupnost. </a:t>
            </a:r>
            <a:r>
              <a:rPr lang="en-US" sz="3500" dirty="0">
                <a:latin typeface="Arial" panose="020B0604020202020204" pitchFamily="34" charset="0"/>
              </a:rPr>
              <a:t>[</a:t>
            </a:r>
            <a:r>
              <a:rPr lang="cs-CZ" sz="3500" dirty="0">
                <a:latin typeface="Arial" panose="020B0604020202020204" pitchFamily="34" charset="0"/>
              </a:rPr>
              <a:t>datum citování</a:t>
            </a:r>
            <a:r>
              <a:rPr lang="en-US" sz="3500" dirty="0">
                <a:latin typeface="Arial" panose="020B0604020202020204" pitchFamily="34" charset="0"/>
              </a:rPr>
              <a:t>]</a:t>
            </a:r>
            <a:r>
              <a:rPr lang="cs-CZ" sz="3500" dirty="0">
                <a:latin typeface="Arial" panose="020B0604020202020204" pitchFamily="34" charset="0"/>
              </a:rPr>
              <a:t>. </a:t>
            </a:r>
            <a:br>
              <a:rPr lang="cs-CZ" sz="3200" dirty="0">
                <a:latin typeface="Arial" panose="020B0604020202020204" pitchFamily="34" charset="0"/>
              </a:rPr>
            </a:b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Online, pořad. Česká televize, ČT24, 30. listopadu 2012.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[cit. 2015-05-12].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Část pořadu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ECHIKSON, William.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Google varuje před cenzurou internetu.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Online, zpráva. In: Studio ČT24.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Česká televize, ČT24, 30. listopadu 2012, 17:16. Dostupné z: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[cit. 2015-05-12].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Formát.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Vydání/verze.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Vydavatel/filmové studio/stanice/distributor, datum vydání/uvedení filmu.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ONDŘÍČEK, David (režisér).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Film.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WACHOWSKI, Lana a WACHOWSKI, Lilly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řežisérky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Matrix.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Film. Warner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1999. Dostupné z: HBO Max. 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řada, epizoda, název epizody.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Formát. Vydavatel/stanice/distributor, datum výroby.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 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600" dirty="0">
                <a:latin typeface="Arial" panose="020B0604020202020204" pitchFamily="34" charset="0"/>
              </a:rPr>
            </a:b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země, řada IV, epizoda 12, Maděra na kolenou.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Seriál. ČT1, 2012.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PRUŠINOVSKÝ, Jan (režisér, scénárista).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Dobré ráno, Brno!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Seriál, online. ČT1, 2023. Dostupné z: </a:t>
            </a:r>
            <a:r>
              <a:rPr lang="cs-CZ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https://www.ceskatelevize.cz/porady/14288838217-dobre-rano-brno/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2023-03-11]. 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36, no. 1, s.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Sociologické nakladatelství, 2007.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Post. Sociologické nakladatelství, 2018.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WINTER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Rainer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in social and political thought. Liverpool University Press, 2003.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GRANDE, Edgar a CRONIN,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BLOK,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TYFIELD, David a ZHANG,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Online.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vol. 13, no. 1, s. 1-21.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DOI: 10.1111/glob.12001. Dostupné z: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https://onlinelibrary.wiley.com/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/10.1111/glob.12001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[cit. 2023-08-20].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9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software/manažer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785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snadná správa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edita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přidávání poznámek,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tagů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klíčových slov apod.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 do jiných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5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086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9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8035516" cy="3828874"/>
          </a:xfrm>
        </p:spPr>
        <p:txBody>
          <a:bodyPr>
            <a:normAutofit/>
          </a:bodyPr>
          <a:lstStyle/>
          <a:p>
            <a:r>
              <a:rPr lang="cs-CZ" b="1" dirty="0"/>
              <a:t>Třídění citací do složek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Založení nové složky -&gt; Vytvořit –&gt; Složka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vytvářet i podsložky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vytvořenou citaci můžeme mít zařazenou do více složek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návod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3CFD6E-A73E-4D83-9721-58AC98C3E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84579"/>
            <a:ext cx="6400800" cy="38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18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9597" y="1202968"/>
            <a:ext cx="8388601" cy="3828874"/>
          </a:xfrm>
        </p:spPr>
        <p:txBody>
          <a:bodyPr>
            <a:normAutofit/>
          </a:bodyPr>
          <a:lstStyle/>
          <a:p>
            <a:r>
              <a:rPr lang="cs-CZ" b="1" dirty="0"/>
              <a:t>Volba citačního stylu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Zvolte citační styl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rozbalte nabídku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požadovaný styl není v nabídce vyberte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Další styly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vyhledejte citační styl podle názvu a přidejte si jej do nabídky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7" y="322457"/>
            <a:ext cx="4485358" cy="7628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2324D91-7BBC-453E-9F9D-39D39CF7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54" y="2906162"/>
            <a:ext cx="6252639" cy="39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983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r>
              <a:rPr lang="cs-CZ" b="1" dirty="0"/>
              <a:t>Vytváření citace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návod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79" y="265243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01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5" y="440152"/>
            <a:ext cx="4485358" cy="762816"/>
          </a:xfrm>
          <a:prstGeom prst="rect">
            <a:avLst/>
          </a:prstGeom>
        </p:spPr>
      </p:pic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AF84EBB8-29CD-4450-9578-599F37F7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22" y="1663574"/>
            <a:ext cx="8488278" cy="3828874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Doplněk do Wordu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instalaci zobrazíme doplněk na kartě Domů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přihlášení do svého konta a dohledání svých citací zadejte přihlašovací kód, který najdete ve svém účtu Citace PRO pod odkazem Nástroje -&gt; Doplněk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 návod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(starší verze Doplňku)</a:t>
            </a:r>
          </a:p>
        </p:txBody>
      </p:sp>
    </p:spTree>
    <p:extLst>
      <p:ext uri="{BB962C8B-B14F-4D97-AF65-F5344CB8AC3E}">
        <p14:creationId xmlns:p14="http://schemas.microsoft.com/office/powerpoint/2010/main" val="929061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55" y="3061828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137" y="1717362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863" y="4610048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0" y="2881265"/>
            <a:ext cx="1801219" cy="180121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8FE3C80-8C89-4387-B9D9-8543E293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4" y="1476001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A594B4-B3D1-4DA8-9D97-7BD4A3CB2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638" y="2390115"/>
            <a:ext cx="4568052" cy="26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943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identifikované a dohledání zdroje, 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polemiky s </a:t>
            </a:r>
            <a:r>
              <a:rPr lang="cs-CZ" sz="3000">
                <a:latin typeface="Arial" panose="020B0604020202020204" pitchFamily="34" charset="0"/>
                <a:cs typeface="Arial" panose="020B0604020202020204" pitchFamily="34" charset="0"/>
              </a:rPr>
              <a:t>jinými autory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1418586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857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 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458438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647341-949C-46CC-AF6F-EB1BB5711E26}"/>
              </a:ext>
            </a:extLst>
          </p:cNvPr>
          <p:cNvSpPr txBox="1"/>
          <p:nvPr/>
        </p:nvSpPr>
        <p:spPr>
          <a:xfrm>
            <a:off x="368908" y="6347426"/>
            <a:ext cx="86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</a:rPr>
              <a:t>Nutné doplnit datum citování na konec citace.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833239-B1F9-48F0-955B-9A04AB7C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421"/>
            <a:ext cx="9144000" cy="4711133"/>
          </a:xfrm>
          <a:prstGeom prst="rect">
            <a:avLst/>
          </a:prstGeom>
        </p:spPr>
      </p:pic>
      <p:sp>
        <p:nvSpPr>
          <p:cNvPr id="13" name="Šipka: dolů 12">
            <a:extLst>
              <a:ext uri="{FF2B5EF4-FFF2-40B4-BE49-F238E27FC236}">
                <a16:creationId xmlns:a16="http://schemas.microsoft.com/office/drawing/2014/main" id="{C2988605-BFDD-471F-BCC1-2C85FD5835BE}"/>
              </a:ext>
            </a:extLst>
          </p:cNvPr>
          <p:cNvSpPr/>
          <p:nvPr/>
        </p:nvSpPr>
        <p:spPr>
          <a:xfrm>
            <a:off x="4092166" y="1665838"/>
            <a:ext cx="380246" cy="995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2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 a požadovaná verze citačního stylu (viz. rozdíl ČSN ISO 690 z roku 2011 a z roku 2022)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2875"/>
            <a:ext cx="7886700" cy="456294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Výklad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https://www.citace.com/Vyklad-CSN-ISO-690-2022.pdf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Nová norma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interaktivní průvodce z dílny Knihovny VŠE Praha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FIRSTOVÁ, Zdeňka – 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Citační norma ČSN ISO 690:2022 – Bibliografické citace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endParaRPr lang="cs-CZ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ČERNIKOVSKÝ, Petr; FOLTÝNEK, Tomáš; FONTANA, Josef; GOJNÁ, Zuzana; HENEK DLABOLOVÁ, Dita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se vyhnout plagiátorství: příručka pro studenty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Univerzita Karlova, Nakladatelství Karolinum, 2020. ISBN 978-80-246-4790-6.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</a:t>
            </a:r>
            <a:r>
              <a:rPr lang="cs-CZ" sz="11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prirucka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-pro-studenty/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2023-10-01].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FARKAŠOVÁ, Blanka; GARAMSZEGI, Tereza; JANSOVÁ, Linda; KONEČNÝ, Lukáš; KRČÁL, Martin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Výklad normy ČSN ISO 690:2022 (01 0197) účinné od 1. 12. 2022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Brno, 2023.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https://www.citace.com/Vyklad-CSN-ISO-690-2022.pdf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FIRSTOVÁ, Zdeňka, 2023. 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Citační norma ČSN ISO 690:2022 – Bibliografické citace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Dostupné 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https://citace.zcu.cz/home.html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citovat.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Knihovna univerzitního kampusu, c2014.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2019-03-17].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Multimediální elektronický výukový materiál.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Brno: Masarykova univerzita.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https://is.muni.cz/do/sukb/kuk/materialy/cze/Zotero/index.html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2020 [cit. 2022-02-08].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MASARYKOVA UNIVERZITA. </a:t>
            </a:r>
            <a:r>
              <a:rPr lang="cs-CZ" sz="1100" i="1" dirty="0">
                <a:latin typeface="Arial" panose="020B0604020202020204" pitchFamily="34" charset="0"/>
              </a:rPr>
              <a:t>Plagiátorství. </a:t>
            </a:r>
            <a:r>
              <a:rPr lang="cs-CZ" sz="1100" dirty="0">
                <a:latin typeface="Arial" panose="020B0604020202020204" pitchFamily="34" charset="0"/>
              </a:rPr>
              <a:t>Online. In: Masarykova univerzita Brno. c2020. Dostupné z: 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https://www.muni.cz/o-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univerzite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uredni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-deska/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plagiatorstvi</a:t>
            </a:r>
            <a:r>
              <a:rPr lang="cs-CZ" sz="1100" dirty="0">
                <a:latin typeface="Arial" panose="020B0604020202020204" pitchFamily="34" charset="0"/>
              </a:rPr>
              <a:t>. [cit. 2020-02-29].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SEMERÁD, Pavel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[@PavelSemerad]. </a:t>
            </a:r>
            <a:r>
              <a:rPr lang="cs-CZ" sz="1100" i="1" dirty="0">
                <a:latin typeface="Arial" panose="020B0604020202020204" pitchFamily="34" charset="0"/>
              </a:rPr>
              <a:t>Jak citovat v diplomce a vyhnout se plagiátu? </a:t>
            </a:r>
            <a:r>
              <a:rPr lang="cs-CZ" sz="1100" dirty="0">
                <a:latin typeface="Arial" panose="020B0604020202020204" pitchFamily="34" charset="0"/>
              </a:rPr>
              <a:t>Online, video</a:t>
            </a:r>
            <a:r>
              <a:rPr lang="cs-CZ" sz="1100" i="1" dirty="0">
                <a:latin typeface="Arial" panose="020B0604020202020204" pitchFamily="34" charset="0"/>
              </a:rPr>
              <a:t>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30. 11.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9. Dostupné z: YouTube,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IPxLEjckIhA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2020-03-15</a:t>
            </a:r>
            <a:r>
              <a:rPr lang="cs-CZ" sz="110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endParaRPr lang="cs-CZ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98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8867</Words>
  <Application>Microsoft Office PowerPoint</Application>
  <PresentationFormat>Předvádění na obrazovce (4:3)</PresentationFormat>
  <Paragraphs>567</Paragraphs>
  <Slides>94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94</vt:i4>
      </vt:variant>
    </vt:vector>
  </HeadingPairs>
  <TitlesOfParts>
    <vt:vector size="103" baseType="lpstr">
      <vt:lpstr>Arial</vt:lpstr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Citační styl ČSN ISO 690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Nástroje Artificial Intelligence (AI)  a psaní závěrečných prací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Základní zásady citování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Sekundární citace</vt:lpstr>
      <vt:lpstr>Sekundární citace</vt:lpstr>
      <vt:lpstr>Prezentace aplikace PowerPoint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Editovaná kniha</vt:lpstr>
      <vt:lpstr>Editovaná kniha online</vt:lpstr>
      <vt:lpstr>Kapitola z editované knihy / příspěvek ze sborníku </vt:lpstr>
      <vt:lpstr>E-příspěvek ze sborníku /  e-kapitola z editované knihy</vt:lpstr>
      <vt:lpstr>Tištěný článek</vt:lpstr>
      <vt:lpstr>E-článek</vt:lpstr>
      <vt:lpstr>Novinový článek / e-článek</vt:lpstr>
      <vt:lpstr>Časopis</vt:lpstr>
      <vt:lpstr>E-časopis</vt:lpstr>
      <vt:lpstr>Závěrečná práce - tištěné</vt:lpstr>
      <vt:lpstr>Online závěrečné práce</vt:lpstr>
      <vt:lpstr>Legislativa (Není přímo definováno v normě) </vt:lpstr>
      <vt:lpstr>Normy</vt:lpstr>
      <vt:lpstr>E-normy</vt:lpstr>
      <vt:lpstr>Statistická data, datasety</vt:lpstr>
      <vt:lpstr>Mapy</vt:lpstr>
      <vt:lpstr>E-mapy</vt:lpstr>
      <vt:lpstr>Samostatné dokumenty online</vt:lpstr>
      <vt:lpstr>Webová sídla</vt:lpstr>
      <vt:lpstr>Webové stránky</vt:lpstr>
      <vt:lpstr>Příspěvky/zprávy na webu</vt:lpstr>
      <vt:lpstr>Sociální média a služby</vt:lpstr>
      <vt:lpstr>Sociální média, služby - příspěvky</vt:lpstr>
      <vt:lpstr>Audiovizuální dokumenty – filmy, vysílání</vt:lpstr>
      <vt:lpstr>Film</vt:lpstr>
      <vt:lpstr>Seriál</vt:lpstr>
      <vt:lpstr>Prezentace aplikace PowerPoint</vt:lpstr>
      <vt:lpstr>Seznam použité literatury</vt:lpstr>
      <vt:lpstr>Seznam použité literatury</vt:lpstr>
      <vt:lpstr>Prezentace aplikace PowerPoint</vt:lpstr>
      <vt:lpstr>Citační software/manažer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Prezentace aplikace PowerPoint</vt:lpstr>
      <vt:lpstr>Prezentace aplikace PowerPoint</vt:lpstr>
      <vt:lpstr>Citace v Theses.cz </vt:lpstr>
      <vt:lpstr>Kontrola importovaných citací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378</cp:revision>
  <dcterms:created xsi:type="dcterms:W3CDTF">2019-07-22T10:37:01Z</dcterms:created>
  <dcterms:modified xsi:type="dcterms:W3CDTF">2025-04-11T19:11:01Z</dcterms:modified>
</cp:coreProperties>
</file>