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98" r:id="rId4"/>
    <p:sldId id="297" r:id="rId5"/>
    <p:sldId id="296" r:id="rId6"/>
    <p:sldId id="300" r:id="rId7"/>
    <p:sldId id="301" r:id="rId8"/>
    <p:sldId id="299" r:id="rId9"/>
    <p:sldId id="295" r:id="rId10"/>
    <p:sldId id="294" r:id="rId11"/>
    <p:sldId id="293" r:id="rId12"/>
    <p:sldId id="292" r:id="rId13"/>
    <p:sldId id="291" r:id="rId14"/>
    <p:sldId id="290" r:id="rId15"/>
    <p:sldId id="302" r:id="rId16"/>
    <p:sldId id="303" r:id="rId17"/>
    <p:sldId id="304" r:id="rId18"/>
    <p:sldId id="305" r:id="rId19"/>
    <p:sldId id="289" r:id="rId20"/>
    <p:sldId id="288" r:id="rId21"/>
    <p:sldId id="286" r:id="rId22"/>
    <p:sldId id="285" r:id="rId23"/>
    <p:sldId id="284" r:id="rId24"/>
    <p:sldId id="283" r:id="rId25"/>
    <p:sldId id="282" r:id="rId26"/>
    <p:sldId id="281" r:id="rId27"/>
    <p:sldId id="306" r:id="rId28"/>
    <p:sldId id="279"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07" d="100"/>
          <a:sy n="107" d="100"/>
        </p:scale>
        <p:origin x="138"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cs-CZ"/>
              <a:t>Kliknutím lze upravit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fld id="{BD8CC947-84A4-46CB-AB8F-ACFE208C1879}" type="datetimeFigureOut">
              <a:rPr lang="cs-CZ" smtClean="0"/>
              <a:t>04.03.2025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3A76ACA-1801-4841-BD4C-2143C2E47494}" type="slidenum">
              <a:rPr lang="cs-CZ" smtClean="0"/>
              <a:t>‹#›</a:t>
            </a:fld>
            <a:endParaRPr lang="cs-CZ"/>
          </a:p>
        </p:txBody>
      </p:sp>
    </p:spTree>
    <p:extLst>
      <p:ext uri="{BB962C8B-B14F-4D97-AF65-F5344CB8AC3E}">
        <p14:creationId xmlns:p14="http://schemas.microsoft.com/office/powerpoint/2010/main" val="1042541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BD8CC947-84A4-46CB-AB8F-ACFE208C1879}" type="datetimeFigureOut">
              <a:rPr lang="cs-CZ" smtClean="0"/>
              <a:t>04.03.2025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3A76ACA-1801-4841-BD4C-2143C2E47494}" type="slidenum">
              <a:rPr lang="cs-CZ" smtClean="0"/>
              <a:t>‹#›</a:t>
            </a:fld>
            <a:endParaRPr lang="cs-CZ"/>
          </a:p>
        </p:txBody>
      </p:sp>
    </p:spTree>
    <p:extLst>
      <p:ext uri="{BB962C8B-B14F-4D97-AF65-F5344CB8AC3E}">
        <p14:creationId xmlns:p14="http://schemas.microsoft.com/office/powerpoint/2010/main" val="33356906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Upravte styly předlohy textu.</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BD8CC947-84A4-46CB-AB8F-ACFE208C1879}" type="datetimeFigureOut">
              <a:rPr lang="cs-CZ" smtClean="0"/>
              <a:t>04.03.2025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3A76ACA-1801-4841-BD4C-2143C2E47494}" type="slidenum">
              <a:rPr lang="cs-CZ" smtClean="0"/>
              <a:t>‹#›</a:t>
            </a:fld>
            <a:endParaRPr lang="cs-CZ"/>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8164544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BD8CC947-84A4-46CB-AB8F-ACFE208C1879}" type="datetimeFigureOut">
              <a:rPr lang="cs-CZ" smtClean="0"/>
              <a:t>04.03.2025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3A76ACA-1801-4841-BD4C-2143C2E47494}" type="slidenum">
              <a:rPr lang="cs-CZ" smtClean="0"/>
              <a:t>‹#›</a:t>
            </a:fld>
            <a:endParaRPr lang="cs-CZ"/>
          </a:p>
        </p:txBody>
      </p:sp>
    </p:spTree>
    <p:extLst>
      <p:ext uri="{BB962C8B-B14F-4D97-AF65-F5344CB8AC3E}">
        <p14:creationId xmlns:p14="http://schemas.microsoft.com/office/powerpoint/2010/main" val="39536126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Upravte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BD8CC947-84A4-46CB-AB8F-ACFE208C1879}" type="datetimeFigureOut">
              <a:rPr lang="cs-CZ" smtClean="0"/>
              <a:t>04.03.2025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3A76ACA-1801-4841-BD4C-2143C2E47494}" type="slidenum">
              <a:rPr lang="cs-CZ" smtClean="0"/>
              <a:t>‹#›</a:t>
            </a:fld>
            <a:endParaRPr lang="cs-CZ"/>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17779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Upravte styly předlohy textu.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BD8CC947-84A4-46CB-AB8F-ACFE208C1879}" type="datetimeFigureOut">
              <a:rPr lang="cs-CZ" smtClean="0"/>
              <a:t>04.03.2025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3A76ACA-1801-4841-BD4C-2143C2E47494}" type="slidenum">
              <a:rPr lang="cs-CZ" smtClean="0"/>
              <a:t>‹#›</a:t>
            </a:fld>
            <a:endParaRPr lang="cs-CZ"/>
          </a:p>
        </p:txBody>
      </p:sp>
    </p:spTree>
    <p:extLst>
      <p:ext uri="{BB962C8B-B14F-4D97-AF65-F5344CB8AC3E}">
        <p14:creationId xmlns:p14="http://schemas.microsoft.com/office/powerpoint/2010/main" val="8970749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D8CC947-84A4-46CB-AB8F-ACFE208C1879}" type="datetimeFigureOut">
              <a:rPr lang="cs-CZ" smtClean="0"/>
              <a:t>04.03.2025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3A76ACA-1801-4841-BD4C-2143C2E47494}" type="slidenum">
              <a:rPr lang="cs-CZ" smtClean="0"/>
              <a:t>‹#›</a:t>
            </a:fld>
            <a:endParaRPr lang="cs-CZ"/>
          </a:p>
        </p:txBody>
      </p:sp>
    </p:spTree>
    <p:extLst>
      <p:ext uri="{BB962C8B-B14F-4D97-AF65-F5344CB8AC3E}">
        <p14:creationId xmlns:p14="http://schemas.microsoft.com/office/powerpoint/2010/main" val="4200491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D8CC947-84A4-46CB-AB8F-ACFE208C1879}" type="datetimeFigureOut">
              <a:rPr lang="cs-CZ" smtClean="0"/>
              <a:t>04.03.2025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3A76ACA-1801-4841-BD4C-2143C2E47494}" type="slidenum">
              <a:rPr lang="cs-CZ" smtClean="0"/>
              <a:t>‹#›</a:t>
            </a:fld>
            <a:endParaRPr lang="cs-CZ"/>
          </a:p>
        </p:txBody>
      </p:sp>
    </p:spTree>
    <p:extLst>
      <p:ext uri="{BB962C8B-B14F-4D97-AF65-F5344CB8AC3E}">
        <p14:creationId xmlns:p14="http://schemas.microsoft.com/office/powerpoint/2010/main" val="3408655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BD8CC947-84A4-46CB-AB8F-ACFE208C1879}" type="datetimeFigureOut">
              <a:rPr lang="cs-CZ" smtClean="0"/>
              <a:t>04.03.2025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3A76ACA-1801-4841-BD4C-2143C2E47494}" type="slidenum">
              <a:rPr lang="cs-CZ" smtClean="0"/>
              <a:t>‹#›</a:t>
            </a:fld>
            <a:endParaRPr lang="cs-CZ"/>
          </a:p>
        </p:txBody>
      </p:sp>
    </p:spTree>
    <p:extLst>
      <p:ext uri="{BB962C8B-B14F-4D97-AF65-F5344CB8AC3E}">
        <p14:creationId xmlns:p14="http://schemas.microsoft.com/office/powerpoint/2010/main" val="2474346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Upravte styly předlohy textu.</a:t>
            </a:r>
          </a:p>
        </p:txBody>
      </p:sp>
      <p:sp>
        <p:nvSpPr>
          <p:cNvPr id="4" name="Date Placeholder 3"/>
          <p:cNvSpPr>
            <a:spLocks noGrp="1"/>
          </p:cNvSpPr>
          <p:nvPr>
            <p:ph type="dt" sz="half" idx="10"/>
          </p:nvPr>
        </p:nvSpPr>
        <p:spPr/>
        <p:txBody>
          <a:bodyPr/>
          <a:lstStyle/>
          <a:p>
            <a:fld id="{BD8CC947-84A4-46CB-AB8F-ACFE208C1879}" type="datetimeFigureOut">
              <a:rPr lang="cs-CZ" smtClean="0"/>
              <a:t>04.03.2025</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3A76ACA-1801-4841-BD4C-2143C2E47494}" type="slidenum">
              <a:rPr lang="cs-CZ" smtClean="0"/>
              <a:t>‹#›</a:t>
            </a:fld>
            <a:endParaRPr lang="cs-CZ"/>
          </a:p>
        </p:txBody>
      </p:sp>
    </p:spTree>
    <p:extLst>
      <p:ext uri="{BB962C8B-B14F-4D97-AF65-F5344CB8AC3E}">
        <p14:creationId xmlns:p14="http://schemas.microsoft.com/office/powerpoint/2010/main" val="2111387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BD8CC947-84A4-46CB-AB8F-ACFE208C1879}" type="datetimeFigureOut">
              <a:rPr lang="cs-CZ" smtClean="0"/>
              <a:t>04.03.2025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3A76ACA-1801-4841-BD4C-2143C2E47494}" type="slidenum">
              <a:rPr lang="cs-CZ" smtClean="0"/>
              <a:t>‹#›</a:t>
            </a:fld>
            <a:endParaRPr lang="cs-CZ"/>
          </a:p>
        </p:txBody>
      </p:sp>
    </p:spTree>
    <p:extLst>
      <p:ext uri="{BB962C8B-B14F-4D97-AF65-F5344CB8AC3E}">
        <p14:creationId xmlns:p14="http://schemas.microsoft.com/office/powerpoint/2010/main" val="3346194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BD8CC947-84A4-46CB-AB8F-ACFE208C1879}" type="datetimeFigureOut">
              <a:rPr lang="cs-CZ" smtClean="0"/>
              <a:t>04.03.2025</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83A76ACA-1801-4841-BD4C-2143C2E47494}" type="slidenum">
              <a:rPr lang="cs-CZ" smtClean="0"/>
              <a:t>‹#›</a:t>
            </a:fld>
            <a:endParaRPr lang="cs-CZ"/>
          </a:p>
        </p:txBody>
      </p:sp>
    </p:spTree>
    <p:extLst>
      <p:ext uri="{BB962C8B-B14F-4D97-AF65-F5344CB8AC3E}">
        <p14:creationId xmlns:p14="http://schemas.microsoft.com/office/powerpoint/2010/main" val="114336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BD8CC947-84A4-46CB-AB8F-ACFE208C1879}" type="datetimeFigureOut">
              <a:rPr lang="cs-CZ" smtClean="0"/>
              <a:t>04.03.2025</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83A76ACA-1801-4841-BD4C-2143C2E47494}" type="slidenum">
              <a:rPr lang="cs-CZ" smtClean="0"/>
              <a:t>‹#›</a:t>
            </a:fld>
            <a:endParaRPr lang="cs-CZ"/>
          </a:p>
        </p:txBody>
      </p:sp>
    </p:spTree>
    <p:extLst>
      <p:ext uri="{BB962C8B-B14F-4D97-AF65-F5344CB8AC3E}">
        <p14:creationId xmlns:p14="http://schemas.microsoft.com/office/powerpoint/2010/main" val="278647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8CC947-84A4-46CB-AB8F-ACFE208C1879}" type="datetimeFigureOut">
              <a:rPr lang="cs-CZ" smtClean="0"/>
              <a:t>04.03.2025</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83A76ACA-1801-4841-BD4C-2143C2E47494}" type="slidenum">
              <a:rPr lang="cs-CZ" smtClean="0"/>
              <a:t>‹#›</a:t>
            </a:fld>
            <a:endParaRPr lang="cs-CZ"/>
          </a:p>
        </p:txBody>
      </p:sp>
    </p:spTree>
    <p:extLst>
      <p:ext uri="{BB962C8B-B14F-4D97-AF65-F5344CB8AC3E}">
        <p14:creationId xmlns:p14="http://schemas.microsoft.com/office/powerpoint/2010/main" val="1310447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cs-CZ"/>
              <a:t>Kliknutím lze upravit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cs-CZ"/>
              <a:t>Upravte styly předlohy textu.</a:t>
            </a:r>
          </a:p>
        </p:txBody>
      </p:sp>
      <p:sp>
        <p:nvSpPr>
          <p:cNvPr id="5" name="Date Placeholder 4"/>
          <p:cNvSpPr>
            <a:spLocks noGrp="1"/>
          </p:cNvSpPr>
          <p:nvPr>
            <p:ph type="dt" sz="half" idx="10"/>
          </p:nvPr>
        </p:nvSpPr>
        <p:spPr/>
        <p:txBody>
          <a:bodyPr/>
          <a:lstStyle/>
          <a:p>
            <a:fld id="{BD8CC947-84A4-46CB-AB8F-ACFE208C1879}" type="datetimeFigureOut">
              <a:rPr lang="cs-CZ" smtClean="0"/>
              <a:t>04.03.2025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3A76ACA-1801-4841-BD4C-2143C2E47494}" type="slidenum">
              <a:rPr lang="cs-CZ" smtClean="0"/>
              <a:t>‹#›</a:t>
            </a:fld>
            <a:endParaRPr lang="cs-CZ"/>
          </a:p>
        </p:txBody>
      </p:sp>
    </p:spTree>
    <p:extLst>
      <p:ext uri="{BB962C8B-B14F-4D97-AF65-F5344CB8AC3E}">
        <p14:creationId xmlns:p14="http://schemas.microsoft.com/office/powerpoint/2010/main" val="1883659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Upravte styly předlohy textu.</a:t>
            </a:r>
          </a:p>
        </p:txBody>
      </p:sp>
      <p:sp>
        <p:nvSpPr>
          <p:cNvPr id="5" name="Date Placeholder 4"/>
          <p:cNvSpPr>
            <a:spLocks noGrp="1"/>
          </p:cNvSpPr>
          <p:nvPr>
            <p:ph type="dt" sz="half" idx="10"/>
          </p:nvPr>
        </p:nvSpPr>
        <p:spPr/>
        <p:txBody>
          <a:bodyPr/>
          <a:lstStyle/>
          <a:p>
            <a:fld id="{BD8CC947-84A4-46CB-AB8F-ACFE208C1879}" type="datetimeFigureOut">
              <a:rPr lang="cs-CZ" smtClean="0"/>
              <a:t>04.03.2025</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3A76ACA-1801-4841-BD4C-2143C2E47494}" type="slidenum">
              <a:rPr lang="cs-CZ" smtClean="0"/>
              <a:t>‹#›</a:t>
            </a:fld>
            <a:endParaRPr lang="cs-CZ"/>
          </a:p>
        </p:txBody>
      </p:sp>
    </p:spTree>
    <p:extLst>
      <p:ext uri="{BB962C8B-B14F-4D97-AF65-F5344CB8AC3E}">
        <p14:creationId xmlns:p14="http://schemas.microsoft.com/office/powerpoint/2010/main" val="24835440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D8CC947-84A4-46CB-AB8F-ACFE208C1879}" type="datetimeFigureOut">
              <a:rPr lang="cs-CZ" smtClean="0"/>
              <a:t>04.03.2025</a:t>
            </a:fld>
            <a:endParaRPr lang="cs-CZ"/>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3A76ACA-1801-4841-BD4C-2143C2E47494}" type="slidenum">
              <a:rPr lang="cs-CZ" smtClean="0"/>
              <a:t>‹#›</a:t>
            </a:fld>
            <a:endParaRPr lang="cs-CZ"/>
          </a:p>
        </p:txBody>
      </p:sp>
    </p:spTree>
    <p:extLst>
      <p:ext uri="{BB962C8B-B14F-4D97-AF65-F5344CB8AC3E}">
        <p14:creationId xmlns:p14="http://schemas.microsoft.com/office/powerpoint/2010/main" val="321075308"/>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lena.povolna@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pracomat.cz/poradna/zakonik-prace/71-zakonik-prace-cast-1-hlava-1.html#13" TargetMode="External"/><Relationship Id="rId2" Type="http://schemas.openxmlformats.org/officeDocument/2006/relationships/hyperlink" Target="https://www.pracomat.cz/poradna/zakonik-prace/71-zakonik-prace-cast-1-hlava-1.html#7" TargetMode="External"/><Relationship Id="rId1" Type="http://schemas.openxmlformats.org/officeDocument/2006/relationships/slideLayout" Target="../slideLayouts/slideLayout2.xml"/><Relationship Id="rId6" Type="http://schemas.openxmlformats.org/officeDocument/2006/relationships/hyperlink" Target="https://www.pracomat.cz/poradna/zakonik-prace/71-zakonik-prace-cast-1-hlava-1.html#16" TargetMode="External"/><Relationship Id="rId5" Type="http://schemas.openxmlformats.org/officeDocument/2006/relationships/hyperlink" Target="https://www.pracomat.cz/poradna/zakonik-prace/71-zakonik-prace-cast-1-hlava-1.html#15" TargetMode="External"/><Relationship Id="rId4" Type="http://schemas.openxmlformats.org/officeDocument/2006/relationships/hyperlink" Target="https://www.pracomat.cz/poradna/zakonik-prace/71-zakonik-prace-cast-1-hlava-1.html#14"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pracomat.cz/poradna/zakonik-prace/76-zakonik-prace-cast-2-hlava-2.html#33" TargetMode="External"/><Relationship Id="rId2" Type="http://schemas.openxmlformats.org/officeDocument/2006/relationships/hyperlink" Target="https://www.pracomat.cz/poradna/zakonik-prace/76-zakonik-prace-cast-2-hlava-2.html#36"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zakonyprolidi.cz/cs/2006-262#f3056123" TargetMode="External"/><Relationship Id="rId2" Type="http://schemas.openxmlformats.org/officeDocument/2006/relationships/hyperlink" Target="https://www.zakonyprolidi.cz/cs/2006-262#f4435385"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mailto:lena.povolna@gmail.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zakonyprolidi.cz/cs/2006-262#f3056111"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07066" y="391885"/>
            <a:ext cx="8668899" cy="5003075"/>
          </a:xfrm>
        </p:spPr>
        <p:txBody>
          <a:bodyPr/>
          <a:lstStyle/>
          <a:p>
            <a:pPr algn="ctr"/>
            <a:br>
              <a:rPr lang="cs-CZ" b="1" dirty="0"/>
            </a:br>
            <a:br>
              <a:rPr lang="cs-CZ" b="1" dirty="0"/>
            </a:br>
            <a:br>
              <a:rPr lang="cs-CZ" b="1" dirty="0"/>
            </a:br>
            <a:br>
              <a:rPr lang="cs-CZ" b="1" dirty="0"/>
            </a:br>
            <a:br>
              <a:rPr lang="cs-CZ" b="1" dirty="0"/>
            </a:br>
            <a:br>
              <a:rPr lang="cs-CZ" b="1" dirty="0"/>
            </a:br>
            <a:r>
              <a:rPr lang="cs-CZ" b="1" dirty="0"/>
              <a:t>Právo zaměstnanosti, pracovní právo a právo kolektivního vyjednávání</a:t>
            </a:r>
            <a:br>
              <a:rPr lang="cs-CZ" dirty="0"/>
            </a:br>
            <a:endParaRPr lang="cs-CZ" dirty="0"/>
          </a:p>
        </p:txBody>
      </p:sp>
      <p:sp>
        <p:nvSpPr>
          <p:cNvPr id="3" name="Podnadpis 2"/>
          <p:cNvSpPr>
            <a:spLocks noGrp="1"/>
          </p:cNvSpPr>
          <p:nvPr>
            <p:ph type="subTitle" idx="1"/>
          </p:nvPr>
        </p:nvSpPr>
        <p:spPr>
          <a:xfrm>
            <a:off x="1507066" y="4963886"/>
            <a:ext cx="8120259" cy="1188720"/>
          </a:xfrm>
        </p:spPr>
        <p:txBody>
          <a:bodyPr>
            <a:noAutofit/>
          </a:bodyPr>
          <a:lstStyle/>
          <a:p>
            <a:r>
              <a:rPr lang="cs-CZ" dirty="0"/>
              <a:t>JUDr. Lenka Povolná</a:t>
            </a:r>
          </a:p>
          <a:p>
            <a:r>
              <a:rPr lang="cs-CZ" dirty="0">
                <a:hlinkClick r:id="rId2"/>
              </a:rPr>
              <a:t>lena.povolna@gmail.com</a:t>
            </a:r>
            <a:endParaRPr lang="cs-CZ" dirty="0"/>
          </a:p>
          <a:p>
            <a:pPr algn="l"/>
            <a:r>
              <a:rPr lang="cs-CZ" dirty="0"/>
              <a:t>Jaro 2025</a:t>
            </a:r>
          </a:p>
        </p:txBody>
      </p:sp>
    </p:spTree>
    <p:extLst>
      <p:ext uri="{BB962C8B-B14F-4D97-AF65-F5344CB8AC3E}">
        <p14:creationId xmlns:p14="http://schemas.microsoft.com/office/powerpoint/2010/main" val="22391885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Pracovní smlouva</a:t>
            </a:r>
          </a:p>
        </p:txBody>
      </p:sp>
      <p:sp>
        <p:nvSpPr>
          <p:cNvPr id="3" name="Zástupný symbol pro obsah 2"/>
          <p:cNvSpPr>
            <a:spLocks noGrp="1"/>
          </p:cNvSpPr>
          <p:nvPr>
            <p:ph idx="1"/>
          </p:nvPr>
        </p:nvSpPr>
        <p:spPr>
          <a:xfrm>
            <a:off x="677334" y="1515291"/>
            <a:ext cx="8596668" cy="4526071"/>
          </a:xfrm>
        </p:spPr>
        <p:txBody>
          <a:bodyPr>
            <a:normAutofit fontScale="92500" lnSpcReduction="10000"/>
          </a:bodyPr>
          <a:lstStyle/>
          <a:p>
            <a:r>
              <a:rPr lang="cs-CZ" dirty="0"/>
              <a:t>PS je dvoustranným právním jednáním, které spočívá v souhlasném projevu vůle obou stran – fyzické osoby a osoby zaměstnavatele.</a:t>
            </a:r>
          </a:p>
          <a:p>
            <a:r>
              <a:rPr lang="cs-CZ" dirty="0"/>
              <a:t>Principy svobodné volby zaměstnání (viz přednáška ze 18. 2. 2025).</a:t>
            </a:r>
          </a:p>
          <a:p>
            <a:endParaRPr lang="cs-CZ" dirty="0"/>
          </a:p>
          <a:p>
            <a:pPr marL="0" indent="0">
              <a:buNone/>
            </a:pPr>
            <a:r>
              <a:rPr lang="cs-CZ" b="1" dirty="0">
                <a:solidFill>
                  <a:srgbClr val="FF0000"/>
                </a:solidFill>
              </a:rPr>
              <a:t>§ 38 ZP</a:t>
            </a:r>
          </a:p>
          <a:p>
            <a:pPr marL="0" indent="0">
              <a:buNone/>
            </a:pPr>
            <a:r>
              <a:rPr lang="cs-CZ" dirty="0">
                <a:solidFill>
                  <a:srgbClr val="FF0000"/>
                </a:solidFill>
              </a:rPr>
              <a:t>Povinnosti vyplývající z pracovního poměru</a:t>
            </a:r>
          </a:p>
          <a:p>
            <a:pPr marL="0" indent="0">
              <a:buNone/>
            </a:pPr>
            <a:r>
              <a:rPr lang="cs-CZ" dirty="0">
                <a:solidFill>
                  <a:srgbClr val="FF0000"/>
                </a:solidFill>
              </a:rPr>
              <a:t>Od vzniku pracovního poměru je</a:t>
            </a:r>
          </a:p>
          <a:p>
            <a:pPr>
              <a:buAutoNum type="alphaLcParenR"/>
            </a:pPr>
            <a:r>
              <a:rPr lang="cs-CZ" dirty="0">
                <a:solidFill>
                  <a:srgbClr val="FF0000"/>
                </a:solidFill>
              </a:rPr>
              <a:t>zaměstnavatel povinen přidělovat zaměstnanci práci podle pracovní smlouvy, platit mu za vykonanou práci mzdu nebo plat, vytvářet podmínky pro plnění jeho pracovních úkolů a dodržovat ostatní pracovní podmínky stanovené právními předpisy, smlouvou nebo stanovené vnitřním předpisem,</a:t>
            </a:r>
          </a:p>
          <a:p>
            <a:pPr>
              <a:buAutoNum type="alphaLcParenR"/>
            </a:pPr>
            <a:r>
              <a:rPr lang="cs-CZ" dirty="0">
                <a:solidFill>
                  <a:srgbClr val="FF0000"/>
                </a:solidFill>
              </a:rPr>
              <a:t>zaměstnanec povinen podle pokynů zaměstnavatele konat osobně práce podle pracovní smlouvy v rozvržené týdenní pracovní době a dodržovat povinnosti, které mu vyplývají z pracovního poměru.</a:t>
            </a:r>
          </a:p>
          <a:p>
            <a:endParaRPr lang="cs-CZ" dirty="0"/>
          </a:p>
        </p:txBody>
      </p:sp>
    </p:spTree>
    <p:extLst>
      <p:ext uri="{BB962C8B-B14F-4D97-AF65-F5344CB8AC3E}">
        <p14:creationId xmlns:p14="http://schemas.microsoft.com/office/powerpoint/2010/main" val="30696681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Povinnosti zaměstnanců</a:t>
            </a:r>
          </a:p>
        </p:txBody>
      </p:sp>
      <p:sp>
        <p:nvSpPr>
          <p:cNvPr id="3" name="Zástupný symbol pro obsah 2"/>
          <p:cNvSpPr>
            <a:spLocks noGrp="1"/>
          </p:cNvSpPr>
          <p:nvPr>
            <p:ph idx="1"/>
          </p:nvPr>
        </p:nvSpPr>
        <p:spPr/>
        <p:txBody>
          <a:bodyPr>
            <a:normAutofit lnSpcReduction="10000"/>
          </a:bodyPr>
          <a:lstStyle/>
          <a:p>
            <a:pPr marL="0" indent="0">
              <a:buNone/>
            </a:pPr>
            <a:r>
              <a:rPr lang="cs-CZ" dirty="0">
                <a:solidFill>
                  <a:srgbClr val="FF0000"/>
                </a:solidFill>
              </a:rPr>
              <a:t>§ 301 ZP</a:t>
            </a:r>
          </a:p>
          <a:p>
            <a:pPr marL="0" indent="0">
              <a:buNone/>
            </a:pPr>
            <a:r>
              <a:rPr lang="cs-CZ" dirty="0">
                <a:solidFill>
                  <a:srgbClr val="FF0000"/>
                </a:solidFill>
              </a:rPr>
              <a:t>Zaměstnanci jsou povinni</a:t>
            </a:r>
          </a:p>
          <a:p>
            <a:pPr marL="0" indent="0">
              <a:buNone/>
            </a:pPr>
            <a:r>
              <a:rPr lang="cs-CZ" dirty="0"/>
              <a:t>a) pracovat řádně podle svých sil, znalostí a schopností, plnit pokyny nadřízených vydané v souladu s právními předpisy a spolupracovat s ostatními zaměstnanci,</a:t>
            </a:r>
          </a:p>
          <a:p>
            <a:pPr marL="0" indent="0">
              <a:buNone/>
            </a:pPr>
            <a:r>
              <a:rPr lang="cs-CZ" dirty="0"/>
              <a:t>b) využívat pracovní dobu a výrobní prostředky k vykonávání svěřených prací, plnit kvalitně a včas pracovní úkoly,</a:t>
            </a:r>
          </a:p>
          <a:p>
            <a:pPr marL="0" indent="0">
              <a:buNone/>
            </a:pPr>
            <a:r>
              <a:rPr lang="cs-CZ" dirty="0"/>
              <a:t>c) dodržovat právní předpisy vztahující se k práci jimi vykonávané; dodržovat ostatní předpisy vztahující se k práci jimi vykonávané, pokud s nimi byli řádně seznámeni,</a:t>
            </a:r>
          </a:p>
          <a:p>
            <a:pPr marL="0" indent="0">
              <a:buNone/>
            </a:pPr>
            <a:r>
              <a:rPr lang="cs-CZ" dirty="0"/>
              <a:t>d) řádně hospodařit s prostředky svěřenými jim zaměstnavatelem a střežit a ochraňovat majetek zaměstnavatele před poškozením, ztrátou, zničením a zneužitím a nejednat v rozporu s oprávněnými zájmy zaměstnavatele.</a:t>
            </a:r>
          </a:p>
          <a:p>
            <a:endParaRPr lang="cs-CZ" dirty="0"/>
          </a:p>
        </p:txBody>
      </p:sp>
    </p:spTree>
    <p:extLst>
      <p:ext uri="{BB962C8B-B14F-4D97-AF65-F5344CB8AC3E}">
        <p14:creationId xmlns:p14="http://schemas.microsoft.com/office/powerpoint/2010/main" val="41453510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Povinnosti vedoucích zaměstnanců</a:t>
            </a:r>
          </a:p>
        </p:txBody>
      </p:sp>
      <p:sp>
        <p:nvSpPr>
          <p:cNvPr id="3" name="Zástupný symbol pro obsah 2"/>
          <p:cNvSpPr>
            <a:spLocks noGrp="1"/>
          </p:cNvSpPr>
          <p:nvPr>
            <p:ph idx="1"/>
          </p:nvPr>
        </p:nvSpPr>
        <p:spPr>
          <a:xfrm>
            <a:off x="677334" y="1698171"/>
            <a:ext cx="8596668" cy="4343191"/>
          </a:xfrm>
        </p:spPr>
        <p:txBody>
          <a:bodyPr>
            <a:normAutofit/>
          </a:bodyPr>
          <a:lstStyle/>
          <a:p>
            <a:pPr marL="0" indent="0">
              <a:buNone/>
            </a:pPr>
            <a:r>
              <a:rPr lang="cs-CZ" dirty="0">
                <a:solidFill>
                  <a:srgbClr val="FF0000"/>
                </a:solidFill>
              </a:rPr>
              <a:t>§ 302</a:t>
            </a:r>
          </a:p>
          <a:p>
            <a:pPr marL="0" indent="0">
              <a:buNone/>
            </a:pPr>
            <a:r>
              <a:rPr lang="cs-CZ" dirty="0">
                <a:solidFill>
                  <a:srgbClr val="FF0000"/>
                </a:solidFill>
              </a:rPr>
              <a:t>Vedoucí zaměstnanci jsou dále povinni</a:t>
            </a:r>
          </a:p>
          <a:p>
            <a:pPr marL="0" indent="0">
              <a:buNone/>
            </a:pPr>
            <a:r>
              <a:rPr lang="cs-CZ" dirty="0"/>
              <a:t>a) řídit a kontrolovat práci podřízených zaměstnanců a hodnotit jejich pracovní výkonnost a pracovní výsledky,</a:t>
            </a:r>
          </a:p>
          <a:p>
            <a:pPr marL="0" indent="0">
              <a:buNone/>
            </a:pPr>
            <a:r>
              <a:rPr lang="cs-CZ" dirty="0"/>
              <a:t>b) co nejlépe organizovat práci,</a:t>
            </a:r>
          </a:p>
          <a:p>
            <a:pPr marL="0" indent="0">
              <a:buNone/>
            </a:pPr>
            <a:r>
              <a:rPr lang="cs-CZ" dirty="0"/>
              <a:t>c) vytvářet příznivé pracovní podmínky a zajišťovat bezpečnost a ochranu zdraví při práci,</a:t>
            </a:r>
          </a:p>
          <a:p>
            <a:pPr marL="0" indent="0">
              <a:buNone/>
            </a:pPr>
            <a:r>
              <a:rPr lang="cs-CZ" dirty="0"/>
              <a:t>d) zabezpečovat odměňování zaměstnanců podle tohoto zákona,</a:t>
            </a:r>
          </a:p>
          <a:p>
            <a:pPr marL="0" indent="0">
              <a:buNone/>
            </a:pPr>
            <a:r>
              <a:rPr lang="cs-CZ" dirty="0"/>
              <a:t>e) vytvářet podmínky pro zvyšování odborné úrovně zaměstnanců,</a:t>
            </a:r>
          </a:p>
          <a:p>
            <a:pPr marL="0" indent="0">
              <a:buNone/>
            </a:pPr>
            <a:r>
              <a:rPr lang="cs-CZ" dirty="0"/>
              <a:t>f) zabezpečovat dodržování právních a vnitřních předpisů,</a:t>
            </a:r>
          </a:p>
          <a:p>
            <a:pPr marL="0" indent="0">
              <a:buNone/>
            </a:pPr>
            <a:r>
              <a:rPr lang="cs-CZ" dirty="0"/>
              <a:t>g) zabezpečovat přijetí opatření k ochraně majetku zaměstnavatele.</a:t>
            </a:r>
          </a:p>
          <a:p>
            <a:endParaRPr lang="cs-CZ" dirty="0"/>
          </a:p>
        </p:txBody>
      </p:sp>
    </p:spTree>
    <p:extLst>
      <p:ext uri="{BB962C8B-B14F-4D97-AF65-F5344CB8AC3E}">
        <p14:creationId xmlns:p14="http://schemas.microsoft.com/office/powerpoint/2010/main" val="11762299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Náležitosti pracovní smlouvy</a:t>
            </a:r>
          </a:p>
        </p:txBody>
      </p:sp>
      <p:sp>
        <p:nvSpPr>
          <p:cNvPr id="3" name="Zástupný symbol pro obsah 2"/>
          <p:cNvSpPr>
            <a:spLocks noGrp="1"/>
          </p:cNvSpPr>
          <p:nvPr>
            <p:ph idx="1"/>
          </p:nvPr>
        </p:nvSpPr>
        <p:spPr>
          <a:xfrm>
            <a:off x="677334" y="1423851"/>
            <a:ext cx="8596668" cy="4617511"/>
          </a:xfrm>
        </p:spPr>
        <p:txBody>
          <a:bodyPr>
            <a:normAutofit fontScale="92500" lnSpcReduction="20000"/>
          </a:bodyPr>
          <a:lstStyle/>
          <a:p>
            <a:pPr marL="0" indent="0">
              <a:buNone/>
            </a:pPr>
            <a:r>
              <a:rPr lang="cs-CZ" dirty="0">
                <a:solidFill>
                  <a:srgbClr val="FF0000"/>
                </a:solidFill>
              </a:rPr>
              <a:t>§ 34 ZP</a:t>
            </a:r>
          </a:p>
          <a:p>
            <a:pPr marL="0" indent="0">
              <a:buNone/>
            </a:pPr>
            <a:r>
              <a:rPr lang="cs-CZ" dirty="0">
                <a:solidFill>
                  <a:srgbClr val="FF0000"/>
                </a:solidFill>
              </a:rPr>
              <a:t>1) Pracovní smlouva musí obsahovat</a:t>
            </a:r>
          </a:p>
          <a:p>
            <a:pPr marL="457200" lvl="1" indent="0">
              <a:buNone/>
            </a:pPr>
            <a:r>
              <a:rPr lang="cs-CZ" dirty="0">
                <a:solidFill>
                  <a:srgbClr val="FF0000"/>
                </a:solidFill>
              </a:rPr>
              <a:t>a) druh práce, který má zaměstnanec pro zaměstnavatele vykonávat,</a:t>
            </a:r>
          </a:p>
          <a:p>
            <a:pPr marL="457200" lvl="1" indent="0">
              <a:buNone/>
            </a:pPr>
            <a:r>
              <a:rPr lang="cs-CZ" dirty="0">
                <a:solidFill>
                  <a:srgbClr val="FF0000"/>
                </a:solidFill>
              </a:rPr>
              <a:t>b) místo nebo místa výkonu práce, ve kterých má být práce podle písmene a) vykonávána,</a:t>
            </a:r>
          </a:p>
          <a:p>
            <a:pPr marL="457200" lvl="1" indent="0">
              <a:buNone/>
            </a:pPr>
            <a:r>
              <a:rPr lang="cs-CZ" dirty="0">
                <a:solidFill>
                  <a:srgbClr val="FF0000"/>
                </a:solidFill>
              </a:rPr>
              <a:t>c) den nástupu do práce.</a:t>
            </a:r>
          </a:p>
          <a:p>
            <a:pPr marL="0" indent="0">
              <a:buNone/>
            </a:pPr>
            <a:r>
              <a:rPr lang="cs-CZ" dirty="0"/>
              <a:t>2) Pracovní smlouva musí být uzavřena písemně.</a:t>
            </a:r>
          </a:p>
          <a:p>
            <a:pPr marL="0" indent="0">
              <a:buNone/>
            </a:pPr>
            <a:r>
              <a:rPr lang="cs-CZ" dirty="0"/>
              <a:t>3) Nenastoupí-li zaměstnanec ve sjednaný den do práce, aniž mu v tom bránila překážka v práci, nebo se zaměstnavatel do týdne (§ 350a) nedozví o této překážce, může zaměstnavatel od pracovní smlouvy odstoupit.</a:t>
            </a:r>
          </a:p>
          <a:p>
            <a:pPr marL="0" indent="0">
              <a:buNone/>
            </a:pPr>
            <a:r>
              <a:rPr lang="cs-CZ" dirty="0"/>
              <a:t>4) Od pracovní smlouvy je možné odstoupit, jen dokud zaměstnanec nenastoupil do práce. Pro odstoupení od pracovní smlouvy se vyžaduje dodržení písemné formy, jinak se k němu nepřihlíží.</a:t>
            </a:r>
          </a:p>
          <a:p>
            <a:pPr marL="0" indent="0">
              <a:buNone/>
            </a:pPr>
            <a:r>
              <a:rPr lang="cs-CZ" dirty="0">
                <a:solidFill>
                  <a:srgbClr val="FF0000"/>
                </a:solidFill>
              </a:rPr>
              <a:t>5) Každá smluvní strana musí obdržet jedno vyhotovení pracovní smlouvy.</a:t>
            </a:r>
          </a:p>
          <a:p>
            <a:pPr marL="0" indent="0">
              <a:buNone/>
            </a:pPr>
            <a:endParaRPr lang="cs-CZ" dirty="0">
              <a:solidFill>
                <a:srgbClr val="FF0000"/>
              </a:solidFill>
            </a:endParaRPr>
          </a:p>
          <a:p>
            <a:pPr marL="0" indent="0">
              <a:buNone/>
            </a:pPr>
            <a:r>
              <a:rPr lang="cs-CZ" dirty="0">
                <a:solidFill>
                  <a:schemeClr val="tx1"/>
                </a:solidFill>
              </a:rPr>
              <a:t>----</a:t>
            </a:r>
            <a:br>
              <a:rPr lang="cs-CZ" dirty="0">
                <a:solidFill>
                  <a:schemeClr val="tx1"/>
                </a:solidFill>
              </a:rPr>
            </a:br>
            <a:r>
              <a:rPr lang="cs-CZ" dirty="0">
                <a:solidFill>
                  <a:schemeClr val="tx1"/>
                </a:solidFill>
              </a:rPr>
              <a:t>Nedodržení písemné formy – možná veřejnoprávní sankce inspektorátu práce.</a:t>
            </a:r>
          </a:p>
          <a:p>
            <a:endParaRPr lang="cs-CZ" dirty="0"/>
          </a:p>
        </p:txBody>
      </p:sp>
    </p:spTree>
    <p:extLst>
      <p:ext uri="{BB962C8B-B14F-4D97-AF65-F5344CB8AC3E}">
        <p14:creationId xmlns:p14="http://schemas.microsoft.com/office/powerpoint/2010/main" val="32612666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Pracovní smlouva</a:t>
            </a:r>
          </a:p>
        </p:txBody>
      </p:sp>
      <p:sp>
        <p:nvSpPr>
          <p:cNvPr id="3" name="Zástupný symbol pro obsah 2"/>
          <p:cNvSpPr>
            <a:spLocks noGrp="1"/>
          </p:cNvSpPr>
          <p:nvPr>
            <p:ph idx="1"/>
          </p:nvPr>
        </p:nvSpPr>
        <p:spPr>
          <a:xfrm>
            <a:off x="677334" y="1397726"/>
            <a:ext cx="8596668" cy="5199017"/>
          </a:xfrm>
        </p:spPr>
        <p:txBody>
          <a:bodyPr>
            <a:normAutofit fontScale="70000" lnSpcReduction="20000"/>
          </a:bodyPr>
          <a:lstStyle/>
          <a:p>
            <a:r>
              <a:rPr lang="cs-CZ" dirty="0"/>
              <a:t>Nutné uzavřít před nástupem do práce, nejpozději v den nástupu, a to ještě před započetím konání prací.</a:t>
            </a:r>
          </a:p>
          <a:p>
            <a:r>
              <a:rPr lang="cs-CZ" dirty="0"/>
              <a:t>Pokud nejsou sjednány základní náležitosti, PRACOVNÍ SMLOUVA NEVZNIKNE.</a:t>
            </a:r>
          </a:p>
          <a:p>
            <a:r>
              <a:rPr lang="cs-CZ" dirty="0"/>
              <a:t>Samotnou </a:t>
            </a:r>
            <a:r>
              <a:rPr lang="cs-CZ" b="1" dirty="0"/>
              <a:t>volbou </a:t>
            </a:r>
            <a:r>
              <a:rPr lang="cs-CZ" dirty="0"/>
              <a:t>nelze založit pracovní poměr, ten tedy nevznikne volbou (bylo v dřívější právní úpravě).</a:t>
            </a:r>
          </a:p>
          <a:p>
            <a:r>
              <a:rPr lang="cs-CZ" dirty="0"/>
              <a:t>Ani zvolení nebo úspěch ve výběrovém řízení nezakládá např. soudně vymahatelný nárok na uzavření pracovní smlouvy. = MUSÍ BÝT SOUHLAS OBOU STRAN (NS 21 </a:t>
            </a:r>
            <a:r>
              <a:rPr lang="cs-CZ" dirty="0" err="1"/>
              <a:t>Cdo</a:t>
            </a:r>
            <a:r>
              <a:rPr lang="cs-CZ" dirty="0"/>
              <a:t> 4429/2013). Ale uchazeč se může domáhat práva na náhradu způsobené škody.</a:t>
            </a:r>
          </a:p>
          <a:p>
            <a:pPr marL="0" indent="0">
              <a:buNone/>
            </a:pPr>
            <a:r>
              <a:rPr lang="cs-CZ" dirty="0"/>
              <a:t>----------------------------------------------------------------------------------------------------</a:t>
            </a:r>
            <a:br>
              <a:rPr lang="cs-CZ" dirty="0"/>
            </a:br>
            <a:r>
              <a:rPr lang="cs-CZ" sz="2800" b="1" dirty="0"/>
              <a:t>Druh práce:</a:t>
            </a:r>
          </a:p>
          <a:p>
            <a:pPr marL="0" indent="0">
              <a:buNone/>
            </a:pPr>
            <a:r>
              <a:rPr lang="cs-CZ" dirty="0"/>
              <a:t> - Může být dohodnut úzce či šířeji.</a:t>
            </a:r>
          </a:p>
          <a:p>
            <a:pPr marL="0" indent="0">
              <a:buNone/>
            </a:pPr>
            <a:r>
              <a:rPr lang="cs-CZ" dirty="0"/>
              <a:t>- Má vliv na dispoziční pravomoc zaměstnavatele.</a:t>
            </a:r>
          </a:p>
          <a:p>
            <a:pPr marL="0" indent="0">
              <a:buNone/>
            </a:pPr>
            <a:r>
              <a:rPr lang="cs-CZ" dirty="0"/>
              <a:t>- Zákon nestanovuje přesnější vymezení.</a:t>
            </a:r>
          </a:p>
          <a:p>
            <a:pPr marL="0" indent="0">
              <a:buNone/>
            </a:pPr>
            <a:r>
              <a:rPr lang="cs-CZ" dirty="0"/>
              <a:t>- Musí být sjednán určitě (uklízeč/</a:t>
            </a:r>
            <a:r>
              <a:rPr lang="cs-CZ" dirty="0" err="1"/>
              <a:t>ka</a:t>
            </a:r>
            <a:r>
              <a:rPr lang="cs-CZ" dirty="0"/>
              <a:t> ČEHO, manažer/</a:t>
            </a:r>
            <a:r>
              <a:rPr lang="cs-CZ" dirty="0" err="1"/>
              <a:t>ka</a:t>
            </a:r>
            <a:r>
              <a:rPr lang="cs-CZ" dirty="0"/>
              <a:t> administrativy?).</a:t>
            </a:r>
          </a:p>
          <a:p>
            <a:pPr marL="0" indent="0">
              <a:buNone/>
            </a:pPr>
            <a:r>
              <a:rPr lang="cs-CZ" dirty="0"/>
              <a:t>- Více druhů práce (mohu sjednat například kombinaci technik a číšník v jedné pracovní smlouvě?).</a:t>
            </a:r>
          </a:p>
          <a:p>
            <a:pPr marL="0" indent="0">
              <a:buNone/>
            </a:pPr>
            <a:r>
              <a:rPr lang="cs-CZ" dirty="0"/>
              <a:t>- U více druhů práce – v jakém poměru rozložit práce - činnosti? A co když sjednám dva druhy a využívám někdy jen jeden?</a:t>
            </a:r>
            <a:endParaRPr lang="cs-CZ" sz="2400" b="1" dirty="0"/>
          </a:p>
          <a:p>
            <a:pPr marL="0" indent="0">
              <a:buNone/>
            </a:pPr>
            <a:r>
              <a:rPr lang="cs-CZ" sz="2400" b="1" dirty="0"/>
              <a:t>Pracovní náplň (popis pracovního místa) – jednostranný příkaz/pokyn zaměstnavatele, bližší vymezení druhu práce</a:t>
            </a:r>
          </a:p>
          <a:p>
            <a:pPr marL="0" indent="0">
              <a:buNone/>
            </a:pPr>
            <a:r>
              <a:rPr lang="cs-CZ" sz="2400" b="1" dirty="0"/>
              <a:t>?? Pracovní náplň jako součást/příloha pracovní smlouvy? Jak často ji můžu měnit? </a:t>
            </a:r>
          </a:p>
        </p:txBody>
      </p:sp>
    </p:spTree>
    <p:extLst>
      <p:ext uri="{BB962C8B-B14F-4D97-AF65-F5344CB8AC3E}">
        <p14:creationId xmlns:p14="http://schemas.microsoft.com/office/powerpoint/2010/main" val="4184507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Místo výkonu práce v pracovní smlouvě</a:t>
            </a:r>
          </a:p>
        </p:txBody>
      </p:sp>
      <p:sp>
        <p:nvSpPr>
          <p:cNvPr id="3" name="Zástupný symbol pro obsah 2"/>
          <p:cNvSpPr>
            <a:spLocks noGrp="1"/>
          </p:cNvSpPr>
          <p:nvPr>
            <p:ph idx="1"/>
          </p:nvPr>
        </p:nvSpPr>
        <p:spPr/>
        <p:txBody>
          <a:bodyPr>
            <a:normAutofit lnSpcReduction="10000"/>
          </a:bodyPr>
          <a:lstStyle/>
          <a:p>
            <a:r>
              <a:rPr lang="cs-CZ" dirty="0"/>
              <a:t>Rozumí se jím obec, kraj, území ČR nebo jinak určené místo, v němž se zaměstnanec zavázel konat práci pro zaměstnavatele.</a:t>
            </a:r>
          </a:p>
          <a:p>
            <a:r>
              <a:rPr lang="cs-CZ" dirty="0"/>
              <a:t>Pracoviště je místo, kde zaměstnanec plní podle pokynů zaměstnavatele své pracovní úkoly (související NS 21 </a:t>
            </a:r>
            <a:r>
              <a:rPr lang="cs-CZ" dirty="0" err="1"/>
              <a:t>Cdo</a:t>
            </a:r>
            <a:r>
              <a:rPr lang="cs-CZ" dirty="0"/>
              <a:t> 3551/2017).</a:t>
            </a:r>
          </a:p>
          <a:p>
            <a:r>
              <a:rPr lang="cs-CZ" dirty="0"/>
              <a:t>Místo výkonu práce – sjednáno úžeji (</a:t>
            </a:r>
            <a:r>
              <a:rPr lang="cs-CZ" dirty="0" err="1"/>
              <a:t>konkr</a:t>
            </a:r>
            <a:r>
              <a:rPr lang="cs-CZ" dirty="0"/>
              <a:t>. adresa) i šířeji (např. u stavebních a montážních prací).</a:t>
            </a:r>
          </a:p>
          <a:p>
            <a:endParaRPr lang="cs-CZ" dirty="0"/>
          </a:p>
          <a:p>
            <a:r>
              <a:rPr lang="cs-CZ" dirty="0"/>
              <a:t>PRAXE: Co doporučuji sjednat – místo výkonu práce obec, případně šířeji (vzhledem k povaze práce – např. obchodní zástupce/</a:t>
            </a:r>
            <a:r>
              <a:rPr lang="cs-CZ" dirty="0" err="1"/>
              <a:t>kyně</a:t>
            </a:r>
            <a:r>
              <a:rPr lang="cs-CZ" dirty="0"/>
              <a:t>)</a:t>
            </a:r>
          </a:p>
          <a:p>
            <a:pPr marL="0" indent="0">
              <a:buNone/>
            </a:pPr>
            <a:r>
              <a:rPr lang="cs-CZ" dirty="0"/>
              <a:t>      Pokud je místo výkonu práce sjednáno šířeji než jedna obec, je nutno ještě  </a:t>
            </a:r>
            <a:br>
              <a:rPr lang="cs-CZ" dirty="0"/>
            </a:br>
            <a:r>
              <a:rPr lang="cs-CZ" dirty="0"/>
              <a:t>      sjednat pravidelné pracoviště pro účely cestovních náhrad</a:t>
            </a:r>
          </a:p>
          <a:p>
            <a:r>
              <a:rPr lang="cs-CZ" dirty="0"/>
              <a:t>Jak to vyřešit v pracovní smlouvě a jak v náplni práce? </a:t>
            </a:r>
          </a:p>
        </p:txBody>
      </p:sp>
    </p:spTree>
    <p:extLst>
      <p:ext uri="{BB962C8B-B14F-4D97-AF65-F5344CB8AC3E}">
        <p14:creationId xmlns:p14="http://schemas.microsoft.com/office/powerpoint/2010/main" val="30616991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Den nástupu do práce v pracovní smlouvě</a:t>
            </a:r>
          </a:p>
        </p:txBody>
      </p:sp>
      <p:sp>
        <p:nvSpPr>
          <p:cNvPr id="3" name="Zástupný symbol pro obsah 2"/>
          <p:cNvSpPr>
            <a:spLocks noGrp="1"/>
          </p:cNvSpPr>
          <p:nvPr>
            <p:ph idx="1"/>
          </p:nvPr>
        </p:nvSpPr>
        <p:spPr/>
        <p:txBody>
          <a:bodyPr/>
          <a:lstStyle/>
          <a:p>
            <a:r>
              <a:rPr lang="cs-CZ" dirty="0"/>
              <a:t>Poslední podstatná náležitost pracovní smlouvy.</a:t>
            </a:r>
          </a:p>
          <a:p>
            <a:r>
              <a:rPr lang="cs-CZ" dirty="0"/>
              <a:t>Tímto dnem vzniká pracovní poměr.</a:t>
            </a:r>
          </a:p>
          <a:p>
            <a:r>
              <a:rPr lang="cs-CZ" dirty="0"/>
              <a:t>Sjednán buď jako konkrétní datum nebo určitě vymezenou skutečností, ta by ale měla být nezávislá na vůli stran.</a:t>
            </a:r>
          </a:p>
          <a:p>
            <a:endParaRPr lang="cs-CZ" dirty="0"/>
          </a:p>
          <a:p>
            <a:pPr marL="0" indent="0">
              <a:buNone/>
            </a:pPr>
            <a:r>
              <a:rPr lang="cs-CZ" dirty="0"/>
              <a:t>PŘÍKLAD:</a:t>
            </a:r>
          </a:p>
          <a:p>
            <a:pPr marL="0" indent="0">
              <a:buNone/>
            </a:pPr>
            <a:r>
              <a:rPr lang="cs-CZ" dirty="0"/>
              <a:t>Den nástupu do práce zaměstnance zastupujícího zaměstnankyni odcházející na mateřskou dovolenou může být sjednán jako den nástupu zaměstnankyně paní Jany Novákové na mateřskou dovolenou.</a:t>
            </a:r>
          </a:p>
          <a:p>
            <a:pPr marL="0" indent="0">
              <a:buNone/>
            </a:pPr>
            <a:r>
              <a:rPr lang="cs-CZ" dirty="0"/>
              <a:t>Praxe: komplikované zástupy MD/RD (více dětí, zástup zástupu, </a:t>
            </a:r>
            <a:r>
              <a:rPr lang="cs-CZ" dirty="0" err="1"/>
              <a:t>prac</a:t>
            </a:r>
            <a:r>
              <a:rPr lang="cs-CZ" dirty="0"/>
              <a:t>. neschopnost), jak si s tím poradit. </a:t>
            </a:r>
          </a:p>
          <a:p>
            <a:endParaRPr lang="cs-CZ" dirty="0"/>
          </a:p>
        </p:txBody>
      </p:sp>
    </p:spTree>
    <p:extLst>
      <p:ext uri="{BB962C8B-B14F-4D97-AF65-F5344CB8AC3E}">
        <p14:creationId xmlns:p14="http://schemas.microsoft.com/office/powerpoint/2010/main" val="1168974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Další ujednání pracovní smlouvy</a:t>
            </a:r>
          </a:p>
        </p:txBody>
      </p:sp>
      <p:sp>
        <p:nvSpPr>
          <p:cNvPr id="3" name="Zástupný symbol pro obsah 2"/>
          <p:cNvSpPr>
            <a:spLocks noGrp="1"/>
          </p:cNvSpPr>
          <p:nvPr>
            <p:ph idx="1"/>
          </p:nvPr>
        </p:nvSpPr>
        <p:spPr/>
        <p:txBody>
          <a:bodyPr>
            <a:normAutofit fontScale="92500" lnSpcReduction="10000"/>
          </a:bodyPr>
          <a:lstStyle/>
          <a:p>
            <a:r>
              <a:rPr lang="cs-CZ" dirty="0"/>
              <a:t>Zkušební doba</a:t>
            </a:r>
          </a:p>
          <a:p>
            <a:r>
              <a:rPr lang="cs-CZ" dirty="0"/>
              <a:t>Ujednání o mzdě</a:t>
            </a:r>
          </a:p>
          <a:p>
            <a:r>
              <a:rPr lang="cs-CZ" dirty="0"/>
              <a:t>Pracovní doba</a:t>
            </a:r>
          </a:p>
          <a:p>
            <a:r>
              <a:rPr lang="cs-CZ" dirty="0"/>
              <a:t>Doba trvání pracovního poměru</a:t>
            </a:r>
          </a:p>
          <a:p>
            <a:r>
              <a:rPr lang="cs-CZ" dirty="0"/>
              <a:t>A další</a:t>
            </a:r>
          </a:p>
          <a:p>
            <a:endParaRPr lang="cs-CZ" dirty="0"/>
          </a:p>
          <a:p>
            <a:pPr marL="0" indent="0">
              <a:buNone/>
            </a:pPr>
            <a:r>
              <a:rPr lang="cs-CZ" dirty="0"/>
              <a:t>Jak můžeme tato ujednání výše (z)měnit?</a:t>
            </a:r>
          </a:p>
          <a:p>
            <a:pPr marL="0" indent="0">
              <a:buNone/>
            </a:pPr>
            <a:r>
              <a:rPr lang="cs-CZ" dirty="0"/>
              <a:t>(NS 21 </a:t>
            </a:r>
            <a:r>
              <a:rPr lang="cs-CZ" dirty="0" err="1"/>
              <a:t>Cdo</a:t>
            </a:r>
            <a:r>
              <a:rPr lang="cs-CZ" dirty="0"/>
              <a:t> 1395/2010)</a:t>
            </a:r>
          </a:p>
          <a:p>
            <a:pPr marL="0" indent="0">
              <a:buNone/>
            </a:pPr>
            <a:endParaRPr lang="cs-CZ" dirty="0"/>
          </a:p>
          <a:p>
            <a:pPr marL="0" indent="0">
              <a:buNone/>
            </a:pPr>
            <a:r>
              <a:rPr lang="cs-CZ" dirty="0"/>
              <a:t>Jak je to s výší pracovního úvazku? Aneb když zaměstnavatel později nemá tolik práce pro zaměstnance a co s tím?</a:t>
            </a:r>
          </a:p>
          <a:p>
            <a:pPr marL="0" indent="0">
              <a:buNone/>
            </a:pPr>
            <a:endParaRPr lang="cs-CZ" dirty="0"/>
          </a:p>
        </p:txBody>
      </p:sp>
    </p:spTree>
    <p:extLst>
      <p:ext uri="{BB962C8B-B14F-4D97-AF65-F5344CB8AC3E}">
        <p14:creationId xmlns:p14="http://schemas.microsoft.com/office/powerpoint/2010/main" val="20847360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72831" y="126274"/>
            <a:ext cx="8596668" cy="1320800"/>
          </a:xfrm>
        </p:spPr>
        <p:txBody>
          <a:bodyPr/>
          <a:lstStyle/>
          <a:p>
            <a:r>
              <a:rPr lang="cs-CZ" dirty="0"/>
              <a:t>§ 37 ZP - informování</a:t>
            </a:r>
          </a:p>
        </p:txBody>
      </p:sp>
      <p:sp>
        <p:nvSpPr>
          <p:cNvPr id="3" name="Zástupný symbol pro obsah 2"/>
          <p:cNvSpPr>
            <a:spLocks noGrp="1"/>
          </p:cNvSpPr>
          <p:nvPr>
            <p:ph idx="1"/>
          </p:nvPr>
        </p:nvSpPr>
        <p:spPr>
          <a:xfrm>
            <a:off x="802839" y="786674"/>
            <a:ext cx="9121089" cy="5945052"/>
          </a:xfrm>
        </p:spPr>
        <p:txBody>
          <a:bodyPr>
            <a:noAutofit/>
          </a:bodyPr>
          <a:lstStyle/>
          <a:p>
            <a:pPr marL="0" indent="0">
              <a:buNone/>
            </a:pPr>
            <a:r>
              <a:rPr lang="cs-CZ" sz="1100" b="1" dirty="0"/>
              <a:t>§ 37 ZP - Informování o obsahu pracovního poměru</a:t>
            </a:r>
          </a:p>
          <a:p>
            <a:pPr marL="0" indent="0">
              <a:lnSpc>
                <a:spcPct val="107000"/>
              </a:lnSpc>
              <a:spcAft>
                <a:spcPts val="800"/>
              </a:spcAft>
              <a:buNone/>
            </a:pPr>
            <a:r>
              <a:rPr lang="cs-CZ" sz="1100" b="1" kern="100" dirty="0">
                <a:effectLst/>
                <a:latin typeface="Aptos" panose="020B0004020202020204" pitchFamily="34" charset="0"/>
                <a:ea typeface="Aptos" panose="020B0004020202020204" pitchFamily="34" charset="0"/>
                <a:cs typeface="Times New Roman" panose="02020603050405020304" pitchFamily="18" charset="0"/>
              </a:rPr>
              <a:t>(1) </a:t>
            </a:r>
            <a:r>
              <a:rPr lang="cs-CZ" sz="1100" kern="100" dirty="0">
                <a:effectLst/>
                <a:latin typeface="Aptos" panose="020B0004020202020204" pitchFamily="34" charset="0"/>
                <a:ea typeface="Aptos" panose="020B0004020202020204" pitchFamily="34" charset="0"/>
                <a:cs typeface="Times New Roman" panose="02020603050405020304" pitchFamily="18" charset="0"/>
              </a:rPr>
              <a:t>Neobsahuje-li tyto údaje pracovní smlouva</a:t>
            </a:r>
            <a:r>
              <a:rPr lang="cs-CZ" sz="11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 je zaměstnavatel povinen zaměstnance písemně informovat </a:t>
            </a:r>
            <a:r>
              <a:rPr lang="cs-CZ" sz="1100" kern="100" dirty="0">
                <a:effectLst/>
                <a:latin typeface="Aptos" panose="020B0004020202020204" pitchFamily="34" charset="0"/>
                <a:ea typeface="Aptos" panose="020B0004020202020204" pitchFamily="34" charset="0"/>
                <a:cs typeface="Times New Roman" panose="02020603050405020304" pitchFamily="18" charset="0"/>
              </a:rPr>
              <a:t>o</a:t>
            </a:r>
          </a:p>
          <a:p>
            <a:pPr marL="0" indent="0">
              <a:lnSpc>
                <a:spcPct val="107000"/>
              </a:lnSpc>
              <a:spcAft>
                <a:spcPts val="800"/>
              </a:spcAft>
              <a:buNone/>
            </a:pPr>
            <a:r>
              <a:rPr lang="cs-CZ" sz="1100" b="1" kern="100" dirty="0">
                <a:effectLst/>
                <a:latin typeface="Aptos" panose="020B0004020202020204" pitchFamily="34" charset="0"/>
                <a:ea typeface="Aptos" panose="020B0004020202020204" pitchFamily="34" charset="0"/>
                <a:cs typeface="Times New Roman" panose="02020603050405020304" pitchFamily="18" charset="0"/>
              </a:rPr>
              <a:t>a)</a:t>
            </a:r>
            <a:r>
              <a:rPr lang="cs-CZ" sz="1100" kern="100" dirty="0">
                <a:effectLst/>
                <a:latin typeface="Aptos" panose="020B0004020202020204" pitchFamily="34" charset="0"/>
                <a:ea typeface="Aptos" panose="020B0004020202020204" pitchFamily="34" charset="0"/>
                <a:cs typeface="Times New Roman" panose="02020603050405020304" pitchFamily="18" charset="0"/>
              </a:rPr>
              <a:t> názvu a sídle zaměstnavatele, je-li právnickou osobou, nebo o jménu, příjmení a adrese zaměstnavatele, je-li fyzickou osobou,</a:t>
            </a:r>
            <a:br>
              <a:rPr lang="cs-CZ" sz="1100" kern="100" dirty="0">
                <a:effectLst/>
                <a:latin typeface="Aptos" panose="020B0004020202020204" pitchFamily="34" charset="0"/>
                <a:ea typeface="Aptos" panose="020B0004020202020204" pitchFamily="34" charset="0"/>
                <a:cs typeface="Times New Roman" panose="02020603050405020304" pitchFamily="18" charset="0"/>
              </a:rPr>
            </a:br>
            <a:r>
              <a:rPr lang="cs-CZ" sz="1100" b="1" kern="100" dirty="0">
                <a:effectLst/>
                <a:latin typeface="Aptos" panose="020B0004020202020204" pitchFamily="34" charset="0"/>
                <a:ea typeface="Aptos" panose="020B0004020202020204" pitchFamily="34" charset="0"/>
                <a:cs typeface="Times New Roman" panose="02020603050405020304" pitchFamily="18" charset="0"/>
              </a:rPr>
              <a:t>b)</a:t>
            </a:r>
            <a:r>
              <a:rPr lang="cs-CZ" sz="1100" kern="100" dirty="0">
                <a:effectLst/>
                <a:latin typeface="Aptos" panose="020B0004020202020204" pitchFamily="34" charset="0"/>
                <a:ea typeface="Aptos" panose="020B0004020202020204" pitchFamily="34" charset="0"/>
                <a:cs typeface="Times New Roman" panose="02020603050405020304" pitchFamily="18" charset="0"/>
              </a:rPr>
              <a:t> bližším označení druhu a místa výkonu práce,</a:t>
            </a:r>
            <a:br>
              <a:rPr lang="cs-CZ" sz="1100" kern="100" dirty="0">
                <a:effectLst/>
                <a:latin typeface="Aptos" panose="020B0004020202020204" pitchFamily="34" charset="0"/>
                <a:ea typeface="Aptos" panose="020B0004020202020204" pitchFamily="34" charset="0"/>
                <a:cs typeface="Times New Roman" panose="02020603050405020304" pitchFamily="18" charset="0"/>
              </a:rPr>
            </a:br>
            <a:r>
              <a:rPr lang="cs-CZ" sz="1100" b="1" kern="100" dirty="0">
                <a:effectLst/>
                <a:latin typeface="Aptos" panose="020B0004020202020204" pitchFamily="34" charset="0"/>
                <a:ea typeface="Aptos" panose="020B0004020202020204" pitchFamily="34" charset="0"/>
                <a:cs typeface="Times New Roman" panose="02020603050405020304" pitchFamily="18" charset="0"/>
              </a:rPr>
              <a:t>c)</a:t>
            </a:r>
            <a:r>
              <a:rPr lang="cs-CZ" sz="1100" kern="100" dirty="0">
                <a:effectLst/>
                <a:latin typeface="Aptos" panose="020B0004020202020204" pitchFamily="34" charset="0"/>
                <a:ea typeface="Aptos" panose="020B0004020202020204" pitchFamily="34" charset="0"/>
                <a:cs typeface="Times New Roman" panose="02020603050405020304" pitchFamily="18" charset="0"/>
              </a:rPr>
              <a:t> výměře dovolené a o způsobu určování délky dovolené,</a:t>
            </a:r>
            <a:br>
              <a:rPr lang="cs-CZ" sz="1100" kern="100" dirty="0">
                <a:effectLst/>
                <a:latin typeface="Aptos" panose="020B0004020202020204" pitchFamily="34" charset="0"/>
                <a:ea typeface="Aptos" panose="020B0004020202020204" pitchFamily="34" charset="0"/>
                <a:cs typeface="Times New Roman" panose="02020603050405020304" pitchFamily="18" charset="0"/>
              </a:rPr>
            </a:br>
            <a:r>
              <a:rPr lang="cs-CZ" sz="1100" b="1" kern="100" dirty="0">
                <a:effectLst/>
                <a:latin typeface="Aptos" panose="020B0004020202020204" pitchFamily="34" charset="0"/>
                <a:ea typeface="Aptos" panose="020B0004020202020204" pitchFamily="34" charset="0"/>
                <a:cs typeface="Times New Roman" panose="02020603050405020304" pitchFamily="18" charset="0"/>
              </a:rPr>
              <a:t>d)</a:t>
            </a:r>
            <a:r>
              <a:rPr lang="cs-CZ" sz="1100" kern="100" dirty="0">
                <a:effectLst/>
                <a:latin typeface="Aptos" panose="020B0004020202020204" pitchFamily="34" charset="0"/>
                <a:ea typeface="Aptos" panose="020B0004020202020204" pitchFamily="34" charset="0"/>
                <a:cs typeface="Times New Roman" panose="02020603050405020304" pitchFamily="18" charset="0"/>
              </a:rPr>
              <a:t> době trvání a podmínkách zkušební doby, je-li sjednána,</a:t>
            </a:r>
            <a:br>
              <a:rPr lang="cs-CZ" sz="1100" kern="100" dirty="0">
                <a:effectLst/>
                <a:latin typeface="Aptos" panose="020B0004020202020204" pitchFamily="34" charset="0"/>
                <a:ea typeface="Aptos" panose="020B0004020202020204" pitchFamily="34" charset="0"/>
                <a:cs typeface="Times New Roman" panose="02020603050405020304" pitchFamily="18" charset="0"/>
              </a:rPr>
            </a:br>
            <a:r>
              <a:rPr lang="cs-CZ" sz="1100" b="1" kern="100" dirty="0">
                <a:effectLst/>
                <a:latin typeface="Aptos" panose="020B0004020202020204" pitchFamily="34" charset="0"/>
                <a:ea typeface="Aptos" panose="020B0004020202020204" pitchFamily="34" charset="0"/>
                <a:cs typeface="Times New Roman" panose="02020603050405020304" pitchFamily="18" charset="0"/>
              </a:rPr>
              <a:t>e)</a:t>
            </a:r>
            <a:r>
              <a:rPr lang="cs-CZ" sz="1100" kern="100" dirty="0">
                <a:effectLst/>
                <a:latin typeface="Aptos" panose="020B0004020202020204" pitchFamily="34" charset="0"/>
                <a:ea typeface="Aptos" panose="020B0004020202020204" pitchFamily="34" charset="0"/>
                <a:cs typeface="Times New Roman" panose="02020603050405020304" pitchFamily="18" charset="0"/>
              </a:rPr>
              <a:t> postupu, který je zaměstnavatel a zaměstnanec povinen dodržet při rozvazování pracovního poměru, a o běhu a délce výpovědní doby,</a:t>
            </a:r>
            <a:br>
              <a:rPr lang="cs-CZ" sz="1100" kern="100" dirty="0">
                <a:effectLst/>
                <a:latin typeface="Aptos" panose="020B0004020202020204" pitchFamily="34" charset="0"/>
                <a:ea typeface="Aptos" panose="020B0004020202020204" pitchFamily="34" charset="0"/>
                <a:cs typeface="Times New Roman" panose="02020603050405020304" pitchFamily="18" charset="0"/>
              </a:rPr>
            </a:br>
            <a:r>
              <a:rPr lang="cs-CZ" sz="1100" b="1" kern="100" dirty="0">
                <a:effectLst/>
                <a:latin typeface="Aptos" panose="020B0004020202020204" pitchFamily="34" charset="0"/>
                <a:ea typeface="Aptos" panose="020B0004020202020204" pitchFamily="34" charset="0"/>
                <a:cs typeface="Times New Roman" panose="02020603050405020304" pitchFamily="18" charset="0"/>
              </a:rPr>
              <a:t>f)</a:t>
            </a:r>
            <a:r>
              <a:rPr lang="cs-CZ" sz="1100" kern="100" dirty="0">
                <a:effectLst/>
                <a:latin typeface="Aptos" panose="020B0004020202020204" pitchFamily="34" charset="0"/>
                <a:ea typeface="Aptos" panose="020B0004020202020204" pitchFamily="34" charset="0"/>
                <a:cs typeface="Times New Roman" panose="02020603050405020304" pitchFamily="18" charset="0"/>
              </a:rPr>
              <a:t> odborném rozvoji, pokud jej zaměstnavatel zabezpečuje,</a:t>
            </a:r>
            <a:br>
              <a:rPr lang="cs-CZ" sz="1100" kern="100" dirty="0">
                <a:effectLst/>
                <a:latin typeface="Aptos" panose="020B0004020202020204" pitchFamily="34" charset="0"/>
                <a:ea typeface="Aptos" panose="020B0004020202020204" pitchFamily="34" charset="0"/>
                <a:cs typeface="Times New Roman" panose="02020603050405020304" pitchFamily="18" charset="0"/>
              </a:rPr>
            </a:br>
            <a:r>
              <a:rPr lang="cs-CZ" sz="1100" b="1" kern="100" dirty="0">
                <a:effectLst/>
                <a:latin typeface="Aptos" panose="020B0004020202020204" pitchFamily="34" charset="0"/>
                <a:ea typeface="Aptos" panose="020B0004020202020204" pitchFamily="34" charset="0"/>
                <a:cs typeface="Times New Roman" panose="02020603050405020304" pitchFamily="18" charset="0"/>
              </a:rPr>
              <a:t>g)</a:t>
            </a:r>
            <a:r>
              <a:rPr lang="cs-CZ" sz="1100" kern="100" dirty="0">
                <a:effectLst/>
                <a:latin typeface="Aptos" panose="020B0004020202020204" pitchFamily="34" charset="0"/>
                <a:ea typeface="Aptos" panose="020B0004020202020204" pitchFamily="34" charset="0"/>
                <a:cs typeface="Times New Roman" panose="02020603050405020304" pitchFamily="18" charset="0"/>
              </a:rPr>
              <a:t> stanovené týdenní pracovní době, o způsobu rozvržení pracovní doby včetně délky vyrovnávacího období, pokud je uplatněno nerovnoměrné rozvržení, a o rozsahu práce přesčas,</a:t>
            </a:r>
            <a:br>
              <a:rPr lang="cs-CZ" sz="1100" kern="100" dirty="0">
                <a:effectLst/>
                <a:latin typeface="Aptos" panose="020B0004020202020204" pitchFamily="34" charset="0"/>
                <a:ea typeface="Aptos" panose="020B0004020202020204" pitchFamily="34" charset="0"/>
                <a:cs typeface="Times New Roman" panose="02020603050405020304" pitchFamily="18" charset="0"/>
              </a:rPr>
            </a:br>
            <a:r>
              <a:rPr lang="cs-CZ" sz="1100" b="1" kern="100" dirty="0">
                <a:effectLst/>
                <a:latin typeface="Aptos" panose="020B0004020202020204" pitchFamily="34" charset="0"/>
                <a:ea typeface="Aptos" panose="020B0004020202020204" pitchFamily="34" charset="0"/>
                <a:cs typeface="Times New Roman" panose="02020603050405020304" pitchFamily="18" charset="0"/>
              </a:rPr>
              <a:t>h)</a:t>
            </a:r>
            <a:r>
              <a:rPr lang="cs-CZ" sz="1100" kern="100" dirty="0">
                <a:effectLst/>
                <a:latin typeface="Aptos" panose="020B0004020202020204" pitchFamily="34" charset="0"/>
                <a:ea typeface="Aptos" panose="020B0004020202020204" pitchFamily="34" charset="0"/>
                <a:cs typeface="Times New Roman" panose="02020603050405020304" pitchFamily="18" charset="0"/>
              </a:rPr>
              <a:t> rozsahu minimálního nepřetržitého denního odpočinku a nepřetržitého odpočinku v týdnu a o poskytování přestávky v práci na jídlo a oddech nebo přiměřené doby na oddech a jídlo,</a:t>
            </a:r>
            <a:br>
              <a:rPr lang="cs-CZ" sz="1100" kern="100" dirty="0">
                <a:effectLst/>
                <a:latin typeface="Aptos" panose="020B0004020202020204" pitchFamily="34" charset="0"/>
                <a:ea typeface="Aptos" panose="020B0004020202020204" pitchFamily="34" charset="0"/>
                <a:cs typeface="Times New Roman" panose="02020603050405020304" pitchFamily="18" charset="0"/>
              </a:rPr>
            </a:br>
            <a:r>
              <a:rPr lang="cs-CZ" sz="1100" b="1" kern="100" dirty="0">
                <a:effectLst/>
                <a:latin typeface="Aptos" panose="020B0004020202020204" pitchFamily="34" charset="0"/>
                <a:ea typeface="Aptos" panose="020B0004020202020204" pitchFamily="34" charset="0"/>
                <a:cs typeface="Times New Roman" panose="02020603050405020304" pitchFamily="18" charset="0"/>
              </a:rPr>
              <a:t>i)</a:t>
            </a:r>
            <a:r>
              <a:rPr lang="cs-CZ" sz="1100" kern="100" dirty="0">
                <a:effectLst/>
                <a:latin typeface="Aptos" panose="020B0004020202020204" pitchFamily="34" charset="0"/>
                <a:ea typeface="Aptos" panose="020B0004020202020204" pitchFamily="34" charset="0"/>
                <a:cs typeface="Times New Roman" panose="02020603050405020304" pitchFamily="18" charset="0"/>
              </a:rPr>
              <a:t> mzdě nebo platu a způsobu odměňování, splatnosti mzdy nebo platu, termínu výplaty mzdy nebo platu, místu a způsobu vyplácení mzdy nebo platu,</a:t>
            </a:r>
            <a:br>
              <a:rPr lang="cs-CZ" sz="1100" kern="100" dirty="0">
                <a:effectLst/>
                <a:latin typeface="Aptos" panose="020B0004020202020204" pitchFamily="34" charset="0"/>
                <a:ea typeface="Aptos" panose="020B0004020202020204" pitchFamily="34" charset="0"/>
                <a:cs typeface="Times New Roman" panose="02020603050405020304" pitchFamily="18" charset="0"/>
              </a:rPr>
            </a:br>
            <a:r>
              <a:rPr lang="cs-CZ" sz="1100" b="1" kern="100" dirty="0">
                <a:effectLst/>
                <a:latin typeface="Aptos" panose="020B0004020202020204" pitchFamily="34" charset="0"/>
                <a:ea typeface="Aptos" panose="020B0004020202020204" pitchFamily="34" charset="0"/>
                <a:cs typeface="Times New Roman" panose="02020603050405020304" pitchFamily="18" charset="0"/>
              </a:rPr>
              <a:t>j)</a:t>
            </a:r>
            <a:r>
              <a:rPr lang="cs-CZ" sz="1100" kern="100" dirty="0">
                <a:effectLst/>
                <a:latin typeface="Aptos" panose="020B0004020202020204" pitchFamily="34" charset="0"/>
                <a:ea typeface="Aptos" panose="020B0004020202020204" pitchFamily="34" charset="0"/>
                <a:cs typeface="Times New Roman" panose="02020603050405020304" pitchFamily="18" charset="0"/>
              </a:rPr>
              <a:t> kolektivních smlouvách, které upravují pracovní podmínky zaměstnance, a označení smluvních stran těchto kolektivních smluv,</a:t>
            </a:r>
            <a:br>
              <a:rPr lang="cs-CZ" sz="1100" kern="100" dirty="0">
                <a:effectLst/>
                <a:latin typeface="Aptos" panose="020B0004020202020204" pitchFamily="34" charset="0"/>
                <a:ea typeface="Aptos" panose="020B0004020202020204" pitchFamily="34" charset="0"/>
                <a:cs typeface="Times New Roman" panose="02020603050405020304" pitchFamily="18" charset="0"/>
              </a:rPr>
            </a:br>
            <a:r>
              <a:rPr lang="cs-CZ" sz="1100" b="1" kern="100" dirty="0">
                <a:effectLst/>
                <a:latin typeface="Aptos" panose="020B0004020202020204" pitchFamily="34" charset="0"/>
                <a:ea typeface="Aptos" panose="020B0004020202020204" pitchFamily="34" charset="0"/>
                <a:cs typeface="Times New Roman" panose="02020603050405020304" pitchFamily="18" charset="0"/>
              </a:rPr>
              <a:t>k)</a:t>
            </a:r>
            <a:r>
              <a:rPr lang="cs-CZ" sz="1100" kern="100" dirty="0">
                <a:effectLst/>
                <a:latin typeface="Aptos" panose="020B0004020202020204" pitchFamily="34" charset="0"/>
                <a:ea typeface="Aptos" panose="020B0004020202020204" pitchFamily="34" charset="0"/>
                <a:cs typeface="Times New Roman" panose="02020603050405020304" pitchFamily="18" charset="0"/>
              </a:rPr>
              <a:t> orgánu sociálního zabezpečení, kterému zaměstnavatel odvádí pojistné na sociální zabezpečení v souvislosti s pracovním poměrem zaměstnance,</a:t>
            </a:r>
          </a:p>
          <a:p>
            <a:pPr marL="0" indent="0">
              <a:lnSpc>
                <a:spcPct val="107000"/>
              </a:lnSpc>
              <a:spcAft>
                <a:spcPts val="800"/>
              </a:spcAft>
              <a:buNone/>
            </a:pPr>
            <a:r>
              <a:rPr lang="cs-CZ" sz="1100" b="1" kern="100" dirty="0">
                <a:effectLst/>
                <a:latin typeface="Aptos" panose="020B0004020202020204" pitchFamily="34" charset="0"/>
                <a:ea typeface="Aptos" panose="020B0004020202020204" pitchFamily="34" charset="0"/>
                <a:cs typeface="Times New Roman" panose="02020603050405020304" pitchFamily="18" charset="0"/>
              </a:rPr>
              <a:t>a to nejpozději ve lhůtě 7 dnů od vzniku pracovního poměru.</a:t>
            </a:r>
          </a:p>
          <a:p>
            <a:pPr marL="0" indent="0">
              <a:lnSpc>
                <a:spcPct val="107000"/>
              </a:lnSpc>
              <a:spcAft>
                <a:spcPts val="800"/>
              </a:spcAft>
              <a:buNone/>
            </a:pPr>
            <a:r>
              <a:rPr lang="cs-CZ" sz="1100" b="1" kern="100" dirty="0">
                <a:effectLst/>
                <a:latin typeface="Aptos" panose="020B0004020202020204" pitchFamily="34" charset="0"/>
                <a:ea typeface="Aptos" panose="020B0004020202020204" pitchFamily="34" charset="0"/>
                <a:cs typeface="Times New Roman" panose="02020603050405020304" pitchFamily="18" charset="0"/>
              </a:rPr>
              <a:t>(2)</a:t>
            </a:r>
            <a:r>
              <a:rPr lang="cs-CZ" sz="1100" kern="100" dirty="0">
                <a:effectLst/>
                <a:latin typeface="Aptos" panose="020B0004020202020204" pitchFamily="34" charset="0"/>
                <a:ea typeface="Aptos" panose="020B0004020202020204" pitchFamily="34" charset="0"/>
                <a:cs typeface="Times New Roman" panose="02020603050405020304" pitchFamily="18" charset="0"/>
              </a:rPr>
              <a:t> Informace uvedené v odstavci 1 písm. c) až i) a k) mohou být nahrazeny odkazem na příslušný právní předpis, kolektivní smlouvu nebo vnitřní předpis.</a:t>
            </a:r>
          </a:p>
          <a:p>
            <a:pPr marL="0" indent="0">
              <a:lnSpc>
                <a:spcPct val="107000"/>
              </a:lnSpc>
              <a:spcAft>
                <a:spcPts val="800"/>
              </a:spcAft>
              <a:buNone/>
            </a:pPr>
            <a:r>
              <a:rPr lang="cs-CZ" sz="1100" b="1" kern="100" dirty="0">
                <a:effectLst/>
                <a:latin typeface="Aptos" panose="020B0004020202020204" pitchFamily="34" charset="0"/>
                <a:ea typeface="Aptos" panose="020B0004020202020204" pitchFamily="34" charset="0"/>
                <a:cs typeface="Times New Roman" panose="02020603050405020304" pitchFamily="18" charset="0"/>
              </a:rPr>
              <a:t>(3)</a:t>
            </a:r>
            <a:r>
              <a:rPr lang="cs-CZ" sz="1100" kern="100" dirty="0">
                <a:effectLst/>
                <a:latin typeface="Aptos" panose="020B0004020202020204" pitchFamily="34" charset="0"/>
                <a:ea typeface="Aptos" panose="020B0004020202020204" pitchFamily="34" charset="0"/>
                <a:cs typeface="Times New Roman" panose="02020603050405020304" pitchFamily="18" charset="0"/>
              </a:rPr>
              <a:t> O změnách údajů uvedených v odstavci 1 je zaměstnavatel povinen zaměstnance písemně informovat bez zbytečného odkladu, nejpozději však </a:t>
            </a:r>
            <a:br>
              <a:rPr lang="cs-CZ" sz="1100" kern="100" dirty="0">
                <a:effectLst/>
                <a:latin typeface="Aptos" panose="020B0004020202020204" pitchFamily="34" charset="0"/>
                <a:ea typeface="Aptos" panose="020B0004020202020204" pitchFamily="34" charset="0"/>
                <a:cs typeface="Times New Roman" panose="02020603050405020304" pitchFamily="18" charset="0"/>
              </a:rPr>
            </a:br>
            <a:r>
              <a:rPr lang="cs-CZ" sz="1100" kern="100" dirty="0">
                <a:effectLst/>
                <a:latin typeface="Aptos" panose="020B0004020202020204" pitchFamily="34" charset="0"/>
                <a:ea typeface="Aptos" panose="020B0004020202020204" pitchFamily="34" charset="0"/>
                <a:cs typeface="Times New Roman" panose="02020603050405020304" pitchFamily="18" charset="0"/>
              </a:rPr>
              <a:t>v den, kdy změna nabývá účinnosti. Tato povinnost se nevztahuje na změny právních předpisů, kolektivních smluv a vnitřních předpisů.</a:t>
            </a:r>
          </a:p>
          <a:p>
            <a:pPr marL="0" indent="0">
              <a:lnSpc>
                <a:spcPct val="107000"/>
              </a:lnSpc>
              <a:spcAft>
                <a:spcPts val="800"/>
              </a:spcAft>
              <a:buNone/>
            </a:pPr>
            <a:r>
              <a:rPr lang="cs-CZ" sz="1100" b="1" kern="100" dirty="0">
                <a:effectLst/>
                <a:latin typeface="Aptos" panose="020B0004020202020204" pitchFamily="34" charset="0"/>
                <a:ea typeface="Aptos" panose="020B0004020202020204" pitchFamily="34" charset="0"/>
                <a:cs typeface="Times New Roman" panose="02020603050405020304" pitchFamily="18" charset="0"/>
              </a:rPr>
              <a:t>(4)</a:t>
            </a:r>
            <a:r>
              <a:rPr lang="cs-CZ" sz="1100" kern="100" dirty="0">
                <a:effectLst/>
                <a:latin typeface="Aptos" panose="020B0004020202020204" pitchFamily="34" charset="0"/>
                <a:ea typeface="Aptos" panose="020B0004020202020204" pitchFamily="34" charset="0"/>
                <a:cs typeface="Times New Roman" panose="02020603050405020304" pitchFamily="18" charset="0"/>
              </a:rPr>
              <a:t> </a:t>
            </a:r>
            <a:r>
              <a:rPr lang="cs-CZ" sz="1100" b="1" kern="100" dirty="0">
                <a:effectLst/>
                <a:latin typeface="Aptos" panose="020B0004020202020204" pitchFamily="34" charset="0"/>
                <a:ea typeface="Aptos" panose="020B0004020202020204" pitchFamily="34" charset="0"/>
                <a:cs typeface="Times New Roman" panose="02020603050405020304" pitchFamily="18" charset="0"/>
              </a:rPr>
              <a:t>Uskutečňuje-li se informování v elektronické podobě, musí být informace přístupná zaměstnanci takovým způsobem, aby si ji zaměstnanec mohl uložit a vytisknout; zaměstnavatel je povinen uschovat si doklad o předání informace zaměstnanci.</a:t>
            </a:r>
          </a:p>
          <a:p>
            <a:pPr marL="0" indent="0">
              <a:lnSpc>
                <a:spcPct val="107000"/>
              </a:lnSpc>
              <a:spcAft>
                <a:spcPts val="800"/>
              </a:spcAft>
              <a:buNone/>
            </a:pPr>
            <a:r>
              <a:rPr lang="cs-CZ" sz="1100" b="1" kern="100" dirty="0">
                <a:effectLst/>
                <a:latin typeface="Aptos" panose="020B0004020202020204" pitchFamily="34" charset="0"/>
                <a:ea typeface="Aptos" panose="020B0004020202020204" pitchFamily="34" charset="0"/>
                <a:cs typeface="Times New Roman" panose="02020603050405020304" pitchFamily="18" charset="0"/>
              </a:rPr>
              <a:t>(5) Při nástupu do práce musí být zaměstnanec seznámen s pracovním řádem, s právními a ostatními předpisy k zajištění bezpečnosti </a:t>
            </a:r>
            <a:br>
              <a:rPr lang="cs-CZ" sz="1100" b="1" kern="100" dirty="0">
                <a:effectLst/>
                <a:latin typeface="Aptos" panose="020B0004020202020204" pitchFamily="34" charset="0"/>
                <a:ea typeface="Aptos" panose="020B0004020202020204" pitchFamily="34" charset="0"/>
                <a:cs typeface="Times New Roman" panose="02020603050405020304" pitchFamily="18" charset="0"/>
              </a:rPr>
            </a:br>
            <a:r>
              <a:rPr lang="cs-CZ" sz="1100" b="1" kern="100" dirty="0">
                <a:effectLst/>
                <a:latin typeface="Aptos" panose="020B0004020202020204" pitchFamily="34" charset="0"/>
                <a:ea typeface="Aptos" panose="020B0004020202020204" pitchFamily="34" charset="0"/>
                <a:cs typeface="Times New Roman" panose="02020603050405020304" pitchFamily="18" charset="0"/>
              </a:rPr>
              <a:t>a ochrany zdraví při práci, které musí při své práci dodržovat, s kolektivní smlouvou a s vnitřními předpisy.</a:t>
            </a:r>
          </a:p>
          <a:p>
            <a:pPr marL="0" indent="0">
              <a:buNone/>
            </a:pPr>
            <a:endParaRPr lang="cs-CZ" sz="1100" dirty="0"/>
          </a:p>
        </p:txBody>
      </p:sp>
    </p:spTree>
    <p:extLst>
      <p:ext uri="{BB962C8B-B14F-4D97-AF65-F5344CB8AC3E}">
        <p14:creationId xmlns:p14="http://schemas.microsoft.com/office/powerpoint/2010/main" val="20274631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Jmenování - druhý způsob založení pracovního poměru</a:t>
            </a:r>
          </a:p>
        </p:txBody>
      </p:sp>
      <p:sp>
        <p:nvSpPr>
          <p:cNvPr id="3" name="Zástupný symbol pro obsah 2"/>
          <p:cNvSpPr>
            <a:spLocks noGrp="1"/>
          </p:cNvSpPr>
          <p:nvPr>
            <p:ph idx="1"/>
          </p:nvPr>
        </p:nvSpPr>
        <p:spPr/>
        <p:txBody>
          <a:bodyPr>
            <a:normAutofit fontScale="92500" lnSpcReduction="10000"/>
          </a:bodyPr>
          <a:lstStyle/>
          <a:p>
            <a:r>
              <a:rPr lang="cs-CZ" dirty="0"/>
              <a:t>Zakládá se pracovní poměr jen tam, kde tak stanoví zvláštní právní předpis nebo přímo zákoník práce ve třetích odstavci § 33 tady:  </a:t>
            </a:r>
          </a:p>
          <a:p>
            <a:pPr marL="0" indent="0">
              <a:buNone/>
            </a:pPr>
            <a:r>
              <a:rPr lang="cs-CZ" dirty="0"/>
              <a:t>3) Jmenováním na vedoucí pracovní místo se zakládá pracovní poměr v případech stanovených zvláštním právním předpisem; nestanoví-li to zvláštní právní předpis, zakládá se pracovní poměr jmenováním pouze u vedoucího</a:t>
            </a:r>
          </a:p>
          <a:p>
            <a:pPr marL="457200" lvl="1" indent="0">
              <a:buNone/>
            </a:pPr>
            <a:r>
              <a:rPr lang="cs-CZ" dirty="0"/>
              <a:t>a) organizační složky státu</a:t>
            </a:r>
            <a:r>
              <a:rPr lang="cs-CZ" baseline="30000" dirty="0">
                <a:hlinkClick r:id="rId2"/>
              </a:rPr>
              <a:t>7)</a:t>
            </a:r>
            <a:r>
              <a:rPr lang="cs-CZ" dirty="0"/>
              <a:t>,</a:t>
            </a:r>
          </a:p>
          <a:p>
            <a:pPr marL="457200" lvl="1" indent="0">
              <a:buNone/>
            </a:pPr>
            <a:r>
              <a:rPr lang="cs-CZ" dirty="0"/>
              <a:t>b) organizačního útvaru organizační složky státu,</a:t>
            </a:r>
          </a:p>
          <a:p>
            <a:pPr marL="457200" lvl="1" indent="0">
              <a:buNone/>
            </a:pPr>
            <a:r>
              <a:rPr lang="cs-CZ" dirty="0"/>
              <a:t>c) organizačního útvaru státního podniku</a:t>
            </a:r>
            <a:r>
              <a:rPr lang="cs-CZ" baseline="30000" dirty="0">
                <a:hlinkClick r:id="rId3"/>
              </a:rPr>
              <a:t>13)</a:t>
            </a:r>
            <a:r>
              <a:rPr lang="cs-CZ" dirty="0"/>
              <a:t>,</a:t>
            </a:r>
          </a:p>
          <a:p>
            <a:pPr marL="457200" lvl="1" indent="0">
              <a:buNone/>
            </a:pPr>
            <a:r>
              <a:rPr lang="cs-CZ" dirty="0"/>
              <a:t>d) organizačního útvaru státního fondu</a:t>
            </a:r>
            <a:r>
              <a:rPr lang="cs-CZ" baseline="30000" dirty="0">
                <a:hlinkClick r:id="rId4"/>
              </a:rPr>
              <a:t>14)</a:t>
            </a:r>
            <a:r>
              <a:rPr lang="cs-CZ" dirty="0"/>
              <a:t>,</a:t>
            </a:r>
          </a:p>
          <a:p>
            <a:pPr marL="457200" lvl="1" indent="0">
              <a:buNone/>
            </a:pPr>
            <a:r>
              <a:rPr lang="cs-CZ" dirty="0"/>
              <a:t>e) příspěvkové organizace</a:t>
            </a:r>
            <a:r>
              <a:rPr lang="cs-CZ" baseline="30000" dirty="0">
                <a:hlinkClick r:id="rId5"/>
              </a:rPr>
              <a:t>15)</a:t>
            </a:r>
            <a:r>
              <a:rPr lang="cs-CZ" dirty="0"/>
              <a:t>,</a:t>
            </a:r>
          </a:p>
          <a:p>
            <a:pPr marL="457200" lvl="1" indent="0">
              <a:buNone/>
            </a:pPr>
            <a:r>
              <a:rPr lang="cs-CZ" dirty="0"/>
              <a:t>f) organizačního útvaru příspěvkové organizace,</a:t>
            </a:r>
          </a:p>
          <a:p>
            <a:pPr marL="457200" lvl="1" indent="0">
              <a:buNone/>
            </a:pPr>
            <a:r>
              <a:rPr lang="cs-CZ" dirty="0"/>
              <a:t>g) organizačního útvaru v Policii České republiky</a:t>
            </a:r>
            <a:r>
              <a:rPr lang="cs-CZ" baseline="30000" dirty="0">
                <a:hlinkClick r:id="rId6"/>
              </a:rPr>
              <a:t>16)</a:t>
            </a:r>
            <a:r>
              <a:rPr lang="cs-CZ" dirty="0"/>
              <a:t>.</a:t>
            </a:r>
          </a:p>
          <a:p>
            <a:endParaRPr lang="cs-CZ" dirty="0"/>
          </a:p>
        </p:txBody>
      </p:sp>
    </p:spTree>
    <p:extLst>
      <p:ext uri="{BB962C8B-B14F-4D97-AF65-F5344CB8AC3E}">
        <p14:creationId xmlns:p14="http://schemas.microsoft.com/office/powerpoint/2010/main" val="12757379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609600"/>
            <a:ext cx="8596668" cy="3936274"/>
          </a:xfrm>
        </p:spPr>
        <p:txBody>
          <a:bodyPr/>
          <a:lstStyle/>
          <a:p>
            <a:pPr algn="ctr"/>
            <a:br>
              <a:rPr lang="cs-CZ" dirty="0"/>
            </a:br>
            <a:br>
              <a:rPr lang="cs-CZ" b="1" dirty="0"/>
            </a:br>
            <a:br>
              <a:rPr lang="cs-CZ" b="1" dirty="0"/>
            </a:br>
            <a:r>
              <a:rPr lang="cs-CZ" b="1" dirty="0"/>
              <a:t>VZNIK PRACOVNÍHO POMĚRU, </a:t>
            </a:r>
            <a:br>
              <a:rPr lang="cs-CZ" b="1" dirty="0"/>
            </a:br>
            <a:r>
              <a:rPr lang="cs-CZ" b="1" dirty="0"/>
              <a:t>PRÁVA A POVINNOSTI, DPČ, DPP</a:t>
            </a:r>
            <a:br>
              <a:rPr lang="cs-CZ" dirty="0"/>
            </a:br>
            <a:endParaRPr lang="cs-CZ" b="1" dirty="0"/>
          </a:p>
        </p:txBody>
      </p:sp>
      <p:sp>
        <p:nvSpPr>
          <p:cNvPr id="3" name="Zástupný symbol pro obsah 2"/>
          <p:cNvSpPr>
            <a:spLocks noGrp="1"/>
          </p:cNvSpPr>
          <p:nvPr>
            <p:ph idx="1"/>
          </p:nvPr>
        </p:nvSpPr>
        <p:spPr/>
        <p:txBody>
          <a:bodyPr/>
          <a:lstStyle/>
          <a:p>
            <a:endParaRPr lang="cs-CZ" dirty="0"/>
          </a:p>
          <a:p>
            <a:endParaRPr lang="cs-CZ" dirty="0"/>
          </a:p>
          <a:p>
            <a:endParaRPr lang="cs-CZ" dirty="0"/>
          </a:p>
          <a:p>
            <a:endParaRPr lang="cs-CZ" dirty="0"/>
          </a:p>
          <a:p>
            <a:endParaRPr lang="cs-CZ" dirty="0"/>
          </a:p>
          <a:p>
            <a:pPr marL="0" indent="0">
              <a:buNone/>
            </a:pPr>
            <a:r>
              <a:rPr lang="cs-CZ" dirty="0"/>
              <a:t>						Přednáška 4. 3. 2025</a:t>
            </a:r>
          </a:p>
        </p:txBody>
      </p:sp>
    </p:spTree>
    <p:extLst>
      <p:ext uri="{BB962C8B-B14F-4D97-AF65-F5344CB8AC3E}">
        <p14:creationId xmlns:p14="http://schemas.microsoft.com/office/powerpoint/2010/main" val="7612114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Jmenování</a:t>
            </a:r>
          </a:p>
        </p:txBody>
      </p:sp>
      <p:sp>
        <p:nvSpPr>
          <p:cNvPr id="3" name="Zástupný symbol pro obsah 2"/>
          <p:cNvSpPr>
            <a:spLocks noGrp="1"/>
          </p:cNvSpPr>
          <p:nvPr>
            <p:ph idx="1"/>
          </p:nvPr>
        </p:nvSpPr>
        <p:spPr>
          <a:xfrm>
            <a:off x="677334" y="1410789"/>
            <a:ext cx="8596668" cy="4630573"/>
          </a:xfrm>
        </p:spPr>
        <p:txBody>
          <a:bodyPr>
            <a:normAutofit lnSpcReduction="10000"/>
          </a:bodyPr>
          <a:lstStyle/>
          <a:p>
            <a:r>
              <a:rPr lang="cs-CZ" dirty="0"/>
              <a:t>Představuje nepravé jednostranné právní jednání, ale pracovní poměr tak bude založen jmenováním jen tam, kde zaměstnanec se jmenováním souhlasí.</a:t>
            </a:r>
          </a:p>
          <a:p>
            <a:r>
              <a:rPr lang="cs-CZ" dirty="0"/>
              <a:t>Nelze proti vůli zaměstnance (fyzické osoby) – projev vůle může být vyjádřen jakoukoliv formou (i mlčky) – takové jednání nemůže vzbuzovat pochybnost, co chtěl účastník projevit – třeba tak, že začne práce na vedoucím místě vykonávat.  </a:t>
            </a:r>
          </a:p>
          <a:p>
            <a:r>
              <a:rPr lang="cs-CZ" dirty="0"/>
              <a:t>Forma – lze doporučit formu písemnou, forma není předepsána (ZP nestanovuje).</a:t>
            </a:r>
          </a:p>
          <a:p>
            <a:endParaRPr lang="cs-CZ" dirty="0"/>
          </a:p>
          <a:p>
            <a:r>
              <a:rPr lang="cs-CZ" dirty="0"/>
              <a:t>DOHODA O PRACOVNÍCH PODMÍNKÁCH – co upravuje a proč ji uzavřít?</a:t>
            </a:r>
          </a:p>
          <a:p>
            <a:r>
              <a:rPr lang="cs-CZ" dirty="0"/>
              <a:t>Zvláštní právní předpisy, kde je upraveno jmenování např. pro:</a:t>
            </a:r>
          </a:p>
          <a:p>
            <a:pPr marL="0" indent="0">
              <a:buNone/>
            </a:pPr>
            <a:r>
              <a:rPr lang="cs-CZ" dirty="0"/>
              <a:t>- rektora/ku veřejné vysoké školy (vysokoškolský zákon)</a:t>
            </a:r>
          </a:p>
          <a:p>
            <a:pPr marL="0" indent="0">
              <a:buNone/>
            </a:pPr>
            <a:r>
              <a:rPr lang="cs-CZ" dirty="0"/>
              <a:t>- ředitele/ku ČT</a:t>
            </a:r>
          </a:p>
          <a:p>
            <a:pPr marL="0" indent="0">
              <a:buNone/>
            </a:pPr>
            <a:r>
              <a:rPr lang="cs-CZ" dirty="0"/>
              <a:t>- ředitele/ku zdravotní pojišťovny atp.</a:t>
            </a:r>
          </a:p>
        </p:txBody>
      </p:sp>
    </p:spTree>
    <p:extLst>
      <p:ext uri="{BB962C8B-B14F-4D97-AF65-F5344CB8AC3E}">
        <p14:creationId xmlns:p14="http://schemas.microsoft.com/office/powerpoint/2010/main" val="15197472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Zkušební doba</a:t>
            </a:r>
          </a:p>
        </p:txBody>
      </p:sp>
      <p:sp>
        <p:nvSpPr>
          <p:cNvPr id="3" name="Zástupný symbol pro obsah 2"/>
          <p:cNvSpPr>
            <a:spLocks noGrp="1"/>
          </p:cNvSpPr>
          <p:nvPr>
            <p:ph idx="1"/>
          </p:nvPr>
        </p:nvSpPr>
        <p:spPr>
          <a:xfrm>
            <a:off x="677334" y="1606731"/>
            <a:ext cx="8596668" cy="4702629"/>
          </a:xfrm>
        </p:spPr>
        <p:txBody>
          <a:bodyPr>
            <a:normAutofit fontScale="92500" lnSpcReduction="20000"/>
          </a:bodyPr>
          <a:lstStyle/>
          <a:p>
            <a:pPr marL="0" indent="0">
              <a:buNone/>
            </a:pPr>
            <a:r>
              <a:rPr lang="cs-CZ" dirty="0"/>
              <a:t>§ 35 Zkušební doba</a:t>
            </a:r>
          </a:p>
          <a:p>
            <a:pPr marL="0" indent="0">
              <a:buNone/>
            </a:pPr>
            <a:r>
              <a:rPr lang="cs-CZ" dirty="0"/>
              <a:t>1) Je-li sjednána zkušební doba, nesmí být delší než</a:t>
            </a:r>
          </a:p>
          <a:p>
            <a:pPr marL="457200" lvl="1" indent="0">
              <a:buNone/>
            </a:pPr>
            <a:r>
              <a:rPr lang="cs-CZ" dirty="0"/>
              <a:t>a) </a:t>
            </a:r>
            <a:r>
              <a:rPr lang="cs-CZ" dirty="0">
                <a:solidFill>
                  <a:srgbClr val="FF0000"/>
                </a:solidFill>
              </a:rPr>
              <a:t>3 měsíce </a:t>
            </a:r>
            <a:r>
              <a:rPr lang="cs-CZ" dirty="0"/>
              <a:t>po sobě jdoucí ode dne vzniku pracovního poměru (</a:t>
            </a:r>
            <a:r>
              <a:rPr lang="cs-CZ" dirty="0">
                <a:hlinkClick r:id="rId2"/>
              </a:rPr>
              <a:t>§ 36</a:t>
            </a:r>
            <a:r>
              <a:rPr lang="cs-CZ" dirty="0"/>
              <a:t>),</a:t>
            </a:r>
          </a:p>
          <a:p>
            <a:pPr marL="457200" lvl="1" indent="0">
              <a:buNone/>
            </a:pPr>
            <a:r>
              <a:rPr lang="cs-CZ" dirty="0"/>
              <a:t>b) </a:t>
            </a:r>
            <a:r>
              <a:rPr lang="cs-CZ" dirty="0">
                <a:solidFill>
                  <a:srgbClr val="FF0000"/>
                </a:solidFill>
              </a:rPr>
              <a:t>6 měsíců </a:t>
            </a:r>
            <a:r>
              <a:rPr lang="cs-CZ" dirty="0"/>
              <a:t>po sobě jdoucích ode dne vzniku pracovního poměru (</a:t>
            </a:r>
            <a:r>
              <a:rPr lang="cs-CZ" dirty="0">
                <a:hlinkClick r:id="rId2"/>
              </a:rPr>
              <a:t>§ 36</a:t>
            </a:r>
            <a:r>
              <a:rPr lang="cs-CZ" dirty="0"/>
              <a:t>) </a:t>
            </a:r>
            <a:r>
              <a:rPr lang="cs-CZ" dirty="0">
                <a:solidFill>
                  <a:srgbClr val="FF0000"/>
                </a:solidFill>
              </a:rPr>
              <a:t>u vedoucího zaměstnance</a:t>
            </a:r>
            <a:r>
              <a:rPr lang="cs-CZ" dirty="0"/>
              <a:t>.</a:t>
            </a:r>
          </a:p>
          <a:p>
            <a:pPr marL="0" indent="0">
              <a:buNone/>
            </a:pPr>
            <a:r>
              <a:rPr lang="cs-CZ" dirty="0"/>
              <a:t>2) Zkušební dobu je možné sjednat rovněž v souvislosti se jmenováním na vedoucí pracovní místo (</a:t>
            </a:r>
            <a:r>
              <a:rPr lang="cs-CZ" dirty="0">
                <a:hlinkClick r:id="rId3"/>
              </a:rPr>
              <a:t>§ 33 odst. 3</a:t>
            </a:r>
            <a:r>
              <a:rPr lang="cs-CZ" dirty="0"/>
              <a:t>).</a:t>
            </a:r>
          </a:p>
          <a:p>
            <a:pPr marL="0" indent="0">
              <a:buNone/>
            </a:pPr>
            <a:r>
              <a:rPr lang="cs-CZ" dirty="0"/>
              <a:t>3) </a:t>
            </a:r>
            <a:r>
              <a:rPr lang="cs-CZ" dirty="0">
                <a:solidFill>
                  <a:srgbClr val="FF0000"/>
                </a:solidFill>
              </a:rPr>
              <a:t>Zkušební dobu je možné sjednat nejpozději v den, který byl sjednán jako den nástupu do práce, nebo v den, který byl uveden jako den jmenování na pracovní místo vedoucího zaměstnance.</a:t>
            </a:r>
          </a:p>
          <a:p>
            <a:pPr marL="0" indent="0">
              <a:buNone/>
            </a:pPr>
            <a:r>
              <a:rPr lang="cs-CZ" dirty="0"/>
              <a:t>4) </a:t>
            </a:r>
            <a:r>
              <a:rPr lang="cs-CZ" b="1" dirty="0">
                <a:solidFill>
                  <a:srgbClr val="FF0000"/>
                </a:solidFill>
              </a:rPr>
              <a:t>Sjednaná zkušební doba nesmí být dodatečně prodlužována. </a:t>
            </a:r>
            <a:r>
              <a:rPr lang="cs-CZ" dirty="0"/>
              <a:t>O dobu celodenních překážek v práci, pro které zaměstnanec nekoná práci v průběhu zkušební doby, a o dobu celodenní dovolené se však zkušební doba prodlužuje.</a:t>
            </a:r>
          </a:p>
          <a:p>
            <a:pPr marL="0" indent="0">
              <a:buNone/>
            </a:pPr>
            <a:r>
              <a:rPr lang="cs-CZ" dirty="0"/>
              <a:t>5) Zkušební doba nesmí být sjednána delší, než je polovina sjednané doby trvání pracovního poměru.</a:t>
            </a:r>
          </a:p>
          <a:p>
            <a:pPr marL="0" indent="0">
              <a:buNone/>
            </a:pPr>
            <a:r>
              <a:rPr lang="cs-CZ" dirty="0"/>
              <a:t>6) Zkušební doba musí být sjednána písemně.</a:t>
            </a:r>
          </a:p>
          <a:p>
            <a:endParaRPr lang="cs-CZ" dirty="0"/>
          </a:p>
        </p:txBody>
      </p:sp>
    </p:spTree>
    <p:extLst>
      <p:ext uri="{BB962C8B-B14F-4D97-AF65-F5344CB8AC3E}">
        <p14:creationId xmlns:p14="http://schemas.microsoft.com/office/powerpoint/2010/main" val="27591300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Konkurenční doložka</a:t>
            </a:r>
          </a:p>
        </p:txBody>
      </p:sp>
      <p:sp>
        <p:nvSpPr>
          <p:cNvPr id="3" name="Zástupný symbol pro obsah 2"/>
          <p:cNvSpPr>
            <a:spLocks noGrp="1"/>
          </p:cNvSpPr>
          <p:nvPr>
            <p:ph idx="1"/>
          </p:nvPr>
        </p:nvSpPr>
        <p:spPr>
          <a:xfrm>
            <a:off x="677334" y="1436915"/>
            <a:ext cx="8596668" cy="4604448"/>
          </a:xfrm>
        </p:spPr>
        <p:txBody>
          <a:bodyPr>
            <a:normAutofit fontScale="85000" lnSpcReduction="10000"/>
          </a:bodyPr>
          <a:lstStyle/>
          <a:p>
            <a:pPr marL="0" indent="0">
              <a:buNone/>
            </a:pPr>
            <a:r>
              <a:rPr lang="cs-CZ" b="1" dirty="0"/>
              <a:t>§ 310 ZP</a:t>
            </a:r>
          </a:p>
          <a:p>
            <a:pPr marL="0" indent="0">
              <a:buNone/>
            </a:pPr>
            <a:r>
              <a:rPr lang="cs-CZ" dirty="0"/>
              <a:t>1) </a:t>
            </a:r>
            <a:r>
              <a:rPr lang="cs-CZ" dirty="0">
                <a:solidFill>
                  <a:srgbClr val="FF0000"/>
                </a:solidFill>
              </a:rPr>
              <a:t>Byla-li sjednána konkurenční doložka, kterou se zaměstnanec zavazuje, že se po určitou dobu po skončení zaměstnání, nejdéle však po dobu 1 roku, zdrží výkonu výdělečné činnosti, která by byla shodná s předmětem činnosti zaměstnavatele nebo která by měla vůči němu soutěžní povahu, je součástí konkurenční doložky závazek zaměstnavatele, že zaměstnanci poskytne přiměřené peněžité vyrovnání, nejméně však ve výši jedné poloviny průměrného měsíčního výdělku, za každý měsíc plnění závazku.</a:t>
            </a:r>
            <a:r>
              <a:rPr lang="cs-CZ" dirty="0"/>
              <a:t> Peněžité vyrovnání je splatné pozadu za měsíční období, pokud se smluvní strany nedohodly na jiné době splatnosti.</a:t>
            </a:r>
          </a:p>
          <a:p>
            <a:pPr marL="0" indent="0">
              <a:buNone/>
            </a:pPr>
            <a:r>
              <a:rPr lang="cs-CZ" dirty="0"/>
              <a:t>2) </a:t>
            </a:r>
            <a:r>
              <a:rPr lang="cs-CZ" b="1" u="sng" dirty="0">
                <a:solidFill>
                  <a:srgbClr val="FF0000"/>
                </a:solidFill>
              </a:rPr>
              <a:t>Konkurenční doložku může zaměstnavatel se zaměstnancem sjednat, jestliže to je možné od zaměstnance spravedlivě požadovat s ohledem na povahu informací, poznatků, znalostí pracovních a technologických postupů, které získal v zaměstnání u zaměstnavatele a jejichž využití při činnosti uvedené v odstavci 1 by mohlo zaměstnavateli závažným způsobem ztížit jeho činnost.</a:t>
            </a:r>
          </a:p>
          <a:p>
            <a:pPr marL="0" indent="0">
              <a:buNone/>
            </a:pPr>
            <a:r>
              <a:rPr lang="cs-CZ" dirty="0"/>
              <a:t>3) Byla-li v konkurenční doložce sjednána </a:t>
            </a:r>
            <a:r>
              <a:rPr lang="cs-CZ" u="sng" dirty="0">
                <a:solidFill>
                  <a:srgbClr val="FF0000"/>
                </a:solidFill>
              </a:rPr>
              <a:t>smluvní pokuta</a:t>
            </a:r>
            <a:r>
              <a:rPr lang="cs-CZ" dirty="0"/>
              <a:t>, kterou je zaměstnanec zaměstnavateli povinen zaplatit, jestliže závazek poruší, zanikne závazek zaměstnance z konkurenční doložky zaplacením smluvní pokuty. Výše smluvní pokuty musí být přiměřená povaze a významu podmínek uvedených v odstavci 1.</a:t>
            </a:r>
          </a:p>
          <a:p>
            <a:pPr marL="0" indent="0">
              <a:buNone/>
            </a:pPr>
            <a:r>
              <a:rPr lang="cs-CZ" dirty="0"/>
              <a:t>4) Zaměstnavatel může od konkurenční doložky odstoupit pouze po dobu trvání pracovního poměru zaměstnance.</a:t>
            </a:r>
          </a:p>
          <a:p>
            <a:pPr marL="0" indent="0">
              <a:buNone/>
            </a:pPr>
            <a:endParaRPr lang="cs-CZ" dirty="0"/>
          </a:p>
        </p:txBody>
      </p:sp>
    </p:spTree>
    <p:extLst>
      <p:ext uri="{BB962C8B-B14F-4D97-AF65-F5344CB8AC3E}">
        <p14:creationId xmlns:p14="http://schemas.microsoft.com/office/powerpoint/2010/main" val="8613516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243840"/>
            <a:ext cx="8596668" cy="1320800"/>
          </a:xfrm>
        </p:spPr>
        <p:txBody>
          <a:bodyPr/>
          <a:lstStyle/>
          <a:p>
            <a:r>
              <a:rPr lang="cs-CZ" dirty="0"/>
              <a:t>Pracovní poměr na dobu určitou dle ZP</a:t>
            </a:r>
          </a:p>
        </p:txBody>
      </p:sp>
      <p:sp>
        <p:nvSpPr>
          <p:cNvPr id="3" name="Zástupný symbol pro obsah 2"/>
          <p:cNvSpPr>
            <a:spLocks noGrp="1"/>
          </p:cNvSpPr>
          <p:nvPr>
            <p:ph idx="1"/>
          </p:nvPr>
        </p:nvSpPr>
        <p:spPr>
          <a:xfrm>
            <a:off x="677334" y="1031966"/>
            <a:ext cx="8596668" cy="5930537"/>
          </a:xfrm>
        </p:spPr>
        <p:txBody>
          <a:bodyPr>
            <a:normAutofit fontScale="70000" lnSpcReduction="20000"/>
          </a:bodyPr>
          <a:lstStyle/>
          <a:p>
            <a:pPr marL="0" indent="0">
              <a:buNone/>
            </a:pPr>
            <a:r>
              <a:rPr lang="cs-CZ" dirty="0"/>
              <a:t>§ 39 Pracovní poměr na dobu určitou</a:t>
            </a:r>
          </a:p>
          <a:p>
            <a:pPr marL="0" indent="0">
              <a:buNone/>
            </a:pPr>
            <a:r>
              <a:rPr lang="cs-CZ" b="1" dirty="0">
                <a:solidFill>
                  <a:srgbClr val="FF0000"/>
                </a:solidFill>
              </a:rPr>
              <a:t>(1) Pracovní poměr trvá po dobu neurčitou, nebyla-li výslovně sjednána doba jeho trvání. </a:t>
            </a:r>
          </a:p>
          <a:p>
            <a:pPr marL="0" indent="0">
              <a:buNone/>
            </a:pPr>
            <a:r>
              <a:rPr lang="cs-CZ" b="1" dirty="0"/>
              <a:t>(2)</a:t>
            </a:r>
            <a:r>
              <a:rPr lang="cs-CZ" b="1" u="sng" dirty="0">
                <a:solidFill>
                  <a:srgbClr val="FF0000"/>
                </a:solidFill>
              </a:rPr>
              <a:t> Doba trvání pracovního poměru na dobu určitou mezi týmiž smluvními stranami nesmí přesáhnout 3 roky a ode dne vzniku prvního pracovního poměru na dobu určitou může být opakována nejvýše dvakrát. Za opakování pracovního poměru na dobu určitou se považuje rovněž i jeho prodloužení. </a:t>
            </a:r>
            <a:r>
              <a:rPr lang="cs-CZ" dirty="0"/>
              <a:t>Jestliže od skončení předchozího pracovního poměru na dobu určitou uplynula doba 3 let, k předchozímu pracovnímu poměru na dobu určitou mezi týmiž smluvními stranami se nepřihlíží.</a:t>
            </a:r>
          </a:p>
          <a:p>
            <a:pPr marL="0" indent="0">
              <a:buNone/>
            </a:pPr>
            <a:r>
              <a:rPr lang="cs-CZ" b="1" dirty="0"/>
              <a:t>(3)</a:t>
            </a:r>
            <a:r>
              <a:rPr lang="cs-CZ" dirty="0"/>
              <a:t> Ustanovením odstavce 2 není dotčen postup podle zvláštních právních předpisů, kdy se předpokládá, že pracovní poměr může trvat jen po určitou dobu</a:t>
            </a:r>
            <a:r>
              <a:rPr lang="cs-CZ" b="1" baseline="30000" dirty="0">
                <a:hlinkClick r:id="rId2"/>
              </a:rPr>
              <a:t>17</a:t>
            </a:r>
            <a:r>
              <a:rPr lang="cs-CZ" b="1" dirty="0">
                <a:hlinkClick r:id="rId2"/>
              </a:rPr>
              <a:t>)</a:t>
            </a:r>
            <a:r>
              <a:rPr lang="cs-CZ" dirty="0"/>
              <a:t>.</a:t>
            </a:r>
          </a:p>
          <a:p>
            <a:pPr marL="0" indent="0">
              <a:buNone/>
            </a:pPr>
            <a:r>
              <a:rPr lang="cs-CZ" b="1" dirty="0"/>
              <a:t>(4)</a:t>
            </a:r>
            <a:r>
              <a:rPr lang="cs-CZ" dirty="0"/>
              <a:t> </a:t>
            </a:r>
            <a:r>
              <a:rPr lang="cs-CZ" dirty="0">
                <a:solidFill>
                  <a:srgbClr val="FF0000"/>
                </a:solidFill>
              </a:rPr>
              <a:t>Jsou-li u zaměstnavatele dány </a:t>
            </a:r>
            <a:r>
              <a:rPr lang="cs-CZ" b="1" u="sng" dirty="0">
                <a:solidFill>
                  <a:srgbClr val="FF0000"/>
                </a:solidFill>
              </a:rPr>
              <a:t>vážné provozní důvody nebo důvody spočívající ve zvláštní povaze práce</a:t>
            </a:r>
            <a:r>
              <a:rPr lang="cs-CZ" dirty="0">
                <a:solidFill>
                  <a:srgbClr val="FF0000"/>
                </a:solidFill>
              </a:rPr>
              <a:t>, na jejichž základě nelze na zaměstnavateli spravedlivě požadovat, aby zaměstnanci, který má tuto práci vykonávat, navrhl založení pracovního poměru na dobu neurčitou, nepostupuje se podle odstavce 2 za podmínky, že jiný postup bude těmto důvodům přiměřený a písemná dohoda zaměstnavatele s odborovou organizací upraví</a:t>
            </a:r>
          </a:p>
          <a:p>
            <a:pPr marL="0" indent="0">
              <a:buNone/>
            </a:pPr>
            <a:r>
              <a:rPr lang="cs-CZ" b="1" dirty="0">
                <a:solidFill>
                  <a:srgbClr val="FF0000"/>
                </a:solidFill>
              </a:rPr>
              <a:t>a)</a:t>
            </a:r>
            <a:r>
              <a:rPr lang="cs-CZ" dirty="0">
                <a:solidFill>
                  <a:srgbClr val="FF0000"/>
                </a:solidFill>
              </a:rPr>
              <a:t> bližší vymezení těchto důvodů,</a:t>
            </a:r>
          </a:p>
          <a:p>
            <a:pPr marL="0" indent="0">
              <a:buNone/>
            </a:pPr>
            <a:r>
              <a:rPr lang="cs-CZ" b="1" dirty="0">
                <a:solidFill>
                  <a:srgbClr val="FF0000"/>
                </a:solidFill>
              </a:rPr>
              <a:t>b)</a:t>
            </a:r>
            <a:r>
              <a:rPr lang="cs-CZ" dirty="0">
                <a:solidFill>
                  <a:srgbClr val="FF0000"/>
                </a:solidFill>
              </a:rPr>
              <a:t> pravidla jiného postupu zaměstnavatele při sjednávání a opakování pracovního poměru na dobu určitou,</a:t>
            </a:r>
          </a:p>
          <a:p>
            <a:pPr marL="0" indent="0">
              <a:buNone/>
            </a:pPr>
            <a:r>
              <a:rPr lang="cs-CZ" b="1" dirty="0">
                <a:solidFill>
                  <a:srgbClr val="FF0000"/>
                </a:solidFill>
              </a:rPr>
              <a:t>c)</a:t>
            </a:r>
            <a:r>
              <a:rPr lang="cs-CZ" dirty="0">
                <a:solidFill>
                  <a:srgbClr val="FF0000"/>
                </a:solidFill>
              </a:rPr>
              <a:t> okruh zaměstnanců zaměstnavatele, kterých se bude jiný postup týkat,</a:t>
            </a:r>
          </a:p>
          <a:p>
            <a:pPr marL="0" indent="0">
              <a:buNone/>
            </a:pPr>
            <a:r>
              <a:rPr lang="cs-CZ" b="1" dirty="0">
                <a:solidFill>
                  <a:srgbClr val="FF0000"/>
                </a:solidFill>
              </a:rPr>
              <a:t>d)</a:t>
            </a:r>
            <a:r>
              <a:rPr lang="cs-CZ" dirty="0">
                <a:solidFill>
                  <a:srgbClr val="FF0000"/>
                </a:solidFill>
              </a:rPr>
              <a:t> dobu, na kterou se tato dohoda uzavírá.</a:t>
            </a:r>
          </a:p>
          <a:p>
            <a:pPr marL="0" indent="0">
              <a:buNone/>
            </a:pPr>
            <a:r>
              <a:rPr lang="cs-CZ" dirty="0">
                <a:solidFill>
                  <a:srgbClr val="FF0000"/>
                </a:solidFill>
              </a:rPr>
              <a:t>Písemnou dohodu s odborovou organizací je možné nahradit vnitřním předpisem jen v případě, že u zaměstnavatele nepůsobí odborová organizace; vnitřní předpis musí obsahovat náležitosti uvedené ve větě první.</a:t>
            </a:r>
          </a:p>
          <a:p>
            <a:pPr marL="0" indent="0">
              <a:buNone/>
            </a:pPr>
            <a:r>
              <a:rPr lang="cs-CZ" b="1" dirty="0"/>
              <a:t>(5)</a:t>
            </a:r>
            <a:r>
              <a:rPr lang="cs-CZ" dirty="0"/>
              <a:t> Sjedná-li zaměstnavatel se zaměstnancem trvání pracovního poměru na dobu určitou v rozporu s odstavci 2 až 4, a oznámil-li zaměstnanec před uplynutím sjednané doby písemně zaměstnavateli, že trvá na tom, aby ho dále zaměstnával, platí, že se jedná o pracovní poměr na dobu neurčitou. Návrh na určení, zda byly splněny podmínky uvedené v odstavcích 2 až 4, mohou zaměstnavatel i zaměstnanec uplatnit u soudu nejpozději do 2 měsíců ode dne, kdy měl pracovní poměr skončit uplynutím sjednané doby.</a:t>
            </a:r>
          </a:p>
          <a:p>
            <a:pPr marL="0" indent="0">
              <a:buNone/>
            </a:pPr>
            <a:r>
              <a:rPr lang="cs-CZ" b="1" dirty="0"/>
              <a:t>(6)</a:t>
            </a:r>
            <a:r>
              <a:rPr lang="cs-CZ" dirty="0"/>
              <a:t> Ustanovení odstavce 2 se nevztahují na pracovní smlouvu zakládající pracovní poměr na dobu určitou sjednanou mezi agenturou práce</a:t>
            </a:r>
            <a:r>
              <a:rPr lang="cs-CZ" b="1" baseline="30000" dirty="0">
                <a:hlinkClick r:id="rId3"/>
              </a:rPr>
              <a:t>18</a:t>
            </a:r>
            <a:r>
              <a:rPr lang="cs-CZ" b="1" dirty="0">
                <a:hlinkClick r:id="rId3"/>
              </a:rPr>
              <a:t>)</a:t>
            </a:r>
            <a:r>
              <a:rPr lang="cs-CZ" dirty="0"/>
              <a:t> a zaměstnancem za účelem výkonu práce u jiného zaměstnavatele (§ 307a, 308 a 309).</a:t>
            </a:r>
          </a:p>
          <a:p>
            <a:endParaRPr lang="cs-CZ" dirty="0"/>
          </a:p>
        </p:txBody>
      </p:sp>
    </p:spTree>
    <p:extLst>
      <p:ext uri="{BB962C8B-B14F-4D97-AF65-F5344CB8AC3E}">
        <p14:creationId xmlns:p14="http://schemas.microsoft.com/office/powerpoint/2010/main" val="9604021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Úskalí praxe při sjednávání doby určité</a:t>
            </a:r>
          </a:p>
        </p:txBody>
      </p:sp>
      <p:sp>
        <p:nvSpPr>
          <p:cNvPr id="3" name="Zástupný symbol pro obsah 2"/>
          <p:cNvSpPr>
            <a:spLocks noGrp="1"/>
          </p:cNvSpPr>
          <p:nvPr>
            <p:ph idx="1"/>
          </p:nvPr>
        </p:nvSpPr>
        <p:spPr>
          <a:xfrm>
            <a:off x="614581" y="1658565"/>
            <a:ext cx="9076266" cy="4279400"/>
          </a:xfrm>
        </p:spPr>
        <p:txBody>
          <a:bodyPr/>
          <a:lstStyle/>
          <a:p>
            <a:r>
              <a:rPr lang="cs-CZ" dirty="0"/>
              <a:t>Zástupy za MD/RD</a:t>
            </a:r>
          </a:p>
          <a:p>
            <a:r>
              <a:rPr lang="cs-CZ" dirty="0"/>
              <a:t>Pokračuje-li zaměstnanec s vědomím zaměstnavatele v práci po uplynutí sjednané doby, platí, že se jedná o pracovní poměr na dobu neurčitou </a:t>
            </a:r>
            <a:br>
              <a:rPr lang="cs-CZ" dirty="0"/>
            </a:br>
            <a:r>
              <a:rPr lang="cs-CZ" dirty="0"/>
              <a:t>(§ 65/2 ZP). </a:t>
            </a:r>
          </a:p>
          <a:p>
            <a:r>
              <a:rPr lang="cs-CZ" dirty="0"/>
              <a:t>Přesné vymezení časového úseku (např. projektová činnost u zaměstnavatele).</a:t>
            </a:r>
          </a:p>
          <a:p>
            <a:r>
              <a:rPr lang="cs-CZ" dirty="0"/>
              <a:t>Kolektivní smlouva u zaměstnavatele a přesné vymezení řetězení pracovních poměrů. Viz §39/4 ZP.</a:t>
            </a:r>
          </a:p>
          <a:p>
            <a:pPr marL="0" indent="0">
              <a:buNone/>
            </a:pPr>
            <a:endParaRPr lang="cs-CZ" dirty="0"/>
          </a:p>
          <a:p>
            <a:pPr marL="0" indent="0">
              <a:buNone/>
            </a:pPr>
            <a:r>
              <a:rPr lang="cs-CZ" dirty="0"/>
              <a:t>----------------</a:t>
            </a:r>
          </a:p>
          <a:p>
            <a:pPr marL="0" indent="0">
              <a:buNone/>
            </a:pPr>
            <a:r>
              <a:rPr lang="cs-CZ" sz="2800" dirty="0"/>
              <a:t>!! PRAVIDLO 3X3 A DOST.</a:t>
            </a:r>
          </a:p>
        </p:txBody>
      </p:sp>
    </p:spTree>
    <p:extLst>
      <p:ext uri="{BB962C8B-B14F-4D97-AF65-F5344CB8AC3E}">
        <p14:creationId xmlns:p14="http://schemas.microsoft.com/office/powerpoint/2010/main" val="19811384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pl-PL" b="1" dirty="0"/>
              <a:t>DOHODY O PRACÍCH KONANÝCH MIMO PRACOVNÍ POMĚR</a:t>
            </a:r>
            <a:br>
              <a:rPr lang="pl-PL" b="1" dirty="0"/>
            </a:br>
            <a:endParaRPr lang="cs-CZ" dirty="0"/>
          </a:p>
        </p:txBody>
      </p:sp>
      <p:sp>
        <p:nvSpPr>
          <p:cNvPr id="3" name="Zástupný symbol pro obsah 2"/>
          <p:cNvSpPr>
            <a:spLocks noGrp="1"/>
          </p:cNvSpPr>
          <p:nvPr>
            <p:ph idx="1"/>
          </p:nvPr>
        </p:nvSpPr>
        <p:spPr>
          <a:xfrm>
            <a:off x="677334" y="2160589"/>
            <a:ext cx="8403913" cy="3880773"/>
          </a:xfrm>
        </p:spPr>
        <p:txBody>
          <a:bodyPr/>
          <a:lstStyle/>
          <a:p>
            <a:pPr marL="0" indent="0">
              <a:buNone/>
            </a:pPr>
            <a:r>
              <a:rPr lang="cs-CZ" b="1" dirty="0"/>
              <a:t>§ 74</a:t>
            </a:r>
          </a:p>
          <a:p>
            <a:pPr marL="0" indent="0">
              <a:buNone/>
            </a:pPr>
            <a:r>
              <a:rPr lang="cs-CZ" b="1" dirty="0"/>
              <a:t>Obecné ustanovení</a:t>
            </a:r>
          </a:p>
          <a:p>
            <a:pPr marL="0" indent="0">
              <a:buNone/>
            </a:pPr>
            <a:r>
              <a:rPr lang="cs-CZ" b="1" dirty="0"/>
              <a:t>(1)</a:t>
            </a:r>
            <a:r>
              <a:rPr lang="cs-CZ" dirty="0"/>
              <a:t> </a:t>
            </a:r>
            <a:r>
              <a:rPr lang="cs-CZ" b="1" u="sng" dirty="0"/>
              <a:t>Zaměstnavatel má zajišťovat plnění svých úkolů především zaměstnanci v pracovním poměru.</a:t>
            </a:r>
          </a:p>
          <a:p>
            <a:pPr marL="0" indent="0">
              <a:buNone/>
            </a:pPr>
            <a:r>
              <a:rPr lang="cs-CZ" b="1" dirty="0"/>
              <a:t>(2)</a:t>
            </a:r>
            <a:r>
              <a:rPr lang="cs-CZ" dirty="0"/>
              <a:t> V dohodách o pracích konaných mimo pracovní poměr není zaměstnavatel povinen rozvrhnout zaměstnanci pracovní dobu.</a:t>
            </a:r>
          </a:p>
          <a:p>
            <a:pPr marL="0" indent="0">
              <a:buNone/>
            </a:pPr>
            <a:endParaRPr lang="cs-CZ" dirty="0"/>
          </a:p>
          <a:p>
            <a:pPr marL="0" indent="0">
              <a:buNone/>
            </a:pPr>
            <a:r>
              <a:rPr lang="cs-CZ" dirty="0"/>
              <a:t>PRAXE:</a:t>
            </a:r>
          </a:p>
          <a:p>
            <a:pPr marL="0" indent="0">
              <a:buNone/>
            </a:pPr>
            <a:r>
              <a:rPr lang="cs-CZ" dirty="0"/>
              <a:t>Souběžné pracovní poměry – jaké kombinace a jak na ně?</a:t>
            </a:r>
          </a:p>
          <a:p>
            <a:endParaRPr lang="cs-CZ" dirty="0"/>
          </a:p>
        </p:txBody>
      </p:sp>
    </p:spTree>
    <p:extLst>
      <p:ext uri="{BB962C8B-B14F-4D97-AF65-F5344CB8AC3E}">
        <p14:creationId xmlns:p14="http://schemas.microsoft.com/office/powerpoint/2010/main" val="16131504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pl-PL" b="1" dirty="0"/>
              <a:t>DOHODY O PRACÍCH KONANÝCH MIMO PRACOVNÍ POMĚR</a:t>
            </a:r>
            <a:br>
              <a:rPr lang="pl-PL" b="1" dirty="0"/>
            </a:br>
            <a:endParaRPr lang="cs-CZ" dirty="0"/>
          </a:p>
        </p:txBody>
      </p:sp>
      <p:sp>
        <p:nvSpPr>
          <p:cNvPr id="3" name="Zástupný symbol pro obsah 2"/>
          <p:cNvSpPr>
            <a:spLocks noGrp="1"/>
          </p:cNvSpPr>
          <p:nvPr>
            <p:ph idx="1"/>
          </p:nvPr>
        </p:nvSpPr>
        <p:spPr>
          <a:xfrm>
            <a:off x="677334" y="1711235"/>
            <a:ext cx="8596668" cy="4741817"/>
          </a:xfrm>
        </p:spPr>
        <p:txBody>
          <a:bodyPr>
            <a:normAutofit fontScale="85000" lnSpcReduction="20000"/>
          </a:bodyPr>
          <a:lstStyle/>
          <a:p>
            <a:pPr marL="0" indent="0">
              <a:buNone/>
            </a:pPr>
            <a:r>
              <a:rPr lang="cs-CZ" b="1" dirty="0"/>
              <a:t>§ 75</a:t>
            </a:r>
          </a:p>
          <a:p>
            <a:pPr marL="0" indent="0">
              <a:buNone/>
            </a:pPr>
            <a:r>
              <a:rPr lang="cs-CZ" b="1" dirty="0"/>
              <a:t>Dohoda o provedení práce</a:t>
            </a:r>
          </a:p>
          <a:p>
            <a:pPr marL="0" indent="0">
              <a:buNone/>
            </a:pPr>
            <a:r>
              <a:rPr lang="cs-CZ" dirty="0">
                <a:solidFill>
                  <a:srgbClr val="FF0000"/>
                </a:solidFill>
              </a:rPr>
              <a:t>Rozsah práce, na který se dohoda o provedení práce uzavírá, nesmí být větší než 300 hodin </a:t>
            </a:r>
            <a:br>
              <a:rPr lang="cs-CZ" dirty="0">
                <a:solidFill>
                  <a:srgbClr val="FF0000"/>
                </a:solidFill>
              </a:rPr>
            </a:br>
            <a:r>
              <a:rPr lang="cs-CZ" dirty="0">
                <a:solidFill>
                  <a:srgbClr val="FF0000"/>
                </a:solidFill>
              </a:rPr>
              <a:t>v kalendářním roce. </a:t>
            </a:r>
            <a:r>
              <a:rPr lang="cs-CZ" dirty="0"/>
              <a:t>Do rozsahu práce se započítává také doba práce konaná zaměstnancem pro zaměstnavatele v témže kalendářním roce na základě jiné dohody o provedení práce. V dohodě </a:t>
            </a:r>
            <a:br>
              <a:rPr lang="cs-CZ" dirty="0"/>
            </a:br>
            <a:r>
              <a:rPr lang="cs-CZ" dirty="0"/>
              <a:t>o provedení práce musí být uvedena doba, na kterou se tato dohoda uzavírá.</a:t>
            </a:r>
          </a:p>
          <a:p>
            <a:pPr marL="0" indent="0">
              <a:buNone/>
            </a:pPr>
            <a:endParaRPr lang="cs-CZ" b="1" dirty="0"/>
          </a:p>
          <a:p>
            <a:pPr marL="0" indent="0">
              <a:buNone/>
            </a:pPr>
            <a:r>
              <a:rPr lang="cs-CZ" b="1" dirty="0"/>
              <a:t>§ 76</a:t>
            </a:r>
          </a:p>
          <a:p>
            <a:pPr marL="0" indent="0">
              <a:buNone/>
            </a:pPr>
            <a:r>
              <a:rPr lang="cs-CZ" b="1" dirty="0"/>
              <a:t>Dohoda o pracovní činnosti</a:t>
            </a:r>
          </a:p>
          <a:p>
            <a:pPr marL="0" indent="0">
              <a:buNone/>
            </a:pPr>
            <a:r>
              <a:rPr lang="cs-CZ" b="1" dirty="0">
                <a:solidFill>
                  <a:srgbClr val="FF0000"/>
                </a:solidFill>
              </a:rPr>
              <a:t>(1)</a:t>
            </a:r>
            <a:r>
              <a:rPr lang="cs-CZ" dirty="0">
                <a:solidFill>
                  <a:srgbClr val="FF0000"/>
                </a:solidFill>
              </a:rPr>
              <a:t> Dohodu o pracovní činnosti může zaměstnavatel s fyzickou osobou uzavřít, i když rozsah práce nebude přesahovat v témže kalendářním roce 300 hodin.</a:t>
            </a:r>
          </a:p>
          <a:p>
            <a:pPr marL="0" indent="0">
              <a:buNone/>
            </a:pPr>
            <a:r>
              <a:rPr lang="cs-CZ" b="1" dirty="0">
                <a:solidFill>
                  <a:srgbClr val="FF0000"/>
                </a:solidFill>
              </a:rPr>
              <a:t>(2)</a:t>
            </a:r>
            <a:r>
              <a:rPr lang="cs-CZ" dirty="0">
                <a:solidFill>
                  <a:srgbClr val="FF0000"/>
                </a:solidFill>
              </a:rPr>
              <a:t> Na základě dohody o pracovní činnosti není možné vykonávat práci v rozsahu překračujícím </a:t>
            </a:r>
            <a:br>
              <a:rPr lang="cs-CZ" dirty="0">
                <a:solidFill>
                  <a:srgbClr val="FF0000"/>
                </a:solidFill>
              </a:rPr>
            </a:br>
            <a:r>
              <a:rPr lang="cs-CZ" dirty="0">
                <a:solidFill>
                  <a:srgbClr val="FF0000"/>
                </a:solidFill>
              </a:rPr>
              <a:t>v průměru polovinu stanovené týdenní pracovní doby.</a:t>
            </a:r>
          </a:p>
          <a:p>
            <a:pPr marL="0" indent="0">
              <a:buNone/>
            </a:pPr>
            <a:r>
              <a:rPr lang="cs-CZ" b="1" dirty="0"/>
              <a:t>(3)</a:t>
            </a:r>
            <a:r>
              <a:rPr lang="cs-CZ" dirty="0"/>
              <a:t> Dodržování sjednaného a nejvýše přípustného rozsahu poloviny stanovené týdenní pracovní doby se posuzuje za celou dobu, na kterou byla dohoda o pracovní činnosti uzavřena, nejdéle však za období 52 týdnů.</a:t>
            </a:r>
          </a:p>
          <a:p>
            <a:pPr marL="0" indent="0">
              <a:buNone/>
            </a:pPr>
            <a:r>
              <a:rPr lang="cs-CZ" b="1" dirty="0">
                <a:solidFill>
                  <a:srgbClr val="FF0000"/>
                </a:solidFill>
              </a:rPr>
              <a:t>(4)</a:t>
            </a:r>
            <a:r>
              <a:rPr lang="cs-CZ" dirty="0">
                <a:solidFill>
                  <a:srgbClr val="FF0000"/>
                </a:solidFill>
              </a:rPr>
              <a:t> V dohodě o pracovní činnosti musí být uvedeny sjednané práce, sjednaný rozsah pracovní doby a doba, na kterou se dohoda uzavírá.</a:t>
            </a:r>
          </a:p>
          <a:p>
            <a:endParaRPr lang="cs-CZ" dirty="0"/>
          </a:p>
        </p:txBody>
      </p:sp>
    </p:spTree>
    <p:extLst>
      <p:ext uri="{BB962C8B-B14F-4D97-AF65-F5344CB8AC3E}">
        <p14:creationId xmlns:p14="http://schemas.microsoft.com/office/powerpoint/2010/main" val="20064393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191588"/>
            <a:ext cx="8596668" cy="1320800"/>
          </a:xfrm>
        </p:spPr>
        <p:txBody>
          <a:bodyPr/>
          <a:lstStyle/>
          <a:p>
            <a:r>
              <a:rPr lang="cs-CZ" dirty="0"/>
              <a:t>Společná ustanovení k DPP a DPČ</a:t>
            </a:r>
          </a:p>
        </p:txBody>
      </p:sp>
      <p:sp>
        <p:nvSpPr>
          <p:cNvPr id="3" name="Zástupný symbol pro obsah 2"/>
          <p:cNvSpPr>
            <a:spLocks noGrp="1"/>
          </p:cNvSpPr>
          <p:nvPr>
            <p:ph idx="1"/>
          </p:nvPr>
        </p:nvSpPr>
        <p:spPr>
          <a:xfrm>
            <a:off x="677334" y="901338"/>
            <a:ext cx="8596668" cy="5368834"/>
          </a:xfrm>
        </p:spPr>
        <p:txBody>
          <a:bodyPr>
            <a:noAutofit/>
          </a:bodyPr>
          <a:lstStyle/>
          <a:p>
            <a:pPr marL="0" indent="0">
              <a:buNone/>
            </a:pPr>
            <a:r>
              <a:rPr lang="cs-CZ" sz="1100" b="1" dirty="0"/>
              <a:t>§ 77 ZP</a:t>
            </a:r>
          </a:p>
          <a:p>
            <a:pPr marL="0" indent="0">
              <a:buNone/>
            </a:pPr>
            <a:r>
              <a:rPr lang="cs-CZ" sz="1100" b="1" dirty="0"/>
              <a:t>Společné ustanovení o dohodách o pracích konaných mimo pracovní poměr</a:t>
            </a:r>
          </a:p>
          <a:p>
            <a:pPr marL="0" indent="0">
              <a:buNone/>
            </a:pPr>
            <a:r>
              <a:rPr lang="cs-CZ" sz="1100" b="1" dirty="0">
                <a:solidFill>
                  <a:srgbClr val="FF0000"/>
                </a:solidFill>
              </a:rPr>
              <a:t>(1)</a:t>
            </a:r>
            <a:r>
              <a:rPr lang="cs-CZ" sz="1100" dirty="0">
                <a:solidFill>
                  <a:srgbClr val="FF0000"/>
                </a:solidFill>
              </a:rPr>
              <a:t> Dohoda o provedení práce a dohoda o pracovní činnosti musí být uzavřena písemně; jedno vyhotovení této dohody zaměstnavatel vydá zaměstnanci.</a:t>
            </a:r>
          </a:p>
          <a:p>
            <a:pPr marL="0" indent="0">
              <a:spcBef>
                <a:spcPts val="0"/>
              </a:spcBef>
              <a:buNone/>
            </a:pPr>
            <a:r>
              <a:rPr lang="cs-CZ" sz="1100" b="1" dirty="0"/>
              <a:t>(2)</a:t>
            </a:r>
            <a:r>
              <a:rPr lang="cs-CZ" sz="1100" dirty="0"/>
              <a:t> Není-li v tomto zákoně dále stanoveno jinak, vztahuje se na práci konanou na základě dohod o pracích konaných mimo pracovní poměr úprava pro výkon práce v pracovním poměru; to však neplatí, pokud jde o</a:t>
            </a:r>
          </a:p>
          <a:p>
            <a:pPr marL="0" indent="0">
              <a:spcBef>
                <a:spcPts val="0"/>
              </a:spcBef>
              <a:buNone/>
            </a:pPr>
            <a:r>
              <a:rPr lang="cs-CZ" sz="1100" b="1" dirty="0"/>
              <a:t>a)</a:t>
            </a:r>
            <a:r>
              <a:rPr lang="cs-CZ" sz="1100" dirty="0"/>
              <a:t> převedení na jinou práci a přeložení,</a:t>
            </a:r>
          </a:p>
          <a:p>
            <a:pPr marL="0" indent="0">
              <a:spcBef>
                <a:spcPts val="0"/>
              </a:spcBef>
              <a:buNone/>
            </a:pPr>
            <a:r>
              <a:rPr lang="cs-CZ" sz="1100" b="1" dirty="0"/>
              <a:t>b)</a:t>
            </a:r>
            <a:r>
              <a:rPr lang="cs-CZ" sz="1100" dirty="0"/>
              <a:t> dočasné přidělení,</a:t>
            </a:r>
          </a:p>
          <a:p>
            <a:pPr marL="0" indent="0">
              <a:spcBef>
                <a:spcPts val="0"/>
              </a:spcBef>
              <a:buNone/>
            </a:pPr>
            <a:r>
              <a:rPr lang="cs-CZ" sz="1100" b="1" dirty="0"/>
              <a:t>c)</a:t>
            </a:r>
            <a:r>
              <a:rPr lang="cs-CZ" sz="1100" dirty="0"/>
              <a:t> odstupné,</a:t>
            </a:r>
          </a:p>
          <a:p>
            <a:pPr marL="0" indent="0">
              <a:spcBef>
                <a:spcPts val="0"/>
              </a:spcBef>
              <a:buNone/>
            </a:pPr>
            <a:r>
              <a:rPr lang="cs-CZ" sz="1100" b="1" dirty="0"/>
              <a:t>d)</a:t>
            </a:r>
            <a:r>
              <a:rPr lang="cs-CZ" sz="1100" dirty="0"/>
              <a:t> pracovní dobu a dobu odpočinku; výkon práce však nesmí přesáhnout 12 hodin během 24 hodin po sobě jdoucích,</a:t>
            </a:r>
          </a:p>
          <a:p>
            <a:pPr marL="0" indent="0">
              <a:spcBef>
                <a:spcPts val="0"/>
              </a:spcBef>
              <a:buNone/>
            </a:pPr>
            <a:r>
              <a:rPr lang="cs-CZ" sz="1100" b="1" dirty="0"/>
              <a:t>e)</a:t>
            </a:r>
            <a:r>
              <a:rPr lang="cs-CZ" sz="1100" dirty="0"/>
              <a:t> překážky v práci na straně zaměstnance,</a:t>
            </a:r>
          </a:p>
          <a:p>
            <a:pPr marL="0" indent="0">
              <a:spcBef>
                <a:spcPts val="0"/>
              </a:spcBef>
              <a:buNone/>
            </a:pPr>
            <a:r>
              <a:rPr lang="cs-CZ" sz="1100" b="1" dirty="0"/>
              <a:t>f)</a:t>
            </a:r>
            <a:r>
              <a:rPr lang="cs-CZ" sz="1100" dirty="0"/>
              <a:t> dovolenou,</a:t>
            </a:r>
          </a:p>
          <a:p>
            <a:pPr marL="0" indent="0">
              <a:spcBef>
                <a:spcPts val="0"/>
              </a:spcBef>
              <a:buNone/>
            </a:pPr>
            <a:r>
              <a:rPr lang="cs-CZ" sz="1100" b="1" dirty="0"/>
              <a:t>g)</a:t>
            </a:r>
            <a:r>
              <a:rPr lang="cs-CZ" sz="1100" dirty="0"/>
              <a:t> skončení pracovního poměru,</a:t>
            </a:r>
          </a:p>
          <a:p>
            <a:pPr marL="0" indent="0">
              <a:spcBef>
                <a:spcPts val="0"/>
              </a:spcBef>
              <a:buNone/>
            </a:pPr>
            <a:r>
              <a:rPr lang="cs-CZ" sz="1100" b="1" dirty="0"/>
              <a:t>h)</a:t>
            </a:r>
            <a:r>
              <a:rPr lang="cs-CZ" sz="1100" dirty="0"/>
              <a:t> odměňování (dále jen „odměna z dohody“), s výjimkou minimální mzdy, a</a:t>
            </a:r>
          </a:p>
          <a:p>
            <a:pPr marL="0" indent="0">
              <a:spcBef>
                <a:spcPts val="0"/>
              </a:spcBef>
              <a:buNone/>
            </a:pPr>
            <a:r>
              <a:rPr lang="cs-CZ" sz="1100" b="1" dirty="0"/>
              <a:t>i)</a:t>
            </a:r>
            <a:r>
              <a:rPr lang="cs-CZ" sz="1100" dirty="0"/>
              <a:t> cestovní náhrady.</a:t>
            </a:r>
          </a:p>
          <a:p>
            <a:pPr marL="0" indent="0">
              <a:buNone/>
            </a:pPr>
            <a:r>
              <a:rPr lang="cs-CZ" sz="1100" b="1" dirty="0"/>
              <a:t>(3)</a:t>
            </a:r>
            <a:r>
              <a:rPr lang="cs-CZ" sz="1100" dirty="0"/>
              <a:t> Právo zaměstnance činného na základě dohody o pracovní činnosti na jiné důležité osobní překážky v práci a na dovolenou je možné sjednat, popřípadě stanovit vnitřním předpisem, a to za podmínek uvedených v § 199, 206 a v části deváté. U dohody o provedení práce a u dohody o pracovní činnosti musí však být vždy dodržena úprava podle § 191 až 198 a § 206.</a:t>
            </a:r>
          </a:p>
          <a:p>
            <a:pPr marL="0" indent="0">
              <a:buNone/>
            </a:pPr>
            <a:r>
              <a:rPr lang="cs-CZ" sz="1100" b="1" dirty="0"/>
              <a:t>(4)</a:t>
            </a:r>
            <a:r>
              <a:rPr lang="cs-CZ" sz="1100" dirty="0"/>
              <a:t> </a:t>
            </a:r>
            <a:r>
              <a:rPr lang="cs-CZ" sz="1100" dirty="0">
                <a:solidFill>
                  <a:srgbClr val="FF0000"/>
                </a:solidFill>
              </a:rPr>
              <a:t>Není-li sjednán způsob zrušení právního vztahu založeného dohodou o provedení práce nebo dohodou o pracovní činnosti, je možné ho zrušit</a:t>
            </a:r>
          </a:p>
          <a:p>
            <a:pPr marL="0" indent="0">
              <a:buNone/>
            </a:pPr>
            <a:r>
              <a:rPr lang="cs-CZ" sz="1100" b="1" dirty="0">
                <a:solidFill>
                  <a:srgbClr val="FF0000"/>
                </a:solidFill>
              </a:rPr>
              <a:t>a)</a:t>
            </a:r>
            <a:r>
              <a:rPr lang="cs-CZ" sz="1100" dirty="0">
                <a:solidFill>
                  <a:srgbClr val="FF0000"/>
                </a:solidFill>
              </a:rPr>
              <a:t> dohodou smluvních stran ke sjednanému dni,</a:t>
            </a:r>
          </a:p>
          <a:p>
            <a:pPr marL="0" indent="0">
              <a:buNone/>
            </a:pPr>
            <a:r>
              <a:rPr lang="cs-CZ" sz="1100" b="1" dirty="0">
                <a:solidFill>
                  <a:srgbClr val="FF0000"/>
                </a:solidFill>
              </a:rPr>
              <a:t>b)</a:t>
            </a:r>
            <a:r>
              <a:rPr lang="cs-CZ" sz="1100" dirty="0">
                <a:solidFill>
                  <a:srgbClr val="FF0000"/>
                </a:solidFill>
              </a:rPr>
              <a:t> výpovědí danou z jakéhokoli důvodu nebo bez uvedení důvodu s patnáctidenní výpovědní dobou, která začíná dnem, v němž byla výpověď doručena druhé smluvní straně, nebo</a:t>
            </a:r>
          </a:p>
          <a:p>
            <a:pPr marL="0" indent="0">
              <a:buNone/>
            </a:pPr>
            <a:r>
              <a:rPr lang="cs-CZ" sz="1100" b="1" dirty="0">
                <a:solidFill>
                  <a:srgbClr val="FF0000"/>
                </a:solidFill>
              </a:rPr>
              <a:t>c)</a:t>
            </a:r>
            <a:r>
              <a:rPr lang="cs-CZ" sz="1100" dirty="0">
                <a:solidFill>
                  <a:srgbClr val="FF0000"/>
                </a:solidFill>
              </a:rPr>
              <a:t> okamžitým zrušením</a:t>
            </a:r>
            <a:r>
              <a:rPr lang="cs-CZ" sz="1100" dirty="0"/>
              <a:t>; okamžité zrušení právního vztahu založeného dohodou o provedení práce nebo dohodou o pracovní činnosti však může být sjednáno jen pro případy, kdy je možné okamžitě zrušit pracovní poměr.</a:t>
            </a:r>
          </a:p>
          <a:p>
            <a:pPr marL="0" indent="0">
              <a:buNone/>
            </a:pPr>
            <a:r>
              <a:rPr lang="cs-CZ" sz="1100" dirty="0">
                <a:solidFill>
                  <a:srgbClr val="FF0000"/>
                </a:solidFill>
              </a:rPr>
              <a:t>Pro zrušení právního vztahu založeného dohodou o provedení práce nebo dohodou o pracovní činnosti se vyžaduje písemná forma</a:t>
            </a:r>
            <a:r>
              <a:rPr lang="cs-CZ" sz="1100" dirty="0"/>
              <a:t>, jinak se k jeho výpovědi nebo okamžitému zrušení nepřihlíží.</a:t>
            </a:r>
          </a:p>
        </p:txBody>
      </p:sp>
    </p:spTree>
    <p:extLst>
      <p:ext uri="{BB962C8B-B14F-4D97-AF65-F5344CB8AC3E}">
        <p14:creationId xmlns:p14="http://schemas.microsoft.com/office/powerpoint/2010/main" val="33884752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77334" y="1345475"/>
            <a:ext cx="8596668" cy="4695888"/>
          </a:xfrm>
        </p:spPr>
        <p:txBody>
          <a:bodyPr/>
          <a:lstStyle/>
          <a:p>
            <a:endParaRPr lang="cs-CZ" dirty="0"/>
          </a:p>
          <a:p>
            <a:endParaRPr lang="cs-CZ" dirty="0"/>
          </a:p>
          <a:p>
            <a:endParaRPr lang="cs-CZ" dirty="0"/>
          </a:p>
          <a:p>
            <a:pPr marL="0" indent="0" algn="ctr">
              <a:buNone/>
            </a:pPr>
            <a:r>
              <a:rPr lang="cs-CZ" sz="4400" dirty="0"/>
              <a:t>Pohodový večer! </a:t>
            </a:r>
            <a:r>
              <a:rPr lang="cs-CZ" sz="4400" dirty="0">
                <a:sym typeface="Wingdings" panose="05000000000000000000" pitchFamily="2" charset="2"/>
              </a:rPr>
              <a:t></a:t>
            </a:r>
            <a:endParaRPr lang="cs-CZ" sz="4400" dirty="0"/>
          </a:p>
          <a:p>
            <a:pPr marL="0" indent="0">
              <a:buNone/>
            </a:pPr>
            <a:endParaRPr lang="cs-CZ" dirty="0"/>
          </a:p>
          <a:p>
            <a:pPr marL="0" indent="0">
              <a:buNone/>
            </a:pPr>
            <a:endParaRPr lang="cs-CZ" dirty="0"/>
          </a:p>
          <a:p>
            <a:pPr marL="0" indent="0" algn="r">
              <a:buNone/>
            </a:pPr>
            <a:r>
              <a:rPr lang="cs-CZ" dirty="0"/>
              <a:t>JUDr. Lenka Povolná</a:t>
            </a:r>
          </a:p>
          <a:p>
            <a:pPr marL="0" indent="0" algn="r">
              <a:buNone/>
            </a:pPr>
            <a:r>
              <a:rPr lang="cs-CZ" dirty="0">
                <a:hlinkClick r:id="rId2"/>
              </a:rPr>
              <a:t>lena.povolna@gmail.com</a:t>
            </a:r>
            <a:r>
              <a:rPr lang="cs-CZ" dirty="0"/>
              <a:t> </a:t>
            </a:r>
          </a:p>
        </p:txBody>
      </p:sp>
    </p:spTree>
    <p:extLst>
      <p:ext uri="{BB962C8B-B14F-4D97-AF65-F5344CB8AC3E}">
        <p14:creationId xmlns:p14="http://schemas.microsoft.com/office/powerpoint/2010/main" val="10010019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Pracovněprávní vztahy dle ZP</a:t>
            </a:r>
          </a:p>
        </p:txBody>
      </p:sp>
      <p:sp>
        <p:nvSpPr>
          <p:cNvPr id="3" name="Zástupný symbol pro obsah 2"/>
          <p:cNvSpPr>
            <a:spLocks noGrp="1"/>
          </p:cNvSpPr>
          <p:nvPr>
            <p:ph idx="1"/>
          </p:nvPr>
        </p:nvSpPr>
        <p:spPr/>
        <p:txBody>
          <a:bodyPr>
            <a:normAutofit lnSpcReduction="10000"/>
          </a:bodyPr>
          <a:lstStyle/>
          <a:p>
            <a:r>
              <a:rPr lang="cs-CZ" dirty="0"/>
              <a:t>Subjekty: zaměstnanec a zaměstnavatel </a:t>
            </a:r>
          </a:p>
          <a:p>
            <a:pPr marL="0" indent="0">
              <a:buNone/>
            </a:pPr>
            <a:r>
              <a:rPr lang="cs-CZ" dirty="0"/>
              <a:t>     (výkon práce, vztah podřízenosti, dle zásad, souhlas fyzické osoby)</a:t>
            </a:r>
          </a:p>
          <a:p>
            <a:pPr marL="0" indent="0">
              <a:buNone/>
            </a:pPr>
            <a:endParaRPr lang="cs-CZ" dirty="0"/>
          </a:p>
          <a:p>
            <a:pPr marL="0" indent="0">
              <a:buNone/>
            </a:pPr>
            <a:r>
              <a:rPr lang="cs-CZ" dirty="0"/>
              <a:t>Podoby:</a:t>
            </a:r>
          </a:p>
          <a:p>
            <a:pPr>
              <a:buAutoNum type="alphaLcParenR"/>
            </a:pPr>
            <a:r>
              <a:rPr lang="cs-CZ" dirty="0"/>
              <a:t>Pracovní poměr</a:t>
            </a:r>
          </a:p>
          <a:p>
            <a:pPr>
              <a:buAutoNum type="alphaLcParenR"/>
            </a:pPr>
            <a:r>
              <a:rPr lang="cs-CZ" dirty="0"/>
              <a:t>Dohoda o provedení práce (DPP), dohoda o pracovní činnosti (DPČ) </a:t>
            </a:r>
          </a:p>
          <a:p>
            <a:pPr>
              <a:buAutoNum type="alphaLcParenR"/>
            </a:pPr>
            <a:endParaRPr lang="cs-CZ" dirty="0"/>
          </a:p>
          <a:p>
            <a:pPr marL="0" indent="0">
              <a:buNone/>
            </a:pPr>
            <a:r>
              <a:rPr lang="cs-CZ" dirty="0"/>
              <a:t>Pracovní poměr:</a:t>
            </a:r>
          </a:p>
          <a:p>
            <a:pPr>
              <a:buAutoNum type="alphaLcParenR"/>
            </a:pPr>
            <a:r>
              <a:rPr lang="cs-CZ" dirty="0"/>
              <a:t>Pracovní smlouva</a:t>
            </a:r>
          </a:p>
          <a:p>
            <a:pPr>
              <a:buAutoNum type="alphaLcParenR"/>
            </a:pPr>
            <a:r>
              <a:rPr lang="cs-CZ" dirty="0"/>
              <a:t>Jmenování</a:t>
            </a:r>
          </a:p>
          <a:p>
            <a:endParaRPr lang="cs-CZ" dirty="0"/>
          </a:p>
          <a:p>
            <a:endParaRPr lang="cs-CZ" dirty="0"/>
          </a:p>
        </p:txBody>
      </p:sp>
    </p:spTree>
    <p:extLst>
      <p:ext uri="{BB962C8B-B14F-4D97-AF65-F5344CB8AC3E}">
        <p14:creationId xmlns:p14="http://schemas.microsoft.com/office/powerpoint/2010/main" val="3963532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182880"/>
            <a:ext cx="8596668" cy="914400"/>
          </a:xfrm>
        </p:spPr>
        <p:txBody>
          <a:bodyPr/>
          <a:lstStyle/>
          <a:p>
            <a:r>
              <a:rPr lang="cs-CZ" dirty="0"/>
              <a:t>Pracovní poměr</a:t>
            </a:r>
          </a:p>
        </p:txBody>
      </p:sp>
      <p:sp>
        <p:nvSpPr>
          <p:cNvPr id="3" name="Zástupný symbol pro obsah 2"/>
          <p:cNvSpPr>
            <a:spLocks noGrp="1"/>
          </p:cNvSpPr>
          <p:nvPr>
            <p:ph idx="1"/>
          </p:nvPr>
        </p:nvSpPr>
        <p:spPr>
          <a:xfrm>
            <a:off x="677334" y="836023"/>
            <a:ext cx="8596668" cy="5656217"/>
          </a:xfrm>
        </p:spPr>
        <p:txBody>
          <a:bodyPr>
            <a:normAutofit fontScale="92500" lnSpcReduction="20000"/>
          </a:bodyPr>
          <a:lstStyle/>
          <a:p>
            <a:r>
              <a:rPr lang="cs-CZ" dirty="0"/>
              <a:t>Rovné postavení stran a dobrovolnost při vstupu do něj, čl. 26 LZPS (svobodná volba - právo, s kým zaměstnanec uzavře smlouvu) </a:t>
            </a:r>
          </a:p>
          <a:p>
            <a:r>
              <a:rPr lang="cs-CZ" dirty="0"/>
              <a:t>Garantované standardy pracovních podmínek (např. kogentními ustanovení zákoníku práce)</a:t>
            </a:r>
          </a:p>
          <a:p>
            <a:r>
              <a:rPr lang="cs-CZ" dirty="0"/>
              <a:t>Zásada stejného zacházení pro muže a ženy, zákaz diskriminace ve věci práva na zaměstnání, právo na rovné zacházení (§ 1 antidiskriminačního zákona)</a:t>
            </a:r>
          </a:p>
          <a:p>
            <a:endParaRPr lang="cs-CZ" dirty="0"/>
          </a:p>
          <a:p>
            <a:r>
              <a:rPr lang="cs-CZ" dirty="0">
                <a:solidFill>
                  <a:srgbClr val="FF0000"/>
                </a:solidFill>
              </a:rPr>
              <a:t>Způsob vzniku:</a:t>
            </a:r>
          </a:p>
          <a:p>
            <a:pPr marL="0" indent="0">
              <a:buNone/>
            </a:pPr>
            <a:r>
              <a:rPr lang="cs-CZ" dirty="0"/>
              <a:t>- </a:t>
            </a:r>
            <a:r>
              <a:rPr lang="cs-CZ" b="1" u="sng" dirty="0"/>
              <a:t>pracovní smlouvou</a:t>
            </a:r>
            <a:r>
              <a:rPr lang="cs-CZ" u="sng" dirty="0"/>
              <a:t> </a:t>
            </a:r>
            <a:r>
              <a:rPr lang="cs-CZ" dirty="0"/>
              <a:t>(v drtivé většině případů) </a:t>
            </a:r>
          </a:p>
          <a:p>
            <a:pPr marL="0" indent="0">
              <a:buNone/>
            </a:pPr>
            <a:r>
              <a:rPr lang="cs-CZ" dirty="0"/>
              <a:t>- </a:t>
            </a:r>
            <a:r>
              <a:rPr lang="cs-CZ" b="1" u="sng" dirty="0"/>
              <a:t>jmenováním </a:t>
            </a:r>
            <a:r>
              <a:rPr lang="cs-CZ" dirty="0"/>
              <a:t>(musí stanovit ZP nebo jiný právní předpis), např. vysokoškolský  </a:t>
            </a:r>
            <a:br>
              <a:rPr lang="cs-CZ" dirty="0"/>
            </a:br>
            <a:r>
              <a:rPr lang="cs-CZ" dirty="0"/>
              <a:t>   zákon (prorektor/</a:t>
            </a:r>
            <a:r>
              <a:rPr lang="cs-CZ" dirty="0" err="1"/>
              <a:t>ka</a:t>
            </a:r>
            <a:r>
              <a:rPr lang="cs-CZ" dirty="0"/>
              <a:t>, tajemník/</a:t>
            </a:r>
            <a:r>
              <a:rPr lang="cs-CZ" dirty="0" err="1"/>
              <a:t>ice</a:t>
            </a:r>
            <a:r>
              <a:rPr lang="cs-CZ" dirty="0"/>
              <a:t> a další), i zde platí dobrovolnost jmenované/ho</a:t>
            </a:r>
          </a:p>
          <a:p>
            <a:pPr marL="0" indent="0">
              <a:buNone/>
            </a:pPr>
            <a:r>
              <a:rPr lang="cs-CZ" dirty="0"/>
              <a:t>------</a:t>
            </a:r>
          </a:p>
          <a:p>
            <a:pPr marL="0" indent="0">
              <a:buNone/>
            </a:pPr>
            <a:r>
              <a:rPr lang="cs-CZ" dirty="0"/>
              <a:t>Co když si jako zaměstnavatel vnitřním předpisem stanovíme, že některé z pozic jsou pozicemi jmenovanými? </a:t>
            </a:r>
          </a:p>
          <a:p>
            <a:pPr marL="0" indent="0">
              <a:buNone/>
            </a:pPr>
            <a:endParaRPr lang="cs-CZ" dirty="0"/>
          </a:p>
          <a:p>
            <a:pPr marL="0" indent="0">
              <a:buNone/>
            </a:pPr>
            <a:r>
              <a:rPr lang="cs-CZ" dirty="0"/>
              <a:t>§ 33/2 ZP</a:t>
            </a:r>
          </a:p>
          <a:p>
            <a:pPr marL="0" indent="0">
              <a:buNone/>
            </a:pPr>
            <a:r>
              <a:rPr lang="cs-CZ" dirty="0"/>
              <a:t>Jestliže zvláštní právní předpis nebo stanovy spolku, odborové organizace nebo organizace zaměstnavatelů podle zvláštního právního předpisu vyžadují, aby se </a:t>
            </a:r>
            <a:r>
              <a:rPr lang="cs-CZ" u="sng" dirty="0">
                <a:solidFill>
                  <a:srgbClr val="FF0000"/>
                </a:solidFill>
              </a:rPr>
              <a:t>obsazení pracovního místa uskutečnilo na základě volby </a:t>
            </a:r>
            <a:r>
              <a:rPr lang="cs-CZ" dirty="0"/>
              <a:t>příslušným orgánem, považuje se zvolení za předpoklad, který předchází sjednání pracovní smlouvy.</a:t>
            </a:r>
          </a:p>
        </p:txBody>
      </p:sp>
    </p:spTree>
    <p:extLst>
      <p:ext uri="{BB962C8B-B14F-4D97-AF65-F5344CB8AC3E}">
        <p14:creationId xmlns:p14="http://schemas.microsoft.com/office/powerpoint/2010/main" val="3477177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46705" y="0"/>
            <a:ext cx="8596668" cy="1306286"/>
          </a:xfrm>
        </p:spPr>
        <p:txBody>
          <a:bodyPr/>
          <a:lstStyle/>
          <a:p>
            <a:r>
              <a:rPr lang="cs-CZ" dirty="0"/>
              <a:t>Postup před vznikem pracovního poměru</a:t>
            </a:r>
            <a:br>
              <a:rPr lang="cs-CZ" dirty="0"/>
            </a:br>
            <a:r>
              <a:rPr lang="cs-CZ" dirty="0"/>
              <a:t>§§ 30 až 32 ZP</a:t>
            </a:r>
          </a:p>
        </p:txBody>
      </p:sp>
      <p:sp>
        <p:nvSpPr>
          <p:cNvPr id="3" name="Zástupný symbol pro obsah 2"/>
          <p:cNvSpPr>
            <a:spLocks noGrp="1"/>
          </p:cNvSpPr>
          <p:nvPr>
            <p:ph idx="1"/>
          </p:nvPr>
        </p:nvSpPr>
        <p:spPr>
          <a:xfrm>
            <a:off x="677334" y="1449977"/>
            <a:ext cx="8596668" cy="4872446"/>
          </a:xfrm>
        </p:spPr>
        <p:txBody>
          <a:bodyPr>
            <a:normAutofit fontScale="92500" lnSpcReduction="10000"/>
          </a:bodyPr>
          <a:lstStyle/>
          <a:p>
            <a:r>
              <a:rPr lang="cs-CZ" dirty="0"/>
              <a:t>Koho může zaměstnavatel vybrat? Výběrové řízení, přímé oslovení, doporučení zaměstnance atp.</a:t>
            </a:r>
          </a:p>
          <a:p>
            <a:r>
              <a:rPr lang="cs-CZ" u="sng" dirty="0"/>
              <a:t>Právní úprava je v této části stručná</a:t>
            </a:r>
            <a:r>
              <a:rPr lang="cs-CZ" dirty="0"/>
              <a:t>, jak tedy víc </a:t>
            </a:r>
            <a:r>
              <a:rPr lang="cs-CZ" dirty="0" err="1"/>
              <a:t>doupravit</a:t>
            </a:r>
            <a:r>
              <a:rPr lang="cs-CZ" dirty="0"/>
              <a:t>? Jak stanovit postupy a pravidla? Zákaz diskriminace, otevřený přístup, transparentnost náboru ve všech fázích, zpětná vazba. Jaké způsoby výběru, forma inzerce? Určují nějaké podmínky jiné zákony než zákoník práce?</a:t>
            </a:r>
          </a:p>
          <a:p>
            <a:pPr marL="0" indent="0">
              <a:buNone/>
            </a:pPr>
            <a:r>
              <a:rPr lang="cs-CZ" b="1" dirty="0"/>
              <a:t>§ 30/1 ZP</a:t>
            </a:r>
          </a:p>
          <a:p>
            <a:pPr marL="0" indent="0">
              <a:buNone/>
            </a:pPr>
            <a:r>
              <a:rPr lang="cs-CZ" b="1" u="sng" dirty="0">
                <a:solidFill>
                  <a:srgbClr val="FF0000"/>
                </a:solidFill>
              </a:rPr>
              <a:t>Výběr fyzických osob </a:t>
            </a:r>
            <a:r>
              <a:rPr lang="cs-CZ" dirty="0">
                <a:solidFill>
                  <a:srgbClr val="FF0000"/>
                </a:solidFill>
              </a:rPr>
              <a:t>ucházejících se o zaměstnání z hlediska kvalifikace, nezbytných požadavků nebo zvláštních schopností </a:t>
            </a:r>
            <a:r>
              <a:rPr lang="cs-CZ" b="1" u="sng" dirty="0">
                <a:solidFill>
                  <a:srgbClr val="FF0000"/>
                </a:solidFill>
              </a:rPr>
              <a:t>je v působnosti zaměstnavatele</a:t>
            </a:r>
            <a:r>
              <a:rPr lang="cs-CZ" dirty="0"/>
              <a:t>, nevyplývá-li ze zvláštního právního předpisu</a:t>
            </a:r>
            <a:r>
              <a:rPr lang="cs-CZ" b="1" baseline="30000" dirty="0">
                <a:hlinkClick r:id="rId2"/>
              </a:rPr>
              <a:t>12</a:t>
            </a:r>
            <a:r>
              <a:rPr lang="cs-CZ" b="1" dirty="0">
                <a:hlinkClick r:id="rId2"/>
              </a:rPr>
              <a:t>)</a:t>
            </a:r>
            <a:r>
              <a:rPr lang="cs-CZ" dirty="0"/>
              <a:t> jiný postup; předpoklady kladené zvláštními právními předpisy na fyzickou osobu jako zaměstnance tím nejsou dotčeny.</a:t>
            </a:r>
          </a:p>
          <a:p>
            <a:pPr marL="0" indent="0">
              <a:buNone/>
            </a:pPr>
            <a:r>
              <a:rPr lang="cs-CZ" dirty="0"/>
              <a:t>-----</a:t>
            </a:r>
          </a:p>
          <a:p>
            <a:pPr marL="0" indent="0">
              <a:buNone/>
            </a:pPr>
            <a:r>
              <a:rPr lang="cs-CZ" b="1" dirty="0"/>
              <a:t>Co když pracovní smlouva nakonec není uzavřena, i když si tím byl např. zaměstnanec jistý/bylo dohodnuto ústně?</a:t>
            </a:r>
          </a:p>
          <a:p>
            <a:pPr marL="0" indent="0">
              <a:buNone/>
            </a:pPr>
            <a:r>
              <a:rPr lang="cs-CZ" b="1" dirty="0"/>
              <a:t>(poškozená strana, náhrada škody? dobré jméno zaměstnavatele, náklady vynaložené na VŘ) 				ROZVÁZÁNÍ PP VE ZKUŠEBNÍ DOBĚ</a:t>
            </a:r>
          </a:p>
          <a:p>
            <a:pPr marL="0" indent="0">
              <a:buNone/>
            </a:pPr>
            <a:endParaRPr lang="cs-CZ" b="1" dirty="0"/>
          </a:p>
        </p:txBody>
      </p:sp>
    </p:spTree>
    <p:extLst>
      <p:ext uri="{BB962C8B-B14F-4D97-AF65-F5344CB8AC3E}">
        <p14:creationId xmlns:p14="http://schemas.microsoft.com/office/powerpoint/2010/main" val="20572937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Postup před vznikem pracovního poměru</a:t>
            </a:r>
          </a:p>
        </p:txBody>
      </p:sp>
      <p:sp>
        <p:nvSpPr>
          <p:cNvPr id="3" name="Zástupný symbol pro obsah 2"/>
          <p:cNvSpPr>
            <a:spLocks noGrp="1"/>
          </p:cNvSpPr>
          <p:nvPr>
            <p:ph idx="1"/>
          </p:nvPr>
        </p:nvSpPr>
        <p:spPr>
          <a:xfrm>
            <a:off x="677333" y="1410789"/>
            <a:ext cx="9093683" cy="4630573"/>
          </a:xfrm>
        </p:spPr>
        <p:txBody>
          <a:bodyPr>
            <a:normAutofit fontScale="92500" lnSpcReduction="10000"/>
          </a:bodyPr>
          <a:lstStyle/>
          <a:p>
            <a:r>
              <a:rPr lang="cs-CZ" dirty="0"/>
              <a:t>Upravuje ZP příslib zaměstnání? </a:t>
            </a:r>
          </a:p>
          <a:p>
            <a:r>
              <a:rPr lang="cs-CZ" dirty="0"/>
              <a:t>Smlouva o smlouvě budoucí pracovní? § 1785 až 1788 občanského zákoníku – </a:t>
            </a:r>
            <a:r>
              <a:rPr lang="cs-CZ" u="sng" dirty="0"/>
              <a:t>ujednají se podmínky</a:t>
            </a:r>
            <a:r>
              <a:rPr lang="cs-CZ" dirty="0"/>
              <a:t>, za kterých se pracovní smlouva uzavře </a:t>
            </a:r>
            <a:r>
              <a:rPr lang="cs-CZ" b="1" u="sng" dirty="0"/>
              <a:t>a kdy </a:t>
            </a:r>
            <a:r>
              <a:rPr lang="cs-CZ" dirty="0"/>
              <a:t>(po vyzvání a v ujednané lhůtě, jinak do jednoho roku)</a:t>
            </a:r>
          </a:p>
          <a:p>
            <a:pPr marL="0" indent="0">
              <a:buNone/>
            </a:pPr>
            <a:r>
              <a:rPr lang="cs-CZ" dirty="0"/>
              <a:t>			Pokud pracovní smlouva uzavřena nebude (a ujednání jsou splněna),    </a:t>
            </a:r>
            <a:br>
              <a:rPr lang="cs-CZ" dirty="0"/>
            </a:br>
            <a:r>
              <a:rPr lang="cs-CZ" dirty="0"/>
              <a:t>                    	může oprávněná strana požadovat, aby obsah budoucí smlouvy určil </a:t>
            </a:r>
            <a:br>
              <a:rPr lang="cs-CZ" dirty="0"/>
            </a:br>
            <a:r>
              <a:rPr lang="cs-CZ" dirty="0"/>
              <a:t>                    	soud nebo osoba určená ve smlouvě.   </a:t>
            </a:r>
          </a:p>
          <a:p>
            <a:endParaRPr lang="cs-CZ" dirty="0"/>
          </a:p>
          <a:p>
            <a:r>
              <a:rPr lang="cs-CZ" b="1" dirty="0"/>
              <a:t>Praxí běžně užívaný </a:t>
            </a:r>
            <a:r>
              <a:rPr lang="cs-CZ" b="1" dirty="0" err="1"/>
              <a:t>job</a:t>
            </a:r>
            <a:r>
              <a:rPr lang="cs-CZ" b="1" dirty="0"/>
              <a:t> </a:t>
            </a:r>
            <a:r>
              <a:rPr lang="cs-CZ" b="1" dirty="0" err="1"/>
              <a:t>offer</a:t>
            </a:r>
            <a:r>
              <a:rPr lang="cs-CZ" b="1" dirty="0"/>
              <a:t> </a:t>
            </a:r>
            <a:r>
              <a:rPr lang="cs-CZ" dirty="0"/>
              <a:t>– jednostranná nabídka zaměstnavatele </a:t>
            </a:r>
            <a:br>
              <a:rPr lang="cs-CZ" dirty="0"/>
            </a:br>
            <a:r>
              <a:rPr lang="cs-CZ" dirty="0"/>
              <a:t>(jako neformální příslib zaměstnání nebo závazně sjednaná  smlouva o smlouvě budoucí pracovní?)</a:t>
            </a:r>
          </a:p>
          <a:p>
            <a:r>
              <a:rPr lang="cs-CZ" b="1" dirty="0">
                <a:solidFill>
                  <a:srgbClr val="FF0000"/>
                </a:solidFill>
              </a:rPr>
              <a:t>!!! VŽDY POSUZUJEME DOKUMENTY DLE OBSAHU, NIKOLIV DLE NADPISU/NÁZVU!!!</a:t>
            </a:r>
          </a:p>
          <a:p>
            <a:r>
              <a:rPr lang="cs-CZ" dirty="0">
                <a:solidFill>
                  <a:schemeClr val="tx1"/>
                </a:solidFill>
              </a:rPr>
              <a:t>Zajímavý pohled soudů – praktická zkouška u výběrového řízení (dle judikatury ne déle než několik desítek minut, max. jednotek hodin – např. NSS 6 </a:t>
            </a:r>
            <a:r>
              <a:rPr lang="cs-CZ" dirty="0" err="1">
                <a:solidFill>
                  <a:schemeClr val="tx1"/>
                </a:solidFill>
              </a:rPr>
              <a:t>Ads</a:t>
            </a:r>
            <a:r>
              <a:rPr lang="cs-CZ" dirty="0">
                <a:solidFill>
                  <a:schemeClr val="tx1"/>
                </a:solidFill>
              </a:rPr>
              <a:t> 80/2013 – plus judikatura v něm citovaná). Nelze považovat za závislou práci, resp. umožnění nelegální práce. (má praxe: malíř pokojů)</a:t>
            </a:r>
          </a:p>
        </p:txBody>
      </p:sp>
    </p:spTree>
    <p:extLst>
      <p:ext uri="{BB962C8B-B14F-4D97-AF65-F5344CB8AC3E}">
        <p14:creationId xmlns:p14="http://schemas.microsoft.com/office/powerpoint/2010/main" val="29361687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Nabídky práce v inzerátech</a:t>
            </a:r>
          </a:p>
        </p:txBody>
      </p:sp>
      <p:sp>
        <p:nvSpPr>
          <p:cNvPr id="3" name="Zástupný symbol pro obsah 2"/>
          <p:cNvSpPr>
            <a:spLocks noGrp="1"/>
          </p:cNvSpPr>
          <p:nvPr>
            <p:ph idx="1"/>
          </p:nvPr>
        </p:nvSpPr>
        <p:spPr/>
        <p:txBody>
          <a:bodyPr/>
          <a:lstStyle/>
          <a:p>
            <a:pPr marL="0" indent="0">
              <a:buNone/>
            </a:pPr>
            <a:r>
              <a:rPr lang="cs-CZ" dirty="0"/>
              <a:t>Zaměstnavatel nesmí vypsat nabídku zaměstnání tak, že hledá na určitou práci ženu ve věku do 40 let, šlo by o přímou diskriminaci z důvodu pohlaví a věku. Stejně tak nemůže zaměstnavatel tento požadavek obejít tím, že vypíše požadavek na uchazeče o zaměstnání „výška nejméně 180 cm“. Zde by šlo o nepřímou diskriminaci z důvodu pohlaví, neboť tato podmínka je sice zdánlivě neutrální, ale vzhledem k průměrné výšce mužů a žen ji splní mnohem méně žen než mužů. Výjimkou by pochopitelně bylo, pokud by určitá výška byla pro dané zaměstnání nezbytná nebo dokonce předepsaná právními předpisy.</a:t>
            </a:r>
          </a:p>
          <a:p>
            <a:pPr marL="0" indent="0">
              <a:buNone/>
            </a:pPr>
            <a:r>
              <a:rPr lang="cs-CZ" dirty="0"/>
              <a:t>-----</a:t>
            </a:r>
            <a:br>
              <a:rPr lang="cs-CZ" dirty="0"/>
            </a:br>
            <a:r>
              <a:rPr lang="cs-CZ" dirty="0"/>
              <a:t>Zaměstnavatel si v rámci výběru uchazeče o zaměstnání projede profil uchazeče na </a:t>
            </a:r>
            <a:r>
              <a:rPr lang="cs-CZ" dirty="0" err="1"/>
              <a:t>Facebooku</a:t>
            </a:r>
            <a:r>
              <a:rPr lang="cs-CZ" dirty="0"/>
              <a:t>. Pokud tam například zjistí informaci o tom, že je uchazeč příznivcem určité politické strany, nemůže z této informace vyvozovat pro výběrové řízení vůbec žádné důsledky.  </a:t>
            </a:r>
          </a:p>
        </p:txBody>
      </p:sp>
    </p:spTree>
    <p:extLst>
      <p:ext uri="{BB962C8B-B14F-4D97-AF65-F5344CB8AC3E}">
        <p14:creationId xmlns:p14="http://schemas.microsoft.com/office/powerpoint/2010/main" val="33039569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77334" y="300446"/>
            <a:ext cx="8596668" cy="1267097"/>
          </a:xfrm>
        </p:spPr>
        <p:txBody>
          <a:bodyPr/>
          <a:lstStyle/>
          <a:p>
            <a:r>
              <a:rPr lang="cs-CZ" dirty="0"/>
              <a:t>Poskytování údajů před vznikem pracovního poměru</a:t>
            </a:r>
          </a:p>
        </p:txBody>
      </p:sp>
      <p:sp>
        <p:nvSpPr>
          <p:cNvPr id="3" name="Zástupný symbol pro obsah 2"/>
          <p:cNvSpPr>
            <a:spLocks noGrp="1"/>
          </p:cNvSpPr>
          <p:nvPr>
            <p:ph idx="1"/>
          </p:nvPr>
        </p:nvSpPr>
        <p:spPr>
          <a:xfrm>
            <a:off x="677334" y="1567543"/>
            <a:ext cx="8596668" cy="5055326"/>
          </a:xfrm>
        </p:spPr>
        <p:txBody>
          <a:bodyPr>
            <a:normAutofit fontScale="70000" lnSpcReduction="20000"/>
          </a:bodyPr>
          <a:lstStyle/>
          <a:p>
            <a:pPr marL="0" indent="0">
              <a:buNone/>
            </a:pPr>
            <a:r>
              <a:rPr lang="cs-CZ" b="1" dirty="0"/>
              <a:t>§ 30/2 ZP</a:t>
            </a:r>
          </a:p>
          <a:p>
            <a:pPr marL="0" indent="0">
              <a:buNone/>
            </a:pPr>
            <a:r>
              <a:rPr lang="cs-CZ" b="1" u="sng" dirty="0"/>
              <a:t>Zaměstnavatel smí vyžadovat </a:t>
            </a:r>
            <a:r>
              <a:rPr lang="cs-CZ" dirty="0"/>
              <a:t>v souvislosti s jednáním před vznikem pracovního poměru od fyzické osoby, která se u něj uchází o práci, nebo od jiných osob </a:t>
            </a:r>
            <a:r>
              <a:rPr lang="cs-CZ" b="1" u="sng" dirty="0">
                <a:solidFill>
                  <a:srgbClr val="FF0000"/>
                </a:solidFill>
              </a:rPr>
              <a:t>jen údaje, které bezprostředně souvisejí </a:t>
            </a:r>
            <a:r>
              <a:rPr lang="cs-CZ" b="1" u="sng" dirty="0"/>
              <a:t>s uzavřením pracovní smlouvy</a:t>
            </a:r>
            <a:r>
              <a:rPr lang="cs-CZ" dirty="0"/>
              <a:t>.</a:t>
            </a:r>
          </a:p>
          <a:p>
            <a:pPr marL="0" indent="0">
              <a:buNone/>
            </a:pPr>
            <a:endParaRPr lang="cs-CZ" dirty="0"/>
          </a:p>
          <a:p>
            <a:pPr marL="0" indent="0">
              <a:buNone/>
            </a:pPr>
            <a:r>
              <a:rPr lang="cs-CZ" b="1" dirty="0"/>
              <a:t>Související: § 316/4 ZP</a:t>
            </a:r>
          </a:p>
          <a:p>
            <a:pPr marL="0" indent="0">
              <a:buNone/>
            </a:pPr>
            <a:r>
              <a:rPr lang="cs-CZ" dirty="0"/>
              <a:t>Zaměstnavatel nesmí vyžadovat od zaměstnance informace, které bezprostředně nesouvisejí s výkonem práce a se základním pracovněprávním vztahem uvedeným v § 3. Nesmí vyžadovat informace zejména o</a:t>
            </a:r>
          </a:p>
          <a:p>
            <a:pPr marL="0" indent="0">
              <a:buNone/>
            </a:pPr>
            <a:r>
              <a:rPr lang="cs-CZ" u="sng" dirty="0"/>
              <a:t>a) těhotenství,</a:t>
            </a:r>
          </a:p>
          <a:p>
            <a:pPr marL="0" indent="0">
              <a:buNone/>
            </a:pPr>
            <a:r>
              <a:rPr lang="cs-CZ" u="sng" dirty="0"/>
              <a:t>b) rodinných a majetkových poměrech,</a:t>
            </a:r>
          </a:p>
          <a:p>
            <a:pPr marL="0" indent="0">
              <a:buNone/>
            </a:pPr>
            <a:r>
              <a:rPr lang="cs-CZ" dirty="0"/>
              <a:t>c) sexuální orientaci,</a:t>
            </a:r>
          </a:p>
          <a:p>
            <a:pPr marL="0" indent="0">
              <a:buNone/>
            </a:pPr>
            <a:r>
              <a:rPr lang="cs-CZ" dirty="0"/>
              <a:t>d) původu,</a:t>
            </a:r>
          </a:p>
          <a:p>
            <a:pPr marL="0" indent="0">
              <a:buNone/>
            </a:pPr>
            <a:r>
              <a:rPr lang="cs-CZ" dirty="0"/>
              <a:t>e) členství v odborové organizaci,</a:t>
            </a:r>
          </a:p>
          <a:p>
            <a:pPr marL="0" indent="0">
              <a:buNone/>
            </a:pPr>
            <a:r>
              <a:rPr lang="cs-CZ" dirty="0"/>
              <a:t>f) členství v politických stranách nebo hnutích,</a:t>
            </a:r>
          </a:p>
          <a:p>
            <a:pPr marL="0" indent="0">
              <a:buNone/>
            </a:pPr>
            <a:r>
              <a:rPr lang="cs-CZ" dirty="0"/>
              <a:t>g) příslušnosti k církvi nebo náboženské společnosti,</a:t>
            </a:r>
          </a:p>
          <a:p>
            <a:pPr marL="0" indent="0">
              <a:buNone/>
            </a:pPr>
            <a:r>
              <a:rPr lang="cs-CZ" u="sng" dirty="0"/>
              <a:t>h) trestněprávní bezúhonnosti;</a:t>
            </a:r>
          </a:p>
          <a:p>
            <a:pPr marL="0" indent="0">
              <a:buNone/>
            </a:pPr>
            <a:r>
              <a:rPr lang="cs-CZ" dirty="0"/>
              <a:t>to, s výjimkou písmen c), d), e), f) a g), neplatí, jestliže je pro to dán </a:t>
            </a:r>
            <a:r>
              <a:rPr lang="cs-CZ" b="1" u="sng" dirty="0"/>
              <a:t>věcný důvod spočívající v povaze práce, která má být vykonávána, a je-li tento požadavek přiměřený, nebo v případech, kdy to stanoví tento zákon nebo zvláštní právní předpis.</a:t>
            </a:r>
            <a:r>
              <a:rPr lang="cs-CZ" dirty="0"/>
              <a:t> Tyto informace nesmí zaměstnavatel získávat ani prostřednictvím třetích osob.</a:t>
            </a:r>
          </a:p>
          <a:p>
            <a:pPr marL="0" indent="0">
              <a:buNone/>
            </a:pPr>
            <a:endParaRPr lang="cs-CZ" dirty="0"/>
          </a:p>
          <a:p>
            <a:endParaRPr lang="cs-CZ" dirty="0"/>
          </a:p>
        </p:txBody>
      </p:sp>
    </p:spTree>
    <p:extLst>
      <p:ext uri="{BB962C8B-B14F-4D97-AF65-F5344CB8AC3E}">
        <p14:creationId xmlns:p14="http://schemas.microsoft.com/office/powerpoint/2010/main" val="3307619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Pracovní smlouva – její uzavření</a:t>
            </a:r>
          </a:p>
        </p:txBody>
      </p:sp>
      <p:sp>
        <p:nvSpPr>
          <p:cNvPr id="3" name="Zástupný symbol pro obsah 2"/>
          <p:cNvSpPr>
            <a:spLocks noGrp="1"/>
          </p:cNvSpPr>
          <p:nvPr>
            <p:ph idx="1"/>
          </p:nvPr>
        </p:nvSpPr>
        <p:spPr>
          <a:xfrm>
            <a:off x="677334" y="1358537"/>
            <a:ext cx="8596668" cy="5499463"/>
          </a:xfrm>
        </p:spPr>
        <p:txBody>
          <a:bodyPr>
            <a:normAutofit fontScale="92500" lnSpcReduction="20000"/>
          </a:bodyPr>
          <a:lstStyle/>
          <a:p>
            <a:r>
              <a:rPr lang="cs-CZ" dirty="0"/>
              <a:t>Kontraktační proces – tj. proces uzavírání smlouvy se řídí §§ 1728 až 1730 občanského zákoníku, především vyplývá:</a:t>
            </a:r>
          </a:p>
          <a:p>
            <a:pPr>
              <a:buFontTx/>
              <a:buChar char="-"/>
            </a:pPr>
            <a:r>
              <a:rPr lang="cs-CZ" dirty="0"/>
              <a:t>Svobodné jednání stran o uzavření pracovní smlouvy.</a:t>
            </a:r>
          </a:p>
          <a:p>
            <a:pPr>
              <a:buFontTx/>
              <a:buChar char="-"/>
            </a:pPr>
            <a:r>
              <a:rPr lang="cs-CZ" dirty="0"/>
              <a:t>Ani jedna ze stran nesmí jednat o pracovní smlouvě, pokud nemají v úmyslu ji uzavřít.</a:t>
            </a:r>
          </a:p>
          <a:p>
            <a:pPr>
              <a:buFontTx/>
              <a:buChar char="-"/>
            </a:pPr>
            <a:r>
              <a:rPr lang="cs-CZ" dirty="0"/>
              <a:t>Povinnost vést jednání o pracovní smlouvě poctivě, seriózně a transparentně.</a:t>
            </a:r>
          </a:p>
          <a:p>
            <a:pPr marL="0" indent="0">
              <a:buNone/>
            </a:pPr>
            <a:r>
              <a:rPr lang="cs-CZ" dirty="0"/>
              <a:t>Příklad:</a:t>
            </a:r>
          </a:p>
          <a:p>
            <a:pPr marL="0" indent="0">
              <a:buNone/>
            </a:pPr>
            <a:r>
              <a:rPr lang="cs-CZ" dirty="0"/>
              <a:t>Budoucí zaměstnavatel vybral ve VŘ kandidáta, ten dal v jeho dosavadní práci výpověď. </a:t>
            </a:r>
            <a:r>
              <a:rPr lang="cs-CZ" dirty="0" err="1"/>
              <a:t>Zam</a:t>
            </a:r>
            <a:r>
              <a:rPr lang="cs-CZ" dirty="0"/>
              <a:t>-tel si však na poslední chvíli podpis pracovní smlouvy rozmyslel. Pokud pro to není vážný důvod, jedná </a:t>
            </a:r>
            <a:r>
              <a:rPr lang="cs-CZ" dirty="0" err="1"/>
              <a:t>zam</a:t>
            </a:r>
            <a:r>
              <a:rPr lang="cs-CZ" dirty="0"/>
              <a:t>-tel nepoctivě a měl by zaměstnanci nahradit škodu, která může spočívat jak z nákladů vynaložených zaměstnancem na účast ve výběrovém řízení (promarněný čas, cestovní náklady), tak z nákladů odškodnění toho, že se ocitl bez svého zavinění bez zaměstnání.</a:t>
            </a:r>
          </a:p>
          <a:p>
            <a:pPr marL="0" indent="0">
              <a:buNone/>
            </a:pPr>
            <a:r>
              <a:rPr lang="cs-CZ" dirty="0"/>
              <a:t>Pozn. Rozsah náhrady škody je omezen tím, že výše náhrady škody smí činit maximálně částku, která odpovídá ztrátě z neuzavřené smlouvy v obdobných případech.</a:t>
            </a:r>
          </a:p>
          <a:p>
            <a:pPr marL="0" indent="0">
              <a:buNone/>
            </a:pPr>
            <a:endParaRPr lang="cs-CZ" dirty="0"/>
          </a:p>
          <a:p>
            <a:pPr marL="0" indent="0">
              <a:buNone/>
            </a:pPr>
            <a:r>
              <a:rPr lang="cs-CZ" dirty="0"/>
              <a:t>Pracovní smlouva: Vyznačuje se osobním a nezastupitelným výkonem práce zaměstnance.</a:t>
            </a:r>
          </a:p>
          <a:p>
            <a:pPr marL="0" indent="0">
              <a:buNone/>
            </a:pPr>
            <a:endParaRPr lang="cs-CZ" dirty="0"/>
          </a:p>
          <a:p>
            <a:pPr marL="0" indent="0">
              <a:buNone/>
            </a:pPr>
            <a:endParaRPr lang="cs-CZ" dirty="0"/>
          </a:p>
        </p:txBody>
      </p:sp>
    </p:spTree>
    <p:extLst>
      <p:ext uri="{BB962C8B-B14F-4D97-AF65-F5344CB8AC3E}">
        <p14:creationId xmlns:p14="http://schemas.microsoft.com/office/powerpoint/2010/main" val="1208402862"/>
      </p:ext>
    </p:extLst>
  </p:cSld>
  <p:clrMapOvr>
    <a:masterClrMapping/>
  </p:clrMapOvr>
</p:sld>
</file>

<file path=ppt/theme/theme1.xml><?xml version="1.0" encoding="utf-8"?>
<a:theme xmlns:a="http://schemas.openxmlformats.org/drawingml/2006/main" name="Fazeta">
  <a:themeElements>
    <a:clrScheme name="Faz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z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z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1013</TotalTime>
  <Words>4315</Words>
  <Application>Microsoft Office PowerPoint</Application>
  <PresentationFormat>Širokoúhlá obrazovka</PresentationFormat>
  <Paragraphs>271</Paragraphs>
  <Slides>28</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28</vt:i4>
      </vt:variant>
    </vt:vector>
  </HeadingPairs>
  <TitlesOfParts>
    <vt:vector size="34" baseType="lpstr">
      <vt:lpstr>Aptos</vt:lpstr>
      <vt:lpstr>Arial</vt:lpstr>
      <vt:lpstr>Trebuchet MS</vt:lpstr>
      <vt:lpstr>Wingdings</vt:lpstr>
      <vt:lpstr>Wingdings 3</vt:lpstr>
      <vt:lpstr>Fazeta</vt:lpstr>
      <vt:lpstr>      Právo zaměstnanosti, pracovní právo a právo kolektivního vyjednávání </vt:lpstr>
      <vt:lpstr>   VZNIK PRACOVNÍHO POMĚRU,  PRÁVA A POVINNOSTI, DPČ, DPP </vt:lpstr>
      <vt:lpstr>Pracovněprávní vztahy dle ZP</vt:lpstr>
      <vt:lpstr>Pracovní poměr</vt:lpstr>
      <vt:lpstr>Postup před vznikem pracovního poměru §§ 30 až 32 ZP</vt:lpstr>
      <vt:lpstr>Postup před vznikem pracovního poměru</vt:lpstr>
      <vt:lpstr>Nabídky práce v inzerátech</vt:lpstr>
      <vt:lpstr>Poskytování údajů před vznikem pracovního poměru</vt:lpstr>
      <vt:lpstr>Pracovní smlouva – její uzavření</vt:lpstr>
      <vt:lpstr>Pracovní smlouva</vt:lpstr>
      <vt:lpstr>Povinnosti zaměstnanců</vt:lpstr>
      <vt:lpstr>Povinnosti vedoucích zaměstnanců</vt:lpstr>
      <vt:lpstr>Náležitosti pracovní smlouvy</vt:lpstr>
      <vt:lpstr>Pracovní smlouva</vt:lpstr>
      <vt:lpstr>Místo výkonu práce v pracovní smlouvě</vt:lpstr>
      <vt:lpstr>Den nástupu do práce v pracovní smlouvě</vt:lpstr>
      <vt:lpstr>Další ujednání pracovní smlouvy</vt:lpstr>
      <vt:lpstr>§ 37 ZP - informování</vt:lpstr>
      <vt:lpstr>Jmenování - druhý způsob založení pracovního poměru</vt:lpstr>
      <vt:lpstr>Jmenování</vt:lpstr>
      <vt:lpstr>Zkušební doba</vt:lpstr>
      <vt:lpstr>Konkurenční doložka</vt:lpstr>
      <vt:lpstr>Pracovní poměr na dobu určitou dle ZP</vt:lpstr>
      <vt:lpstr>Úskalí praxe při sjednávání doby určité</vt:lpstr>
      <vt:lpstr>DOHODY O PRACÍCH KONANÝCH MIMO PRACOVNÍ POMĚR </vt:lpstr>
      <vt:lpstr>DOHODY O PRACÍCH KONANÝCH MIMO PRACOVNÍ POMĚR </vt:lpstr>
      <vt:lpstr>Společná ustanovení k DPP a DPČ</vt:lpstr>
      <vt:lpstr>Prezentace aplikace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Hewlett-Packard Company</dc:creator>
  <cp:lastModifiedBy>Povolná Lenka</cp:lastModifiedBy>
  <cp:revision>107</cp:revision>
  <dcterms:created xsi:type="dcterms:W3CDTF">2023-02-10T07:09:56Z</dcterms:created>
  <dcterms:modified xsi:type="dcterms:W3CDTF">2025-03-04T08:05:11Z</dcterms:modified>
</cp:coreProperties>
</file>